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3A5-AB99-40CE-AB5B-78E039F5A03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47EE-0150-487A-8840-B8EB9449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3A5-AB99-40CE-AB5B-78E039F5A03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47EE-0150-487A-8840-B8EB9449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3A5-AB99-40CE-AB5B-78E039F5A03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47EE-0150-487A-8840-B8EB9449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3A5-AB99-40CE-AB5B-78E039F5A03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47EE-0150-487A-8840-B8EB9449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3A5-AB99-40CE-AB5B-78E039F5A03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47EE-0150-487A-8840-B8EB9449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3A5-AB99-40CE-AB5B-78E039F5A03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47EE-0150-487A-8840-B8EB9449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3A5-AB99-40CE-AB5B-78E039F5A03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47EE-0150-487A-8840-B8EB9449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3A5-AB99-40CE-AB5B-78E039F5A03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47EE-0150-487A-8840-B8EB9449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3A5-AB99-40CE-AB5B-78E039F5A03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47EE-0150-487A-8840-B8EB9449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3A5-AB99-40CE-AB5B-78E039F5A03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47EE-0150-487A-8840-B8EB9449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53A5-AB99-40CE-AB5B-78E039F5A03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D47EE-0150-487A-8840-B8EB9449DB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053A5-AB99-40CE-AB5B-78E039F5A038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D47EE-0150-487A-8840-B8EB9449DB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avatpoint.com/java-awt-choice" TargetMode="External"/><Relationship Id="rId3" Type="http://schemas.openxmlformats.org/officeDocument/2006/relationships/hyperlink" Target="https://www.javatpoint.com/object-and-class-in-java" TargetMode="External"/><Relationship Id="rId7" Type="http://schemas.openxmlformats.org/officeDocument/2006/relationships/hyperlink" Target="https://www.javatpoint.com/java-awt-checkbox" TargetMode="External"/><Relationship Id="rId2" Type="http://schemas.openxmlformats.org/officeDocument/2006/relationships/hyperlink" Target="https://www.javatpoint.com/pack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avatpoint.com/java-awt-textarea" TargetMode="External"/><Relationship Id="rId5" Type="http://schemas.openxmlformats.org/officeDocument/2006/relationships/hyperlink" Target="https://www.javatpoint.com/java-awt-label" TargetMode="External"/><Relationship Id="rId4" Type="http://schemas.openxmlformats.org/officeDocument/2006/relationships/hyperlink" Target="https://www.javatpoint.com/java-awt-textfield" TargetMode="External"/><Relationship Id="rId9" Type="http://schemas.openxmlformats.org/officeDocument/2006/relationships/hyperlink" Target="https://www.javatpoint.com/java-awt-lis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vatpoint.com/java-awt-butt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981200"/>
          </a:xfrm>
        </p:spPr>
        <p:txBody>
          <a:bodyPr/>
          <a:lstStyle/>
          <a:p>
            <a:r>
              <a:rPr lang="en-US" dirty="0" smtClean="0"/>
              <a:t>E-Content-3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 to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Shivneet</a:t>
            </a:r>
            <a:r>
              <a:rPr lang="en-US" dirty="0" smtClean="0"/>
              <a:t> </a:t>
            </a:r>
            <a:r>
              <a:rPr lang="en-US" dirty="0" err="1" smtClean="0"/>
              <a:t>Tripathi</a:t>
            </a:r>
            <a:endParaRPr lang="en-US" dirty="0" smtClean="0"/>
          </a:p>
          <a:p>
            <a:r>
              <a:rPr lang="en-US" dirty="0" smtClean="0"/>
              <a:t>Department of Computer Application</a:t>
            </a:r>
          </a:p>
          <a:p>
            <a:r>
              <a:rPr lang="en-US" dirty="0" smtClean="0"/>
              <a:t>UIET , CSJM University,</a:t>
            </a:r>
          </a:p>
          <a:p>
            <a:r>
              <a:rPr lang="en-US" dirty="0" smtClean="0"/>
              <a:t>Kanpur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932" y="365126"/>
            <a:ext cx="7594418" cy="1084852"/>
          </a:xfrm>
        </p:spPr>
        <p:txBody>
          <a:bodyPr/>
          <a:lstStyle/>
          <a:p>
            <a:r>
              <a:rPr lang="en-GB" dirty="0" smtClean="0"/>
              <a:t>Applet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GB" sz="2000" dirty="0" smtClean="0"/>
              <a:t>Initialisation – invokes init() – only once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GB" sz="1800" dirty="0" smtClean="0"/>
              <a:t>Invoked when applet is first loaded.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GB" sz="2000" dirty="0" smtClean="0"/>
              <a:t>Running – invokes start() – more than once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GB" sz="1800" dirty="0" smtClean="0"/>
              <a:t>For the first time, it is called automatically by the system after init() method execution.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GB" sz="1800" dirty="0" smtClean="0"/>
              <a:t>It is also invoked when applet moves from idle/stop() state to active state. For example, when we return back to the Web page after temporary visiting other pages.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GB" sz="2000" dirty="0" smtClean="0"/>
              <a:t>Display – invokes paint() - more than once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GB" sz="1800" dirty="0" smtClean="0"/>
              <a:t>It happens immediately after the applet enters into the running state. It is responsible for displaying output.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GB" sz="2000" dirty="0" smtClean="0"/>
              <a:t>Idle – invokes stop() - more than once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GB" sz="1800" dirty="0" smtClean="0"/>
              <a:t>It is invoked when the applet is stopped from running. For example, it occurs when we leave a web page.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GB" sz="2000" dirty="0" smtClean="0"/>
              <a:t>Dead/Destroyed State – invokes destroy() - only once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GB" sz="1800" dirty="0" smtClean="0"/>
              <a:t>This occurs automatically by invoking destroy() method when we quite the browser.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365126"/>
            <a:ext cx="755523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Building Applet Code: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743" y="1825625"/>
            <a:ext cx="7633607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//HelloWorldApplet.java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>
                <a:solidFill>
                  <a:schemeClr val="hlink"/>
                </a:solidFill>
              </a:rPr>
              <a:t>import </a:t>
            </a:r>
            <a:r>
              <a:rPr lang="en-GB" dirty="0" err="1" smtClean="0">
                <a:solidFill>
                  <a:schemeClr val="hlink"/>
                </a:solidFill>
              </a:rPr>
              <a:t>java.applet.Applet</a:t>
            </a:r>
            <a:r>
              <a:rPr lang="en-GB" dirty="0" smtClean="0">
                <a:solidFill>
                  <a:schemeClr val="hlink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import java.awt.*;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>
                <a:solidFill>
                  <a:schemeClr val="hlink"/>
                </a:solidFill>
              </a:rPr>
              <a:t>public class </a:t>
            </a:r>
            <a:r>
              <a:rPr lang="en-GB" dirty="0" err="1" smtClean="0">
                <a:solidFill>
                  <a:schemeClr val="hlink"/>
                </a:solidFill>
              </a:rPr>
              <a:t>HelloWorldApplet</a:t>
            </a:r>
            <a:r>
              <a:rPr lang="en-GB" dirty="0" smtClean="0">
                <a:solidFill>
                  <a:schemeClr val="hlink"/>
                </a:solidFill>
              </a:rPr>
              <a:t> extends Applet</a:t>
            </a:r>
            <a:r>
              <a:rPr lang="en-GB" dirty="0" smtClean="0"/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        public void paint(Graphics g)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                </a:t>
            </a:r>
            <a:r>
              <a:rPr lang="en-GB" dirty="0" err="1" smtClean="0"/>
              <a:t>g.drawString</a:t>
            </a:r>
            <a:r>
              <a:rPr lang="en-GB" dirty="0" smtClean="0"/>
              <a:t> ("Hello World of Java!",25, 25);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365126"/>
            <a:ext cx="7555230" cy="1032601"/>
          </a:xfrm>
        </p:spPr>
        <p:txBody>
          <a:bodyPr/>
          <a:lstStyle/>
          <a:p>
            <a:r>
              <a:rPr lang="en-GB" dirty="0" smtClean="0"/>
              <a:t>Embedding Applet in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294" y="1476103"/>
            <a:ext cx="7467056" cy="47008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&lt;HTML&gt;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&lt;HEAD&gt;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&lt;TITLE&gt;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Hello World Applet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&lt;/TITLE&gt;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&lt;/HEAD&gt;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&lt;body&gt;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&lt;h1&gt;Hi, This is My First Java Applet on the Web!&lt;/h1&gt;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hlink"/>
                </a:solidFill>
              </a:rPr>
              <a:t>&lt;APPLET CODE="</a:t>
            </a:r>
            <a:r>
              <a:rPr lang="en-US" sz="2400" dirty="0" err="1" smtClean="0">
                <a:solidFill>
                  <a:schemeClr val="hlink"/>
                </a:solidFill>
              </a:rPr>
              <a:t>HelloWorldApplet.class</a:t>
            </a:r>
            <a:r>
              <a:rPr lang="en-US" sz="2400" dirty="0" smtClean="0">
                <a:solidFill>
                  <a:schemeClr val="hlink"/>
                </a:solidFill>
              </a:rPr>
              <a:t>" width=500 height=400&gt;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hlink"/>
                </a:solidFill>
              </a:rPr>
              <a:t>&lt;/APPLET&gt;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&lt;/body&gt;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&lt;/HTML&gt;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874" y="365126"/>
            <a:ext cx="7398476" cy="901972"/>
          </a:xfrm>
        </p:spPr>
        <p:txBody>
          <a:bodyPr/>
          <a:lstStyle/>
          <a:p>
            <a:r>
              <a:rPr lang="en-US" sz="3200" dirty="0" smtClean="0"/>
              <a:t>Java AWT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63041"/>
            <a:ext cx="7418070" cy="471392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Java AWT</a:t>
            </a:r>
            <a:r>
              <a:rPr lang="en-US" dirty="0" smtClean="0"/>
              <a:t> (Abstract Window Toolkit) is </a:t>
            </a:r>
            <a:r>
              <a:rPr lang="en-US" i="1" dirty="0" smtClean="0"/>
              <a:t>an API to develop GUI or window-based applications</a:t>
            </a:r>
            <a:r>
              <a:rPr lang="en-US" dirty="0" smtClean="0"/>
              <a:t> in java.</a:t>
            </a:r>
          </a:p>
          <a:p>
            <a:r>
              <a:rPr lang="en-US" dirty="0" smtClean="0"/>
              <a:t>The java.awt </a:t>
            </a:r>
            <a:r>
              <a:rPr lang="en-US" dirty="0" smtClean="0">
                <a:hlinkClick r:id="rId2"/>
              </a:rPr>
              <a:t>package</a:t>
            </a:r>
            <a:r>
              <a:rPr lang="en-US" dirty="0" smtClean="0"/>
              <a:t> provides </a:t>
            </a:r>
            <a:r>
              <a:rPr lang="en-US" dirty="0" smtClean="0">
                <a:hlinkClick r:id="rId3"/>
              </a:rPr>
              <a:t>classes</a:t>
            </a:r>
            <a:r>
              <a:rPr lang="en-US" dirty="0" smtClean="0"/>
              <a:t> for AWT </a:t>
            </a:r>
            <a:r>
              <a:rPr lang="en-US" dirty="0" err="1" smtClean="0"/>
              <a:t>api</a:t>
            </a:r>
            <a:r>
              <a:rPr lang="en-US" dirty="0" smtClean="0"/>
              <a:t> such as </a:t>
            </a:r>
            <a:r>
              <a:rPr lang="en-US" dirty="0" err="1" smtClean="0">
                <a:hlinkClick r:id="rId4"/>
              </a:rPr>
              <a:t>TextField</a:t>
            </a:r>
            <a:r>
              <a:rPr lang="en-US" dirty="0" smtClean="0"/>
              <a:t>, </a:t>
            </a:r>
            <a:r>
              <a:rPr lang="en-US" dirty="0" smtClean="0">
                <a:hlinkClick r:id="rId5"/>
              </a:rPr>
              <a:t>Label</a:t>
            </a:r>
            <a:r>
              <a:rPr lang="en-US" dirty="0" smtClean="0"/>
              <a:t>, </a:t>
            </a:r>
            <a:r>
              <a:rPr lang="en-US" dirty="0" err="1" smtClean="0">
                <a:hlinkClick r:id="rId6"/>
              </a:rPr>
              <a:t>TextArea</a:t>
            </a:r>
            <a:r>
              <a:rPr lang="en-US" dirty="0" smtClean="0"/>
              <a:t>, </a:t>
            </a:r>
            <a:r>
              <a:rPr lang="en-US" dirty="0" err="1" smtClean="0"/>
              <a:t>RadioButton</a:t>
            </a:r>
            <a:r>
              <a:rPr lang="en-US" dirty="0" smtClean="0"/>
              <a:t>, </a:t>
            </a:r>
            <a:r>
              <a:rPr lang="en-US" dirty="0" err="1" smtClean="0">
                <a:hlinkClick r:id="rId7"/>
              </a:rPr>
              <a:t>CheckBox</a:t>
            </a:r>
            <a:r>
              <a:rPr lang="en-US" dirty="0" smtClean="0"/>
              <a:t>, </a:t>
            </a:r>
            <a:r>
              <a:rPr lang="en-US" dirty="0" smtClean="0">
                <a:hlinkClick r:id="rId8"/>
              </a:rPr>
              <a:t>Choice</a:t>
            </a:r>
            <a:r>
              <a:rPr lang="en-US" dirty="0" smtClean="0"/>
              <a:t>, </a:t>
            </a:r>
            <a:r>
              <a:rPr lang="en-US" dirty="0" smtClean="0">
                <a:hlinkClick r:id="rId9"/>
              </a:rPr>
              <a:t>List</a:t>
            </a:r>
            <a:r>
              <a:rPr lang="en-US" dirty="0" smtClean="0"/>
              <a:t> etc.</a:t>
            </a:r>
          </a:p>
          <a:p>
            <a:r>
              <a:rPr lang="en-US" dirty="0" smtClean="0"/>
              <a:t>Java AWT components are platform-dependent i.e. components are displayed according to the view of operating system. AWT is heavyweight i.e. its components are using the resources of OS.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063" y="365126"/>
            <a:ext cx="7359287" cy="1006474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Java AWT Hierarchy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04703" y="966652"/>
            <a:ext cx="5300255" cy="546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874" y="365126"/>
            <a:ext cx="7398476" cy="614588"/>
          </a:xfrm>
        </p:spPr>
        <p:txBody>
          <a:bodyPr/>
          <a:lstStyle/>
          <a:p>
            <a:r>
              <a:rPr lang="en-US" sz="2400" b="1" dirty="0" smtClean="0"/>
              <a:t>Cont…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308" y="888275"/>
            <a:ext cx="7516042" cy="555171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Container</a:t>
            </a:r>
          </a:p>
          <a:p>
            <a:r>
              <a:rPr lang="en-US" sz="2400" dirty="0" smtClean="0"/>
              <a:t>The Container is a component in AWT that can contain another components like </a:t>
            </a:r>
            <a:r>
              <a:rPr lang="en-US" sz="2400" dirty="0" smtClean="0">
                <a:hlinkClick r:id="rId2"/>
              </a:rPr>
              <a:t>buttons</a:t>
            </a:r>
            <a:r>
              <a:rPr lang="en-US" sz="2400" dirty="0" smtClean="0"/>
              <a:t>, </a:t>
            </a:r>
            <a:r>
              <a:rPr lang="en-US" sz="2400" dirty="0" err="1" smtClean="0"/>
              <a:t>textfields</a:t>
            </a:r>
            <a:r>
              <a:rPr lang="en-US" sz="2400" dirty="0" smtClean="0"/>
              <a:t>, labels etc. The classes that extends Container class are known as container such as Frame, Dialog and Panel.</a:t>
            </a:r>
          </a:p>
          <a:p>
            <a:pPr>
              <a:buNone/>
            </a:pPr>
            <a:r>
              <a:rPr lang="en-US" dirty="0" smtClean="0"/>
              <a:t>Window</a:t>
            </a:r>
          </a:p>
          <a:p>
            <a:r>
              <a:rPr lang="en-US" sz="2400" dirty="0" smtClean="0"/>
              <a:t>The window is the container that have no borders and menu bars. You must use frame, dialog or another window for creating a window.</a:t>
            </a:r>
          </a:p>
          <a:p>
            <a:pPr>
              <a:buNone/>
            </a:pPr>
            <a:r>
              <a:rPr lang="en-US" dirty="0" smtClean="0"/>
              <a:t>Panel</a:t>
            </a:r>
          </a:p>
          <a:p>
            <a:r>
              <a:rPr lang="en-US" sz="2400" dirty="0" smtClean="0"/>
              <a:t>The Panel is the container that doesn't contain title bar and menu bars. It can have other components like button, </a:t>
            </a:r>
            <a:r>
              <a:rPr lang="en-US" sz="2400" dirty="0" err="1" smtClean="0"/>
              <a:t>textfield</a:t>
            </a:r>
            <a:r>
              <a:rPr lang="en-US" sz="2400" dirty="0" smtClean="0"/>
              <a:t> etc.</a:t>
            </a:r>
          </a:p>
          <a:p>
            <a:pPr>
              <a:buNone/>
            </a:pPr>
            <a:r>
              <a:rPr lang="en-US" dirty="0" smtClean="0"/>
              <a:t>Frame</a:t>
            </a:r>
          </a:p>
          <a:p>
            <a:r>
              <a:rPr lang="en-US" sz="2400" dirty="0" smtClean="0"/>
              <a:t>The Frame is the container that contain title bar and can have menu bars. It can have other components like button, </a:t>
            </a:r>
            <a:r>
              <a:rPr lang="en-US" sz="2400" dirty="0" err="1" smtClean="0"/>
              <a:t>textfield</a:t>
            </a:r>
            <a:r>
              <a:rPr lang="en-US" sz="2400" dirty="0" smtClean="0"/>
              <a:t> etc.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512" y="365126"/>
            <a:ext cx="7525838" cy="771344"/>
          </a:xfrm>
        </p:spPr>
        <p:txBody>
          <a:bodyPr/>
          <a:lstStyle/>
          <a:p>
            <a:r>
              <a:rPr lang="en-US" sz="3200" dirty="0" smtClean="0"/>
              <a:t>Example by inheritance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540" y="1071155"/>
            <a:ext cx="7623810" cy="5105809"/>
          </a:xfrm>
        </p:spPr>
        <p:txBody>
          <a:bodyPr/>
          <a:lstStyle/>
          <a:p>
            <a:r>
              <a:rPr lang="en-US" sz="2400" dirty="0" smtClean="0"/>
              <a:t>import java.awt.*;</a:t>
            </a:r>
          </a:p>
          <a:p>
            <a:pPr>
              <a:lnSpc>
                <a:spcPct val="50000"/>
              </a:lnSpc>
            </a:pPr>
            <a:r>
              <a:rPr lang="en-US" sz="2400" dirty="0" smtClean="0"/>
              <a:t>class First extends Frame{</a:t>
            </a:r>
          </a:p>
          <a:p>
            <a:pPr>
              <a:lnSpc>
                <a:spcPct val="50000"/>
              </a:lnSpc>
              <a:buNone/>
            </a:pPr>
            <a:r>
              <a:rPr lang="en-US" sz="2400" dirty="0" smtClean="0"/>
              <a:t>		First(){</a:t>
            </a:r>
          </a:p>
          <a:p>
            <a:pPr>
              <a:lnSpc>
                <a:spcPct val="50000"/>
              </a:lnSpc>
              <a:buNone/>
            </a:pPr>
            <a:r>
              <a:rPr lang="en-US" sz="2400" dirty="0" smtClean="0"/>
              <a:t>			Button b=new Button("click me");</a:t>
            </a:r>
          </a:p>
          <a:p>
            <a:pPr>
              <a:lnSpc>
                <a:spcPct val="50000"/>
              </a:lnSpc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b.setBounds</a:t>
            </a:r>
            <a:r>
              <a:rPr lang="en-US" sz="2400" dirty="0" smtClean="0"/>
              <a:t>(30,100,80,30);	// setting button position</a:t>
            </a:r>
          </a:p>
          <a:p>
            <a:pPr>
              <a:lnSpc>
                <a:spcPct val="50000"/>
              </a:lnSpc>
              <a:buNone/>
            </a:pPr>
            <a:r>
              <a:rPr lang="en-US" sz="2400" dirty="0" smtClean="0"/>
              <a:t>			add(b);		//adding button into frame</a:t>
            </a:r>
          </a:p>
          <a:p>
            <a:pPr>
              <a:lnSpc>
                <a:spcPct val="50000"/>
              </a:lnSpc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setSize</a:t>
            </a:r>
            <a:r>
              <a:rPr lang="en-US" sz="2400" dirty="0" smtClean="0"/>
              <a:t>(300,300);	//frame size 300 width and 300 height</a:t>
            </a:r>
          </a:p>
          <a:p>
            <a:pPr>
              <a:lnSpc>
                <a:spcPct val="50000"/>
              </a:lnSpc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setLayout</a:t>
            </a:r>
            <a:r>
              <a:rPr lang="en-US" sz="2400" dirty="0" smtClean="0"/>
              <a:t>(null);	//no layout now </a:t>
            </a:r>
            <a:r>
              <a:rPr lang="en-US" sz="2400" dirty="0" err="1" smtClean="0"/>
              <a:t>bydefault</a:t>
            </a:r>
            <a:r>
              <a:rPr lang="en-US" sz="2400" dirty="0" smtClean="0"/>
              <a:t> </a:t>
            </a:r>
            <a:r>
              <a:rPr lang="en-US" sz="2400" dirty="0" err="1" smtClean="0"/>
              <a:t>BorderLayout</a:t>
            </a:r>
            <a:endParaRPr lang="en-US" sz="2400" dirty="0" smtClean="0"/>
          </a:p>
          <a:p>
            <a:pPr>
              <a:lnSpc>
                <a:spcPct val="50000"/>
              </a:lnSpc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setVisible</a:t>
            </a:r>
            <a:r>
              <a:rPr lang="en-US" sz="2400" dirty="0" smtClean="0"/>
              <a:t>(true);	//now frame </a:t>
            </a:r>
            <a:r>
              <a:rPr lang="en-US" sz="2400" dirty="0" err="1" smtClean="0"/>
              <a:t>willbe</a:t>
            </a:r>
            <a:r>
              <a:rPr lang="en-US" sz="2400" dirty="0" smtClean="0"/>
              <a:t> visible, </a:t>
            </a:r>
            <a:r>
              <a:rPr lang="en-US" sz="2400" dirty="0" err="1" smtClean="0"/>
              <a:t>bydefault</a:t>
            </a:r>
            <a:r>
              <a:rPr lang="en-US" sz="2400" dirty="0" smtClean="0"/>
              <a:t> not visible</a:t>
            </a:r>
          </a:p>
          <a:p>
            <a:pPr>
              <a:lnSpc>
                <a:spcPct val="50000"/>
              </a:lnSpc>
              <a:spcBef>
                <a:spcPts val="0"/>
              </a:spcBef>
              <a:buNone/>
            </a:pPr>
            <a:r>
              <a:rPr lang="en-US" sz="2400" dirty="0" smtClean="0"/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public static void main(String </a:t>
            </a:r>
            <a:r>
              <a:rPr lang="en-US" sz="2400" dirty="0" err="1" smtClean="0"/>
              <a:t>args</a:t>
            </a:r>
            <a:r>
              <a:rPr lang="en-US" sz="2400" dirty="0" smtClean="0"/>
              <a:t>[]){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	First f=new First();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337" y="365126"/>
            <a:ext cx="7614013" cy="862784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Example by Association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120" y="914401"/>
            <a:ext cx="7555230" cy="5262563"/>
          </a:xfrm>
        </p:spPr>
        <p:txBody>
          <a:bodyPr/>
          <a:lstStyle/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import java.awt.*;</a:t>
            </a:r>
          </a:p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class First2{</a:t>
            </a:r>
          </a:p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		First2(){</a:t>
            </a:r>
          </a:p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			Frame f=new Frame();</a:t>
            </a:r>
          </a:p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			Button b=new Button("click me");</a:t>
            </a:r>
          </a:p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			</a:t>
            </a:r>
            <a:r>
              <a:rPr lang="en-US" dirty="0" err="1" smtClean="0"/>
              <a:t>b.setBounds</a:t>
            </a:r>
            <a:r>
              <a:rPr lang="en-US" dirty="0" smtClean="0"/>
              <a:t>(30,50,80,30);</a:t>
            </a:r>
          </a:p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			</a:t>
            </a:r>
            <a:r>
              <a:rPr lang="en-US" dirty="0" err="1" smtClean="0"/>
              <a:t>f.add</a:t>
            </a:r>
            <a:r>
              <a:rPr lang="en-US" dirty="0" smtClean="0"/>
              <a:t>(b);</a:t>
            </a:r>
          </a:p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			</a:t>
            </a:r>
            <a:r>
              <a:rPr lang="en-US" dirty="0" err="1" smtClean="0"/>
              <a:t>f.setSize</a:t>
            </a:r>
            <a:r>
              <a:rPr lang="en-US" dirty="0" smtClean="0"/>
              <a:t>(300,300);</a:t>
            </a:r>
          </a:p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			</a:t>
            </a:r>
            <a:r>
              <a:rPr lang="en-US" dirty="0" err="1" smtClean="0"/>
              <a:t>f.setLayout</a:t>
            </a:r>
            <a:r>
              <a:rPr lang="en-US" dirty="0" smtClean="0"/>
              <a:t>(null);</a:t>
            </a:r>
          </a:p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			</a:t>
            </a:r>
            <a:r>
              <a:rPr lang="en-US" dirty="0" err="1" smtClean="0"/>
              <a:t>f.setVisible</a:t>
            </a:r>
            <a:r>
              <a:rPr lang="en-US" dirty="0" smtClean="0"/>
              <a:t>(true);</a:t>
            </a:r>
          </a:p>
          <a:p>
            <a:pPr lvl="1"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		}</a:t>
            </a:r>
          </a:p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		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[]){</a:t>
            </a:r>
          </a:p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			First2 f=new First2();</a:t>
            </a:r>
          </a:p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		}</a:t>
            </a:r>
          </a:p>
          <a:p>
            <a:pPr>
              <a:lnSpc>
                <a:spcPct val="50000"/>
              </a:lnSpc>
              <a:spcBef>
                <a:spcPts val="60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512" y="365127"/>
            <a:ext cx="7525838" cy="48396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Event Handling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917" y="809898"/>
            <a:ext cx="7827918" cy="56039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Changing the state of an object is known as an event. For example, click on button, dragging mouse etc. The </a:t>
            </a:r>
            <a:r>
              <a:rPr lang="en-US" dirty="0" err="1" smtClean="0"/>
              <a:t>java.awt.event</a:t>
            </a:r>
            <a:r>
              <a:rPr lang="en-US" dirty="0" smtClean="0"/>
              <a:t> package provides many event classes and Listener interfaces for event handling.</a:t>
            </a:r>
          </a:p>
          <a:p>
            <a:r>
              <a:rPr lang="en-US" b="1" dirty="0" smtClean="0"/>
              <a:t>Java Event classes 		 Listener interfaces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Event Classes			Listener Interfaces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ActionEvent</a:t>
            </a:r>
            <a:r>
              <a:rPr lang="en-US" sz="2400" dirty="0" smtClean="0"/>
              <a:t>				</a:t>
            </a:r>
            <a:r>
              <a:rPr lang="en-US" sz="2400" dirty="0" err="1" smtClean="0"/>
              <a:t>ActionListener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MouseEvent</a:t>
            </a:r>
            <a:r>
              <a:rPr lang="en-US" sz="2400" dirty="0" smtClean="0"/>
              <a:t>				</a:t>
            </a:r>
            <a:r>
              <a:rPr lang="en-US" sz="2400" dirty="0" err="1" smtClean="0"/>
              <a:t>MouseListener</a:t>
            </a:r>
            <a:r>
              <a:rPr lang="en-US" sz="2400" dirty="0" smtClean="0"/>
              <a:t> and </a:t>
            </a:r>
            <a:r>
              <a:rPr lang="en-US" sz="2400" dirty="0" err="1" smtClean="0"/>
              <a:t>MouseMotionListener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MouseWheelEvent</a:t>
            </a:r>
            <a:r>
              <a:rPr lang="en-US" sz="2400" dirty="0" smtClean="0"/>
              <a:t>			</a:t>
            </a:r>
            <a:r>
              <a:rPr lang="en-US" sz="2400" dirty="0" err="1" smtClean="0"/>
              <a:t>MouseWheelListener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KeyEvent</a:t>
            </a:r>
            <a:r>
              <a:rPr lang="en-US" sz="2400" dirty="0" smtClean="0"/>
              <a:t>				</a:t>
            </a:r>
            <a:r>
              <a:rPr lang="en-US" sz="2400" dirty="0" err="1" smtClean="0"/>
              <a:t>KeyListener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ItemEvent</a:t>
            </a:r>
            <a:r>
              <a:rPr lang="en-US" sz="2400" dirty="0" smtClean="0"/>
              <a:t>				</a:t>
            </a:r>
            <a:r>
              <a:rPr lang="en-US" sz="2400" dirty="0" err="1" smtClean="0"/>
              <a:t>ItemListener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TextEvent</a:t>
            </a:r>
            <a:r>
              <a:rPr lang="en-US" sz="2400" dirty="0" smtClean="0"/>
              <a:t>				</a:t>
            </a:r>
            <a:r>
              <a:rPr lang="en-US" sz="2400" dirty="0" err="1" smtClean="0"/>
              <a:t>TextListener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/>
              <a:t>AdjustmentEvent</a:t>
            </a:r>
            <a:r>
              <a:rPr lang="en-US" sz="2400" dirty="0" smtClean="0"/>
              <a:t>			</a:t>
            </a:r>
            <a:r>
              <a:rPr lang="en-US" sz="2400" dirty="0" err="1" smtClean="0"/>
              <a:t>AdjustmentListener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/>
              <a:t>WindowEvent</a:t>
            </a:r>
            <a:r>
              <a:rPr lang="en-US" sz="2400" dirty="0" smtClean="0"/>
              <a:t>				</a:t>
            </a:r>
            <a:r>
              <a:rPr lang="en-US" sz="2400" dirty="0" err="1" smtClean="0"/>
              <a:t>WindowListener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/>
              <a:t>ComponentEvent</a:t>
            </a:r>
            <a:r>
              <a:rPr lang="en-US" sz="2400" dirty="0" smtClean="0"/>
              <a:t>			</a:t>
            </a:r>
            <a:r>
              <a:rPr lang="en-US" sz="2400" dirty="0" err="1" smtClean="0"/>
              <a:t>ComponentListener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/>
              <a:t>ContainerEvent</a:t>
            </a:r>
            <a:r>
              <a:rPr lang="en-US" sz="2400" dirty="0" smtClean="0"/>
              <a:t>			</a:t>
            </a:r>
            <a:r>
              <a:rPr lang="en-US" sz="2400" dirty="0" err="1" smtClean="0"/>
              <a:t>ContainerListener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234496"/>
            <a:ext cx="6800850" cy="849721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Steps to perform Event Handling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37" y="744583"/>
            <a:ext cx="7614013" cy="54323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registering the component with the Listener, many classes provide the registration methods. For example:</a:t>
            </a:r>
          </a:p>
          <a:p>
            <a:pPr>
              <a:lnSpc>
                <a:spcPct val="50000"/>
              </a:lnSpc>
            </a:pPr>
            <a:r>
              <a:rPr lang="en-US" sz="2400" b="1" dirty="0" smtClean="0"/>
              <a:t>Button</a:t>
            </a:r>
            <a:endParaRPr lang="en-US" sz="2400" dirty="0" smtClean="0"/>
          </a:p>
          <a:p>
            <a:pPr lvl="1">
              <a:lnSpc>
                <a:spcPct val="50000"/>
              </a:lnSpc>
            </a:pPr>
            <a:r>
              <a:rPr lang="en-US" dirty="0" smtClean="0"/>
              <a:t>public void </a:t>
            </a:r>
            <a:r>
              <a:rPr lang="en-US" dirty="0" err="1" smtClean="0"/>
              <a:t>addActionListener</a:t>
            </a:r>
            <a:r>
              <a:rPr lang="en-US" dirty="0" smtClean="0"/>
              <a:t>(</a:t>
            </a:r>
            <a:r>
              <a:rPr lang="en-US" dirty="0" err="1" smtClean="0"/>
              <a:t>ActionListener</a:t>
            </a:r>
            <a:r>
              <a:rPr lang="en-US" dirty="0" smtClean="0"/>
              <a:t> a){}</a:t>
            </a:r>
          </a:p>
          <a:p>
            <a:pPr>
              <a:lnSpc>
                <a:spcPct val="50000"/>
              </a:lnSpc>
            </a:pPr>
            <a:r>
              <a:rPr lang="en-US" sz="2400" b="1" dirty="0" err="1" smtClean="0"/>
              <a:t>MenuItem</a:t>
            </a:r>
            <a:endParaRPr lang="en-US" sz="2400" dirty="0" smtClean="0"/>
          </a:p>
          <a:p>
            <a:pPr lvl="1">
              <a:lnSpc>
                <a:spcPct val="50000"/>
              </a:lnSpc>
            </a:pPr>
            <a:r>
              <a:rPr lang="en-US" dirty="0" smtClean="0"/>
              <a:t>public void </a:t>
            </a:r>
            <a:r>
              <a:rPr lang="en-US" dirty="0" err="1" smtClean="0"/>
              <a:t>addActionListener</a:t>
            </a:r>
            <a:r>
              <a:rPr lang="en-US" dirty="0" smtClean="0"/>
              <a:t>(</a:t>
            </a:r>
            <a:r>
              <a:rPr lang="en-US" dirty="0" err="1" smtClean="0"/>
              <a:t>ActionListener</a:t>
            </a:r>
            <a:r>
              <a:rPr lang="en-US" dirty="0" smtClean="0"/>
              <a:t> a){}</a:t>
            </a:r>
          </a:p>
          <a:p>
            <a:pPr>
              <a:lnSpc>
                <a:spcPct val="50000"/>
              </a:lnSpc>
            </a:pPr>
            <a:r>
              <a:rPr lang="en-US" sz="2400" b="1" dirty="0" err="1" smtClean="0"/>
              <a:t>TextField</a:t>
            </a:r>
            <a:endParaRPr lang="en-US" sz="2400" dirty="0" smtClean="0"/>
          </a:p>
          <a:p>
            <a:pPr lvl="1">
              <a:lnSpc>
                <a:spcPct val="50000"/>
              </a:lnSpc>
            </a:pPr>
            <a:r>
              <a:rPr lang="en-US" dirty="0" smtClean="0"/>
              <a:t>public void </a:t>
            </a:r>
            <a:r>
              <a:rPr lang="en-US" dirty="0" err="1" smtClean="0"/>
              <a:t>addActionListener</a:t>
            </a:r>
            <a:r>
              <a:rPr lang="en-US" dirty="0" smtClean="0"/>
              <a:t>(</a:t>
            </a:r>
            <a:r>
              <a:rPr lang="en-US" dirty="0" err="1" smtClean="0"/>
              <a:t>ActionListener</a:t>
            </a:r>
            <a:r>
              <a:rPr lang="en-US" dirty="0" smtClean="0"/>
              <a:t> a){}</a:t>
            </a:r>
          </a:p>
          <a:p>
            <a:pPr lvl="1">
              <a:lnSpc>
                <a:spcPct val="50000"/>
              </a:lnSpc>
            </a:pPr>
            <a:r>
              <a:rPr lang="en-US" dirty="0" smtClean="0"/>
              <a:t>public void </a:t>
            </a:r>
            <a:r>
              <a:rPr lang="en-US" dirty="0" err="1" smtClean="0"/>
              <a:t>addTextListener</a:t>
            </a:r>
            <a:r>
              <a:rPr lang="en-US" dirty="0" smtClean="0"/>
              <a:t>(</a:t>
            </a:r>
            <a:r>
              <a:rPr lang="en-US" dirty="0" err="1" smtClean="0"/>
              <a:t>TextListener</a:t>
            </a:r>
            <a:r>
              <a:rPr lang="en-US" dirty="0" smtClean="0"/>
              <a:t> a){}</a:t>
            </a:r>
          </a:p>
          <a:p>
            <a:pPr>
              <a:lnSpc>
                <a:spcPct val="50000"/>
              </a:lnSpc>
            </a:pPr>
            <a:r>
              <a:rPr lang="en-US" sz="2400" b="1" dirty="0" err="1" smtClean="0"/>
              <a:t>TextArea</a:t>
            </a:r>
            <a:endParaRPr lang="en-US" sz="2400" dirty="0" smtClean="0"/>
          </a:p>
          <a:p>
            <a:pPr lvl="1">
              <a:lnSpc>
                <a:spcPct val="50000"/>
              </a:lnSpc>
            </a:pPr>
            <a:r>
              <a:rPr lang="en-US" dirty="0" smtClean="0"/>
              <a:t>public void </a:t>
            </a:r>
            <a:r>
              <a:rPr lang="en-US" dirty="0" err="1" smtClean="0"/>
              <a:t>addTextListener</a:t>
            </a:r>
            <a:r>
              <a:rPr lang="en-US" dirty="0" smtClean="0"/>
              <a:t>(</a:t>
            </a:r>
            <a:r>
              <a:rPr lang="en-US" dirty="0" err="1" smtClean="0"/>
              <a:t>TextListener</a:t>
            </a:r>
            <a:r>
              <a:rPr lang="en-US" dirty="0" smtClean="0"/>
              <a:t> a){}</a:t>
            </a:r>
          </a:p>
          <a:p>
            <a:pPr>
              <a:lnSpc>
                <a:spcPct val="50000"/>
              </a:lnSpc>
            </a:pPr>
            <a:r>
              <a:rPr lang="en-US" sz="2400" b="1" dirty="0" smtClean="0"/>
              <a:t>Checkbox</a:t>
            </a:r>
            <a:endParaRPr lang="en-US" sz="2400" dirty="0" smtClean="0"/>
          </a:p>
          <a:p>
            <a:pPr lvl="1">
              <a:lnSpc>
                <a:spcPct val="50000"/>
              </a:lnSpc>
            </a:pPr>
            <a:r>
              <a:rPr lang="en-US" dirty="0" smtClean="0"/>
              <a:t>public void </a:t>
            </a:r>
            <a:r>
              <a:rPr lang="en-US" dirty="0" err="1" smtClean="0"/>
              <a:t>addItemListener</a:t>
            </a:r>
            <a:r>
              <a:rPr lang="en-US" dirty="0" smtClean="0"/>
              <a:t>(</a:t>
            </a:r>
            <a:r>
              <a:rPr lang="en-US" dirty="0" err="1" smtClean="0"/>
              <a:t>ItemListener</a:t>
            </a:r>
            <a:r>
              <a:rPr lang="en-US" dirty="0" smtClean="0"/>
              <a:t> a){}</a:t>
            </a:r>
          </a:p>
          <a:p>
            <a:pPr>
              <a:lnSpc>
                <a:spcPct val="50000"/>
              </a:lnSpc>
            </a:pPr>
            <a:r>
              <a:rPr lang="en-US" sz="2400" b="1" dirty="0" smtClean="0"/>
              <a:t>Choice</a:t>
            </a:r>
            <a:endParaRPr lang="en-US" sz="2400" dirty="0" smtClean="0"/>
          </a:p>
          <a:p>
            <a:pPr lvl="1">
              <a:lnSpc>
                <a:spcPct val="50000"/>
              </a:lnSpc>
            </a:pPr>
            <a:r>
              <a:rPr lang="en-US" dirty="0" smtClean="0"/>
              <a:t>public void </a:t>
            </a:r>
            <a:r>
              <a:rPr lang="en-US" dirty="0" err="1" smtClean="0"/>
              <a:t>addItemListener</a:t>
            </a:r>
            <a:r>
              <a:rPr lang="en-US" dirty="0" smtClean="0"/>
              <a:t>(</a:t>
            </a:r>
            <a:r>
              <a:rPr lang="en-US" dirty="0" err="1" smtClean="0"/>
              <a:t>ItemListener</a:t>
            </a:r>
            <a:r>
              <a:rPr lang="en-US" dirty="0" smtClean="0"/>
              <a:t> a){}</a:t>
            </a:r>
          </a:p>
          <a:p>
            <a:pPr>
              <a:lnSpc>
                <a:spcPct val="50000"/>
              </a:lnSpc>
            </a:pPr>
            <a:r>
              <a:rPr lang="en-US" sz="2400" b="1" dirty="0" smtClean="0"/>
              <a:t>List</a:t>
            </a:r>
            <a:endParaRPr lang="en-US" sz="2400" dirty="0" smtClean="0"/>
          </a:p>
          <a:p>
            <a:pPr lvl="1">
              <a:lnSpc>
                <a:spcPct val="50000"/>
              </a:lnSpc>
            </a:pPr>
            <a:r>
              <a:rPr lang="en-US" dirty="0" smtClean="0"/>
              <a:t>public void </a:t>
            </a:r>
            <a:r>
              <a:rPr lang="en-US" dirty="0" err="1" smtClean="0"/>
              <a:t>addActionListener</a:t>
            </a:r>
            <a:r>
              <a:rPr lang="en-US" dirty="0" smtClean="0"/>
              <a:t>(</a:t>
            </a:r>
            <a:r>
              <a:rPr lang="en-US" dirty="0" err="1" smtClean="0"/>
              <a:t>ActionListener</a:t>
            </a:r>
            <a:r>
              <a:rPr lang="en-US" dirty="0" smtClean="0"/>
              <a:t> a){}</a:t>
            </a:r>
          </a:p>
          <a:p>
            <a:pPr lvl="1">
              <a:lnSpc>
                <a:spcPct val="50000"/>
              </a:lnSpc>
            </a:pPr>
            <a:r>
              <a:rPr lang="en-US" dirty="0" smtClean="0"/>
              <a:t>public void </a:t>
            </a:r>
            <a:r>
              <a:rPr lang="en-US" dirty="0" err="1" smtClean="0"/>
              <a:t>addItemListener</a:t>
            </a:r>
            <a:r>
              <a:rPr lang="en-US" dirty="0" smtClean="0"/>
              <a:t>(</a:t>
            </a:r>
            <a:r>
              <a:rPr lang="en-US" dirty="0" err="1" smtClean="0"/>
              <a:t>ItemListener</a:t>
            </a:r>
            <a:r>
              <a:rPr lang="en-US" dirty="0" smtClean="0"/>
              <a:t> a){}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134" y="365126"/>
            <a:ext cx="7604216" cy="1137104"/>
          </a:xfrm>
        </p:spPr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308" y="1825625"/>
            <a:ext cx="7516042" cy="4351338"/>
          </a:xfrm>
        </p:spPr>
        <p:txBody>
          <a:bodyPr/>
          <a:lstStyle/>
          <a:p>
            <a:r>
              <a:rPr lang="en-US" sz="2400" dirty="0" smtClean="0"/>
              <a:t>String is a class not a data type in </a:t>
            </a:r>
            <a:r>
              <a:rPr lang="en-US" sz="2400" dirty="0" err="1" smtClean="0"/>
              <a:t>java.There</a:t>
            </a:r>
            <a:r>
              <a:rPr lang="en-US" sz="2400" dirty="0" smtClean="0"/>
              <a:t> are two ways to create a string object.</a:t>
            </a:r>
          </a:p>
          <a:p>
            <a:r>
              <a:rPr lang="en-US" sz="2400" dirty="0" smtClean="0"/>
              <a:t>1- Implicit</a:t>
            </a:r>
          </a:p>
          <a:p>
            <a:r>
              <a:rPr lang="en-US" sz="2400" dirty="0" smtClean="0"/>
              <a:t>2 – Explicit</a:t>
            </a:r>
          </a:p>
          <a:p>
            <a:r>
              <a:rPr lang="en-US" sz="2400" dirty="0" smtClean="0"/>
              <a:t>Implicit– When you use a string literal , like “Hello world” , java automatically create a string object .</a:t>
            </a:r>
          </a:p>
          <a:p>
            <a:r>
              <a:rPr lang="en-US" sz="2400" dirty="0" smtClean="0"/>
              <a:t>Ex -   String s = “Hello world”; </a:t>
            </a:r>
          </a:p>
          <a:p>
            <a:r>
              <a:rPr lang="en-US" sz="2400" dirty="0" smtClean="0"/>
              <a:t>Explicit -   When you use the new operator to initiate a string object.</a:t>
            </a:r>
          </a:p>
          <a:p>
            <a:r>
              <a:rPr lang="en-US" sz="2400" dirty="0" smtClean="0"/>
              <a:t>Ex     String s = new String (“Hello world”);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0" y="365126"/>
            <a:ext cx="7467600" cy="714375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Java event handling by implementing </a:t>
            </a:r>
            <a:r>
              <a:rPr lang="en-US" sz="2800" dirty="0" err="1" smtClean="0"/>
              <a:t>ActionListener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50" y="647700"/>
            <a:ext cx="7505700" cy="5943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/>
              <a:t>import</a:t>
            </a:r>
            <a:r>
              <a:rPr lang="en-US" sz="2000" dirty="0" smtClean="0"/>
              <a:t> java.awt.*;  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import</a:t>
            </a:r>
            <a:r>
              <a:rPr lang="en-US" sz="2000" dirty="0" smtClean="0"/>
              <a:t> </a:t>
            </a:r>
            <a:r>
              <a:rPr lang="en-US" sz="2000" dirty="0" err="1" smtClean="0"/>
              <a:t>java.awt.event</a:t>
            </a:r>
            <a:r>
              <a:rPr lang="en-US" sz="2000" dirty="0" smtClean="0"/>
              <a:t>.*;  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class</a:t>
            </a:r>
            <a:r>
              <a:rPr lang="en-US" sz="2000" dirty="0" smtClean="0"/>
              <a:t> </a:t>
            </a:r>
            <a:r>
              <a:rPr lang="en-US" sz="2000" dirty="0" err="1" smtClean="0"/>
              <a:t>AEvent</a:t>
            </a:r>
            <a:r>
              <a:rPr lang="en-US" sz="2000" dirty="0" smtClean="0"/>
              <a:t> </a:t>
            </a:r>
            <a:r>
              <a:rPr lang="en-US" sz="2000" b="1" dirty="0" smtClean="0"/>
              <a:t>extends</a:t>
            </a:r>
            <a:r>
              <a:rPr lang="en-US" sz="2000" dirty="0" smtClean="0"/>
              <a:t> Frame </a:t>
            </a:r>
            <a:r>
              <a:rPr lang="en-US" sz="2000" b="1" dirty="0" smtClean="0"/>
              <a:t>implements</a:t>
            </a:r>
            <a:r>
              <a:rPr lang="en-US" sz="2000" dirty="0" smtClean="0"/>
              <a:t> </a:t>
            </a:r>
            <a:r>
              <a:rPr lang="en-US" sz="2000" dirty="0" err="1" smtClean="0"/>
              <a:t>ActionListener</a:t>
            </a:r>
            <a:r>
              <a:rPr lang="en-US" sz="2000" dirty="0" smtClean="0"/>
              <a:t>{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TextField</a:t>
            </a:r>
            <a:r>
              <a:rPr lang="en-US" sz="2000" dirty="0" smtClean="0"/>
              <a:t> </a:t>
            </a:r>
            <a:r>
              <a:rPr lang="en-US" sz="2000" dirty="0" err="1" smtClean="0"/>
              <a:t>tf</a:t>
            </a:r>
            <a:r>
              <a:rPr lang="en-US" sz="2000" dirty="0" smtClean="0"/>
              <a:t>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AEvent</a:t>
            </a:r>
            <a:r>
              <a:rPr lang="en-US" sz="2000" dirty="0" smtClean="0"/>
              <a:t>(){ 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tf</a:t>
            </a:r>
            <a:r>
              <a:rPr lang="en-US" sz="2000" dirty="0" smtClean="0"/>
              <a:t>=</a:t>
            </a:r>
            <a:r>
              <a:rPr lang="en-US" sz="2000" b="1" dirty="0" smtClean="0"/>
              <a:t>new</a:t>
            </a:r>
            <a:r>
              <a:rPr lang="en-US" sz="2000" dirty="0" smtClean="0"/>
              <a:t> </a:t>
            </a:r>
            <a:r>
              <a:rPr lang="en-US" sz="2000" dirty="0" err="1" smtClean="0"/>
              <a:t>TextField</a:t>
            </a:r>
            <a:r>
              <a:rPr lang="en-US" sz="2000" dirty="0" smtClean="0"/>
              <a:t>();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tf.setBounds</a:t>
            </a:r>
            <a:r>
              <a:rPr lang="en-US" sz="2000" dirty="0" smtClean="0"/>
              <a:t>(60,50,170,20);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Button b=</a:t>
            </a:r>
            <a:r>
              <a:rPr lang="en-US" sz="2000" b="1" dirty="0" smtClean="0"/>
              <a:t>new</a:t>
            </a:r>
            <a:r>
              <a:rPr lang="en-US" sz="2000" dirty="0" smtClean="0"/>
              <a:t> Button("click me");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b.setBounds</a:t>
            </a:r>
            <a:r>
              <a:rPr lang="en-US" sz="2000" dirty="0" smtClean="0"/>
              <a:t>(100,120,80,30);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b.addActionListener</a:t>
            </a:r>
            <a:r>
              <a:rPr lang="en-US" sz="2000" dirty="0" smtClean="0"/>
              <a:t>(</a:t>
            </a:r>
            <a:r>
              <a:rPr lang="en-US" sz="2000" b="1" dirty="0" smtClean="0"/>
              <a:t>this</a:t>
            </a:r>
            <a:r>
              <a:rPr lang="en-US" sz="2000" dirty="0" smtClean="0"/>
              <a:t>);   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add(b);add(</a:t>
            </a:r>
            <a:r>
              <a:rPr lang="en-US" sz="2000" dirty="0" err="1" smtClean="0"/>
              <a:t>tf</a:t>
            </a:r>
            <a:r>
              <a:rPr lang="en-US" sz="2000" dirty="0" smtClean="0"/>
              <a:t>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setSize</a:t>
            </a:r>
            <a:r>
              <a:rPr lang="en-US" sz="2000" dirty="0" smtClean="0"/>
              <a:t>(300,300);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setLayout</a:t>
            </a:r>
            <a:r>
              <a:rPr lang="en-US" sz="2000" dirty="0" smtClean="0"/>
              <a:t>(</a:t>
            </a:r>
            <a:r>
              <a:rPr lang="en-US" sz="2000" b="1" dirty="0" smtClean="0"/>
              <a:t>null</a:t>
            </a:r>
            <a:r>
              <a:rPr lang="en-US" sz="2000" dirty="0" smtClean="0"/>
              <a:t>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setVisible</a:t>
            </a:r>
            <a:r>
              <a:rPr lang="en-US" sz="2000" dirty="0" smtClean="0"/>
              <a:t>(</a:t>
            </a:r>
            <a:r>
              <a:rPr lang="en-US" sz="2000" b="1" dirty="0" smtClean="0"/>
              <a:t>true</a:t>
            </a:r>
            <a:r>
              <a:rPr lang="en-US" sz="2000" dirty="0" smtClean="0"/>
              <a:t>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}  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/>
              <a:t>		public</a:t>
            </a:r>
            <a:r>
              <a:rPr lang="en-US" sz="2000" dirty="0" smtClean="0"/>
              <a:t> </a:t>
            </a:r>
            <a:r>
              <a:rPr lang="en-US" sz="2000" b="1" dirty="0" smtClean="0"/>
              <a:t>void</a:t>
            </a:r>
            <a:r>
              <a:rPr lang="en-US" sz="2000" dirty="0" smtClean="0"/>
              <a:t> </a:t>
            </a:r>
            <a:r>
              <a:rPr lang="en-US" sz="2000" dirty="0" err="1" smtClean="0"/>
              <a:t>actionPerformed</a:t>
            </a:r>
            <a:r>
              <a:rPr lang="en-US" sz="2000" dirty="0" smtClean="0"/>
              <a:t>(</a:t>
            </a:r>
            <a:r>
              <a:rPr lang="en-US" sz="2000" dirty="0" err="1" smtClean="0"/>
              <a:t>ActionEvent</a:t>
            </a:r>
            <a:r>
              <a:rPr lang="en-US" sz="2000" dirty="0" smtClean="0"/>
              <a:t> e){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tf.setText</a:t>
            </a:r>
            <a:r>
              <a:rPr lang="en-US" sz="2000" dirty="0" smtClean="0"/>
              <a:t>("Welcome");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}  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/>
              <a:t>		public</a:t>
            </a:r>
            <a:r>
              <a:rPr lang="en-US" sz="2000" dirty="0" smtClean="0"/>
              <a:t> </a:t>
            </a:r>
            <a:r>
              <a:rPr lang="en-US" sz="2000" b="1" dirty="0" smtClean="0"/>
              <a:t>static</a:t>
            </a:r>
            <a:r>
              <a:rPr lang="en-US" sz="2000" dirty="0" smtClean="0"/>
              <a:t> </a:t>
            </a:r>
            <a:r>
              <a:rPr lang="en-US" sz="2000" b="1" dirty="0" smtClean="0"/>
              <a:t>void</a:t>
            </a:r>
            <a:r>
              <a:rPr lang="en-US" sz="2000" dirty="0" smtClean="0"/>
              <a:t> main(String </a:t>
            </a:r>
            <a:r>
              <a:rPr lang="en-US" sz="2000" dirty="0" err="1" smtClean="0"/>
              <a:t>args</a:t>
            </a:r>
            <a:r>
              <a:rPr lang="en-US" sz="2000" dirty="0" smtClean="0"/>
              <a:t>[]){  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/>
              <a:t>			new</a:t>
            </a:r>
            <a:r>
              <a:rPr lang="en-US" sz="2000" dirty="0" smtClean="0"/>
              <a:t> </a:t>
            </a:r>
            <a:r>
              <a:rPr lang="en-US" sz="2000" dirty="0" err="1" smtClean="0"/>
              <a:t>AEvent</a:t>
            </a:r>
            <a:r>
              <a:rPr lang="en-US" sz="2000" dirty="0" smtClean="0"/>
              <a:t>();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}  } 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365126"/>
            <a:ext cx="7591425" cy="587375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Java AWT Button Example with </a:t>
            </a:r>
            <a:r>
              <a:rPr lang="en-US" sz="2800" dirty="0" err="1" smtClean="0"/>
              <a:t>ActionListener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762000"/>
            <a:ext cx="7610475" cy="57023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/>
              <a:t>import</a:t>
            </a:r>
            <a:r>
              <a:rPr lang="en-US" sz="2000" dirty="0" smtClean="0"/>
              <a:t> java.awt.*;  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import</a:t>
            </a:r>
            <a:r>
              <a:rPr lang="en-US" sz="2000" dirty="0" smtClean="0"/>
              <a:t> </a:t>
            </a:r>
            <a:r>
              <a:rPr lang="en-US" sz="2000" dirty="0" err="1" smtClean="0"/>
              <a:t>java.awt.event</a:t>
            </a:r>
            <a:r>
              <a:rPr lang="en-US" sz="2000" dirty="0" smtClean="0"/>
              <a:t>.*;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/>
              <a:t>public</a:t>
            </a:r>
            <a:r>
              <a:rPr lang="en-US" sz="2000" dirty="0" smtClean="0"/>
              <a:t> </a:t>
            </a:r>
            <a:r>
              <a:rPr lang="en-US" sz="2000" b="1" dirty="0" smtClean="0"/>
              <a:t>class</a:t>
            </a:r>
            <a:r>
              <a:rPr lang="en-US" sz="2000" dirty="0" smtClean="0"/>
              <a:t> </a:t>
            </a:r>
            <a:r>
              <a:rPr lang="en-US" sz="2000" dirty="0" err="1" smtClean="0"/>
              <a:t>ButtonExample</a:t>
            </a:r>
            <a:r>
              <a:rPr lang="en-US" sz="2000" dirty="0" smtClean="0"/>
              <a:t> {  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/>
              <a:t>		public</a:t>
            </a:r>
            <a:r>
              <a:rPr lang="en-US" sz="2000" dirty="0" smtClean="0"/>
              <a:t> </a:t>
            </a:r>
            <a:r>
              <a:rPr lang="en-US" sz="2000" b="1" dirty="0" smtClean="0"/>
              <a:t>static</a:t>
            </a:r>
            <a:r>
              <a:rPr lang="en-US" sz="2000" dirty="0" smtClean="0"/>
              <a:t> </a:t>
            </a:r>
            <a:r>
              <a:rPr lang="en-US" sz="2000" b="1" dirty="0" smtClean="0"/>
              <a:t>void</a:t>
            </a:r>
            <a:r>
              <a:rPr lang="en-US" sz="2000" dirty="0" smtClean="0"/>
              <a:t> main(String[] </a:t>
            </a:r>
            <a:r>
              <a:rPr lang="en-US" sz="2000" dirty="0" err="1" smtClean="0"/>
              <a:t>args</a:t>
            </a:r>
            <a:r>
              <a:rPr lang="en-US" sz="2000" dirty="0" smtClean="0"/>
              <a:t>) {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    Frame f=</a:t>
            </a:r>
            <a:r>
              <a:rPr lang="en-US" sz="2000" b="1" dirty="0" smtClean="0"/>
              <a:t>new</a:t>
            </a:r>
            <a:r>
              <a:rPr lang="en-US" sz="2000" dirty="0" smtClean="0"/>
              <a:t> Frame("Button Example");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    </a:t>
            </a:r>
            <a:r>
              <a:rPr lang="en-US" sz="2000" b="1" dirty="0" smtClean="0"/>
              <a:t>final</a:t>
            </a:r>
            <a:r>
              <a:rPr lang="en-US" sz="2000" dirty="0" smtClean="0"/>
              <a:t> </a:t>
            </a:r>
            <a:r>
              <a:rPr lang="en-US" sz="2000" dirty="0" err="1" smtClean="0"/>
              <a:t>TextField</a:t>
            </a:r>
            <a:r>
              <a:rPr lang="en-US" sz="2000" dirty="0" smtClean="0"/>
              <a:t> </a:t>
            </a:r>
            <a:r>
              <a:rPr lang="en-US" sz="2000" dirty="0" err="1" smtClean="0"/>
              <a:t>tf</a:t>
            </a:r>
            <a:r>
              <a:rPr lang="en-US" sz="2000" dirty="0" smtClean="0"/>
              <a:t>=</a:t>
            </a:r>
            <a:r>
              <a:rPr lang="en-US" sz="2000" b="1" dirty="0" smtClean="0"/>
              <a:t>new</a:t>
            </a:r>
            <a:r>
              <a:rPr lang="en-US" sz="2000" dirty="0" smtClean="0"/>
              <a:t> </a:t>
            </a:r>
            <a:r>
              <a:rPr lang="en-US" sz="2000" dirty="0" err="1" smtClean="0"/>
              <a:t>TextField</a:t>
            </a:r>
            <a:r>
              <a:rPr lang="en-US" sz="2000" dirty="0" smtClean="0"/>
              <a:t>();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    </a:t>
            </a:r>
            <a:r>
              <a:rPr lang="en-US" sz="2000" dirty="0" err="1" smtClean="0"/>
              <a:t>tf.setBounds</a:t>
            </a:r>
            <a:r>
              <a:rPr lang="en-US" sz="2000" dirty="0" smtClean="0"/>
              <a:t>(50,50, 150,20);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    Button b=</a:t>
            </a:r>
            <a:r>
              <a:rPr lang="en-US" sz="2000" b="1" dirty="0" smtClean="0"/>
              <a:t>new</a:t>
            </a:r>
            <a:r>
              <a:rPr lang="en-US" sz="2000" dirty="0" smtClean="0"/>
              <a:t> Button("Click Here");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    </a:t>
            </a:r>
            <a:r>
              <a:rPr lang="en-US" sz="2000" dirty="0" err="1" smtClean="0"/>
              <a:t>b.setBounds</a:t>
            </a:r>
            <a:r>
              <a:rPr lang="en-US" sz="2000" dirty="0" smtClean="0"/>
              <a:t>(50,100,60,30);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    </a:t>
            </a:r>
            <a:r>
              <a:rPr lang="en-US" sz="2000" dirty="0" err="1" smtClean="0"/>
              <a:t>b.addActionListener</a:t>
            </a:r>
            <a:r>
              <a:rPr lang="en-US" sz="2000" dirty="0" smtClean="0"/>
              <a:t>(</a:t>
            </a:r>
            <a:r>
              <a:rPr lang="en-US" sz="2000" b="1" dirty="0" smtClean="0"/>
              <a:t>new</a:t>
            </a:r>
            <a:r>
              <a:rPr lang="en-US" sz="2000" dirty="0" smtClean="0"/>
              <a:t> </a:t>
            </a:r>
            <a:r>
              <a:rPr lang="en-US" sz="2000" dirty="0" err="1" smtClean="0"/>
              <a:t>ActionListener</a:t>
            </a:r>
            <a:r>
              <a:rPr lang="en-US" sz="2000" dirty="0" smtClean="0"/>
              <a:t>(){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	    </a:t>
            </a:r>
            <a:r>
              <a:rPr lang="en-US" sz="2000" b="1" dirty="0" smtClean="0"/>
              <a:t>public</a:t>
            </a:r>
            <a:r>
              <a:rPr lang="en-US" sz="2000" dirty="0" smtClean="0"/>
              <a:t> </a:t>
            </a:r>
            <a:r>
              <a:rPr lang="en-US" sz="2000" b="1" dirty="0" smtClean="0"/>
              <a:t>void</a:t>
            </a:r>
            <a:r>
              <a:rPr lang="en-US" sz="2000" dirty="0" smtClean="0"/>
              <a:t> </a:t>
            </a:r>
            <a:r>
              <a:rPr lang="en-US" sz="2000" dirty="0" err="1" smtClean="0"/>
              <a:t>actionPerformed</a:t>
            </a:r>
            <a:r>
              <a:rPr lang="en-US" sz="2000" dirty="0" smtClean="0"/>
              <a:t>(</a:t>
            </a:r>
            <a:r>
              <a:rPr lang="en-US" sz="2000" dirty="0" err="1" smtClean="0"/>
              <a:t>ActionEvent</a:t>
            </a:r>
            <a:r>
              <a:rPr lang="en-US" sz="2000" dirty="0" smtClean="0"/>
              <a:t> e){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		   </a:t>
            </a:r>
            <a:r>
              <a:rPr lang="en-US" sz="2000" dirty="0" err="1" smtClean="0"/>
              <a:t>tf.setText</a:t>
            </a:r>
            <a:r>
              <a:rPr lang="en-US" sz="2000" dirty="0" smtClean="0"/>
              <a:t>("Welcome to </a:t>
            </a:r>
            <a:r>
              <a:rPr lang="en-US" sz="2000" dirty="0" err="1" smtClean="0"/>
              <a:t>Javatpoint</a:t>
            </a:r>
            <a:r>
              <a:rPr lang="en-US" sz="2000" dirty="0" smtClean="0"/>
              <a:t>.");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	        }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    });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    </a:t>
            </a:r>
            <a:r>
              <a:rPr lang="en-US" sz="2000" dirty="0" err="1" smtClean="0"/>
              <a:t>f.add</a:t>
            </a:r>
            <a:r>
              <a:rPr lang="en-US" sz="2000" dirty="0" smtClean="0"/>
              <a:t>(b);  </a:t>
            </a:r>
            <a:r>
              <a:rPr lang="en-US" sz="2000" dirty="0" err="1" smtClean="0"/>
              <a:t>f.add</a:t>
            </a:r>
            <a:r>
              <a:rPr lang="en-US" sz="2000" dirty="0" smtClean="0"/>
              <a:t>(</a:t>
            </a:r>
            <a:r>
              <a:rPr lang="en-US" sz="2000" dirty="0" err="1" smtClean="0"/>
              <a:t>tf</a:t>
            </a:r>
            <a:r>
              <a:rPr lang="en-US" sz="2000" dirty="0" smtClean="0"/>
              <a:t>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    </a:t>
            </a:r>
            <a:r>
              <a:rPr lang="en-US" sz="2000" dirty="0" err="1" smtClean="0"/>
              <a:t>f.setSize</a:t>
            </a:r>
            <a:r>
              <a:rPr lang="en-US" sz="2000" dirty="0" smtClean="0"/>
              <a:t>(400,400);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    </a:t>
            </a:r>
            <a:r>
              <a:rPr lang="en-US" sz="2000" dirty="0" err="1" smtClean="0"/>
              <a:t>f.setLayout</a:t>
            </a:r>
            <a:r>
              <a:rPr lang="en-US" sz="2000" dirty="0" smtClean="0"/>
              <a:t>(</a:t>
            </a:r>
            <a:r>
              <a:rPr lang="en-US" sz="2000" b="1" dirty="0" smtClean="0"/>
              <a:t>null</a:t>
            </a:r>
            <a:r>
              <a:rPr lang="en-US" sz="2000" dirty="0" smtClean="0"/>
              <a:t>);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	    </a:t>
            </a:r>
            <a:r>
              <a:rPr lang="en-US" sz="2000" dirty="0" err="1" smtClean="0"/>
              <a:t>f.setVisible</a:t>
            </a:r>
            <a:r>
              <a:rPr lang="en-US" sz="2000" dirty="0" smtClean="0"/>
              <a:t>(</a:t>
            </a:r>
            <a:r>
              <a:rPr lang="en-US" sz="2000" b="1" dirty="0" smtClean="0"/>
              <a:t>true</a:t>
            </a:r>
            <a:r>
              <a:rPr lang="en-US" sz="2000" dirty="0" smtClean="0"/>
              <a:t>);   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}  </a:t>
            </a:r>
          </a:p>
          <a:p>
            <a:pPr>
              <a:buNone/>
            </a:pPr>
            <a:r>
              <a:rPr lang="en-US" sz="2000" dirty="0" smtClean="0"/>
              <a:t>}</a:t>
            </a:r>
            <a:r>
              <a:rPr lang="en-US" dirty="0" smtClean="0"/>
              <a:t> 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65126"/>
            <a:ext cx="7486650" cy="849721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323" y="1149531"/>
            <a:ext cx="7565027" cy="5027432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Import </a:t>
            </a:r>
            <a:r>
              <a:rPr lang="en-US" sz="2400" b="1" dirty="0" err="1" smtClean="0"/>
              <a:t>java.lang</a:t>
            </a:r>
            <a:r>
              <a:rPr lang="en-US" sz="2400" b="1" dirty="0" smtClean="0"/>
              <a:t>.*;</a:t>
            </a:r>
          </a:p>
          <a:p>
            <a:r>
              <a:rPr lang="en-US" sz="2400" b="1" dirty="0" smtClean="0"/>
              <a:t>public</a:t>
            </a:r>
            <a:r>
              <a:rPr lang="en-US" sz="2400" dirty="0" smtClean="0"/>
              <a:t> </a:t>
            </a:r>
            <a:r>
              <a:rPr lang="en-US" sz="2400" b="1" dirty="0" smtClean="0"/>
              <a:t>class</a:t>
            </a:r>
            <a:r>
              <a:rPr lang="en-US" sz="2400" dirty="0" smtClean="0"/>
              <a:t> String1{  </a:t>
            </a:r>
          </a:p>
          <a:p>
            <a:pPr>
              <a:buNone/>
            </a:pPr>
            <a:r>
              <a:rPr lang="en-US" sz="2400" b="1" dirty="0" smtClean="0"/>
              <a:t>		public</a:t>
            </a:r>
            <a:r>
              <a:rPr lang="en-US" sz="2400" dirty="0" smtClean="0"/>
              <a:t> </a:t>
            </a:r>
            <a:r>
              <a:rPr lang="en-US" sz="2400" b="1" dirty="0" smtClean="0"/>
              <a:t>static</a:t>
            </a:r>
            <a:r>
              <a:rPr lang="en-US" sz="2400" dirty="0" smtClean="0"/>
              <a:t> </a:t>
            </a:r>
            <a:r>
              <a:rPr lang="en-US" sz="2400" b="1" dirty="0" smtClean="0"/>
              <a:t>void</a:t>
            </a:r>
            <a:r>
              <a:rPr lang="en-US" sz="2400" dirty="0" smtClean="0"/>
              <a:t> main(String </a:t>
            </a:r>
            <a:r>
              <a:rPr lang="en-US" sz="2400" dirty="0" err="1" smtClean="0"/>
              <a:t>args</a:t>
            </a:r>
            <a:r>
              <a:rPr lang="en-US" sz="2400" dirty="0" smtClean="0"/>
              <a:t>[]){  </a:t>
            </a:r>
          </a:p>
          <a:p>
            <a:pPr>
              <a:buNone/>
            </a:pPr>
            <a:r>
              <a:rPr lang="en-US" sz="2400" dirty="0" smtClean="0"/>
              <a:t>			String s1="java";//creating string by java string literal  </a:t>
            </a:r>
          </a:p>
          <a:p>
            <a:pPr>
              <a:buNone/>
            </a:pPr>
            <a:r>
              <a:rPr lang="en-US" sz="2400" b="1" dirty="0" smtClean="0"/>
              <a:t>			char</a:t>
            </a:r>
            <a:r>
              <a:rPr lang="en-US" sz="2400" dirty="0" smtClean="0"/>
              <a:t> </a:t>
            </a:r>
            <a:r>
              <a:rPr lang="en-US" sz="2400" dirty="0" err="1" smtClean="0"/>
              <a:t>ch</a:t>
            </a:r>
            <a:r>
              <a:rPr lang="en-US" sz="2400" dirty="0" smtClean="0"/>
              <a:t>[]={'</a:t>
            </a:r>
            <a:r>
              <a:rPr lang="en-US" sz="2400" dirty="0" err="1" smtClean="0"/>
              <a:t>s','t','r','i','n','g','s</a:t>
            </a:r>
            <a:r>
              <a:rPr lang="en-US" sz="2400" dirty="0" smtClean="0"/>
              <a:t>'};  </a:t>
            </a:r>
          </a:p>
          <a:p>
            <a:pPr>
              <a:buNone/>
            </a:pPr>
            <a:r>
              <a:rPr lang="en-US" sz="2400" dirty="0" smtClean="0"/>
              <a:t>			String s2=</a:t>
            </a:r>
            <a:r>
              <a:rPr lang="en-US" sz="2400" b="1" dirty="0" smtClean="0"/>
              <a:t>new</a:t>
            </a:r>
            <a:r>
              <a:rPr lang="en-US" sz="2400" dirty="0" smtClean="0"/>
              <a:t> String(</a:t>
            </a:r>
            <a:r>
              <a:rPr lang="en-US" sz="2400" dirty="0" err="1" smtClean="0"/>
              <a:t>ch</a:t>
            </a:r>
            <a:r>
              <a:rPr lang="en-US" sz="2400" dirty="0" smtClean="0"/>
              <a:t>);//converting char array to string  </a:t>
            </a:r>
          </a:p>
          <a:p>
            <a:pPr>
              <a:buNone/>
            </a:pPr>
            <a:r>
              <a:rPr lang="en-US" sz="2400" dirty="0" smtClean="0"/>
              <a:t>			String s3=</a:t>
            </a:r>
            <a:r>
              <a:rPr lang="en-US" sz="2400" b="1" dirty="0" smtClean="0"/>
              <a:t>new</a:t>
            </a:r>
            <a:r>
              <a:rPr lang="en-US" sz="2400" dirty="0" smtClean="0"/>
              <a:t> String("example"); 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(s1);  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(s2);  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(s3);  </a:t>
            </a:r>
          </a:p>
          <a:p>
            <a:pPr>
              <a:buNone/>
            </a:pPr>
            <a:r>
              <a:rPr lang="en-US" sz="2400" dirty="0" smtClean="0"/>
              <a:t>			}</a:t>
            </a:r>
          </a:p>
          <a:p>
            <a:pPr>
              <a:buNone/>
            </a:pPr>
            <a:r>
              <a:rPr lang="en-US" sz="2400" dirty="0" smtClean="0"/>
              <a:t>} 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497" y="365126"/>
            <a:ext cx="7476853" cy="706028"/>
          </a:xfrm>
        </p:spPr>
        <p:txBody>
          <a:bodyPr/>
          <a:lstStyle/>
          <a:p>
            <a:r>
              <a:rPr lang="en-US" sz="3200" dirty="0" smtClean="0"/>
              <a:t>Package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917" y="1071155"/>
            <a:ext cx="7545433" cy="510580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 </a:t>
            </a:r>
            <a:r>
              <a:rPr lang="en-US" b="1" dirty="0" smtClean="0"/>
              <a:t>java package</a:t>
            </a:r>
            <a:r>
              <a:rPr lang="en-US" dirty="0" smtClean="0"/>
              <a:t> is a group of similar types of classes, interfaces and sub-packages.</a:t>
            </a:r>
          </a:p>
          <a:p>
            <a:r>
              <a:rPr lang="en-US" dirty="0" smtClean="0"/>
              <a:t>Package in java can be categorized in two form, built-in package and user-defined package.</a:t>
            </a:r>
          </a:p>
          <a:p>
            <a:r>
              <a:rPr lang="en-US" dirty="0" smtClean="0"/>
              <a:t>There are many built-in packages such as java, </a:t>
            </a:r>
            <a:r>
              <a:rPr lang="en-US" dirty="0" err="1" smtClean="0"/>
              <a:t>lang</a:t>
            </a:r>
            <a:r>
              <a:rPr lang="en-US" dirty="0" smtClean="0"/>
              <a:t>, </a:t>
            </a:r>
            <a:r>
              <a:rPr lang="en-US" dirty="0" err="1" smtClean="0"/>
              <a:t>awt</a:t>
            </a:r>
            <a:r>
              <a:rPr lang="en-US" dirty="0" smtClean="0"/>
              <a:t>, </a:t>
            </a:r>
            <a:r>
              <a:rPr lang="en-US" dirty="0" err="1" smtClean="0"/>
              <a:t>javax</a:t>
            </a:r>
            <a:r>
              <a:rPr lang="en-US" dirty="0" smtClean="0"/>
              <a:t>, swing, net, </a:t>
            </a:r>
            <a:r>
              <a:rPr lang="en-US" dirty="0" err="1" smtClean="0"/>
              <a:t>io</a:t>
            </a:r>
            <a:r>
              <a:rPr lang="en-US" dirty="0" smtClean="0"/>
              <a:t>, </a:t>
            </a:r>
            <a:r>
              <a:rPr lang="en-US" dirty="0" err="1" smtClean="0"/>
              <a:t>util</a:t>
            </a:r>
            <a:r>
              <a:rPr lang="en-US" dirty="0" smtClean="0"/>
              <a:t>, </a:t>
            </a:r>
            <a:r>
              <a:rPr lang="en-US" dirty="0" err="1" smtClean="0"/>
              <a:t>sql</a:t>
            </a:r>
            <a:r>
              <a:rPr lang="en-US" dirty="0" smtClean="0"/>
              <a:t> etc.</a:t>
            </a:r>
          </a:p>
          <a:p>
            <a:pPr>
              <a:buNone/>
            </a:pPr>
            <a:r>
              <a:rPr lang="en-US" dirty="0" smtClean="0"/>
              <a:t>  Advantage of Java Package</a:t>
            </a:r>
          </a:p>
          <a:p>
            <a:r>
              <a:rPr lang="en-US" dirty="0" smtClean="0"/>
              <a:t>1) Java package is used to categorize the classes and interfaces so that they can be easily maintained.</a:t>
            </a:r>
          </a:p>
          <a:p>
            <a:r>
              <a:rPr lang="en-US" dirty="0" smtClean="0"/>
              <a:t>2) Java package provides access protection.</a:t>
            </a:r>
          </a:p>
          <a:p>
            <a:r>
              <a:rPr lang="en-US" dirty="0" smtClean="0"/>
              <a:t>3) Java package removes naming collision.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365127"/>
            <a:ext cx="7535636" cy="549274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5" y="901338"/>
            <a:ext cx="7535635" cy="5368833"/>
          </a:xfrm>
        </p:spPr>
        <p:txBody>
          <a:bodyPr/>
          <a:lstStyle/>
          <a:p>
            <a:r>
              <a:rPr lang="en-US" sz="2400" b="1" dirty="0" smtClean="0"/>
              <a:t>package</a:t>
            </a:r>
            <a:r>
              <a:rPr lang="en-US" sz="2400" dirty="0" smtClean="0"/>
              <a:t> pack;  </a:t>
            </a:r>
          </a:p>
          <a:p>
            <a:r>
              <a:rPr lang="en-US" sz="2400" b="1" dirty="0" smtClean="0"/>
              <a:t>public</a:t>
            </a:r>
            <a:r>
              <a:rPr lang="en-US" sz="2400" dirty="0" smtClean="0"/>
              <a:t> </a:t>
            </a:r>
            <a:r>
              <a:rPr lang="en-US" sz="2400" b="1" dirty="0" smtClean="0"/>
              <a:t>class</a:t>
            </a:r>
            <a:r>
              <a:rPr lang="en-US" sz="2400" dirty="0" smtClean="0"/>
              <a:t> A{  </a:t>
            </a:r>
          </a:p>
          <a:p>
            <a:r>
              <a:rPr lang="en-US" sz="2400" dirty="0" smtClean="0"/>
              <a:t>  </a:t>
            </a:r>
            <a:r>
              <a:rPr lang="en-US" sz="2400" b="1" dirty="0" smtClean="0"/>
              <a:t>public</a:t>
            </a:r>
            <a:r>
              <a:rPr lang="en-US" sz="2400" dirty="0" smtClean="0"/>
              <a:t> </a:t>
            </a:r>
            <a:r>
              <a:rPr lang="en-US" sz="2400" b="1" dirty="0" smtClean="0"/>
              <a:t>void</a:t>
            </a:r>
            <a:r>
              <a:rPr lang="en-US" sz="2400" dirty="0" smtClean="0"/>
              <a:t> </a:t>
            </a:r>
            <a:r>
              <a:rPr lang="en-US" sz="2400" dirty="0" err="1" smtClean="0"/>
              <a:t>msg</a:t>
            </a:r>
            <a:r>
              <a:rPr lang="en-US" sz="2400" dirty="0" smtClean="0"/>
              <a:t>(){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("Hello");}  </a:t>
            </a:r>
          </a:p>
          <a:p>
            <a:r>
              <a:rPr lang="en-US" sz="2400" dirty="0" smtClean="0"/>
              <a:t>}  </a:t>
            </a:r>
          </a:p>
          <a:p>
            <a:pPr>
              <a:spcBef>
                <a:spcPts val="400"/>
              </a:spcBef>
              <a:buNone/>
            </a:pPr>
            <a:r>
              <a:rPr lang="en-US" sz="2400" dirty="0" smtClean="0"/>
              <a:t>  </a:t>
            </a:r>
          </a:p>
          <a:p>
            <a:pPr>
              <a:spcBef>
                <a:spcPts val="400"/>
              </a:spcBef>
            </a:pPr>
            <a:r>
              <a:rPr lang="en-US" sz="2400" b="1" dirty="0" smtClean="0"/>
              <a:t>import</a:t>
            </a:r>
            <a:r>
              <a:rPr lang="en-US" sz="2400" dirty="0" smtClean="0"/>
              <a:t> pack.*;  </a:t>
            </a:r>
          </a:p>
          <a:p>
            <a:pPr>
              <a:spcBef>
                <a:spcPts val="400"/>
              </a:spcBef>
            </a:pPr>
            <a:r>
              <a:rPr lang="en-US" sz="2400" b="1" dirty="0" smtClean="0"/>
              <a:t>class</a:t>
            </a:r>
            <a:r>
              <a:rPr lang="en-US" sz="2400" dirty="0" smtClean="0"/>
              <a:t> B{  </a:t>
            </a:r>
          </a:p>
          <a:p>
            <a:pPr>
              <a:spcBef>
                <a:spcPts val="400"/>
              </a:spcBef>
            </a:pPr>
            <a:r>
              <a:rPr lang="en-US" sz="2400" dirty="0" smtClean="0"/>
              <a:t>  </a:t>
            </a:r>
            <a:r>
              <a:rPr lang="en-US" sz="2400" b="1" dirty="0" smtClean="0"/>
              <a:t>public</a:t>
            </a:r>
            <a:r>
              <a:rPr lang="en-US" sz="2400" dirty="0" smtClean="0"/>
              <a:t> </a:t>
            </a:r>
            <a:r>
              <a:rPr lang="en-US" sz="2400" b="1" dirty="0" smtClean="0"/>
              <a:t>static</a:t>
            </a:r>
            <a:r>
              <a:rPr lang="en-US" sz="2400" dirty="0" smtClean="0"/>
              <a:t> </a:t>
            </a:r>
            <a:r>
              <a:rPr lang="en-US" sz="2400" b="1" dirty="0" smtClean="0"/>
              <a:t>void</a:t>
            </a:r>
            <a:r>
              <a:rPr lang="en-US" sz="2400" dirty="0" smtClean="0"/>
              <a:t> main(String </a:t>
            </a:r>
            <a:r>
              <a:rPr lang="en-US" sz="2400" dirty="0" err="1" smtClean="0"/>
              <a:t>args</a:t>
            </a:r>
            <a:r>
              <a:rPr lang="en-US" sz="2400" dirty="0" smtClean="0"/>
              <a:t>[]){  </a:t>
            </a:r>
          </a:p>
          <a:p>
            <a:pPr>
              <a:spcBef>
                <a:spcPts val="400"/>
              </a:spcBef>
            </a:pPr>
            <a:r>
              <a:rPr lang="en-US" sz="2400" dirty="0" smtClean="0"/>
              <a:t>   A </a:t>
            </a:r>
            <a:r>
              <a:rPr lang="en-US" sz="2400" dirty="0" err="1" smtClean="0"/>
              <a:t>obj</a:t>
            </a:r>
            <a:r>
              <a:rPr lang="en-US" sz="2400" dirty="0" smtClean="0"/>
              <a:t> = </a:t>
            </a:r>
            <a:r>
              <a:rPr lang="en-US" sz="2400" b="1" dirty="0" smtClean="0"/>
              <a:t>new</a:t>
            </a:r>
            <a:r>
              <a:rPr lang="en-US" sz="2400" dirty="0" smtClean="0"/>
              <a:t> A();  </a:t>
            </a:r>
          </a:p>
          <a:p>
            <a:pPr>
              <a:spcBef>
                <a:spcPts val="400"/>
              </a:spcBef>
            </a:pPr>
            <a:r>
              <a:rPr lang="en-US" sz="2400" dirty="0" smtClean="0"/>
              <a:t>   obj.msg();  </a:t>
            </a:r>
          </a:p>
          <a:p>
            <a:pPr>
              <a:spcBef>
                <a:spcPts val="400"/>
              </a:spcBef>
            </a:pPr>
            <a:r>
              <a:rPr lang="en-US" sz="2400" dirty="0" smtClean="0"/>
              <a:t>  }  </a:t>
            </a:r>
          </a:p>
          <a:p>
            <a:pPr>
              <a:spcBef>
                <a:spcPts val="400"/>
              </a:spcBef>
            </a:pPr>
            <a:r>
              <a:rPr lang="en-US" sz="2400" dirty="0" smtClean="0"/>
              <a:t>} 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728" y="365127"/>
            <a:ext cx="7584622" cy="993411"/>
          </a:xfrm>
        </p:spPr>
        <p:txBody>
          <a:bodyPr/>
          <a:lstStyle/>
          <a:p>
            <a:r>
              <a:rPr lang="en-US" sz="3200" dirty="0" smtClean="0"/>
              <a:t>Java Applet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267097"/>
            <a:ext cx="7486650" cy="4909866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sz="2400" dirty="0" smtClean="0"/>
              <a:t>Applets are small Java programs that are embedded in Web pages.</a:t>
            </a:r>
          </a:p>
          <a:p>
            <a:pPr eaLnBrk="1" hangingPunct="1"/>
            <a:r>
              <a:rPr lang="en-GB" sz="2400" dirty="0" smtClean="0"/>
              <a:t>They can be transported over the Internet from one computer (web server) to another (client computers).</a:t>
            </a:r>
          </a:p>
          <a:p>
            <a:pPr eaLnBrk="1" hangingPunct="1"/>
            <a:r>
              <a:rPr lang="en-GB" sz="2400" dirty="0" smtClean="0"/>
              <a:t>They transform web into rich media and support the delivery of applications via the Internet.</a:t>
            </a:r>
            <a:endParaRPr lang="en-US" sz="2400" dirty="0" smtClean="0"/>
          </a:p>
          <a:p>
            <a:r>
              <a:rPr lang="en-US" sz="2400" b="1" dirty="0" smtClean="0"/>
              <a:t>Advantage of Applet</a:t>
            </a:r>
          </a:p>
          <a:p>
            <a:r>
              <a:rPr lang="en-US" sz="2400" dirty="0" smtClean="0"/>
              <a:t>There are many advantages of applet. They are as follows:</a:t>
            </a:r>
          </a:p>
          <a:p>
            <a:r>
              <a:rPr lang="en-US" sz="2400" dirty="0" smtClean="0"/>
              <a:t>It works at client side so less response time.</a:t>
            </a:r>
          </a:p>
          <a:p>
            <a:r>
              <a:rPr lang="en-US" sz="2400" dirty="0" smtClean="0"/>
              <a:t>Secured</a:t>
            </a:r>
          </a:p>
          <a:p>
            <a:r>
              <a:rPr lang="en-US" sz="2400" dirty="0" smtClean="0"/>
              <a:t>It can be executed by browsers running under many </a:t>
            </a:r>
            <a:r>
              <a:rPr lang="en-US" sz="2400" dirty="0" err="1" smtClean="0"/>
              <a:t>plateforms</a:t>
            </a:r>
            <a:r>
              <a:rPr lang="en-US" sz="2400" dirty="0" smtClean="0"/>
              <a:t>, including Linux, Windows, Mac Os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932" y="365126"/>
            <a:ext cx="7594418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Applets Differ from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9308" y="1825625"/>
            <a:ext cx="7516042" cy="435133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GB" sz="2400" dirty="0" smtClean="0"/>
              <a:t>Although both the Applets and stand-alone applications are Java programs, there are certain restrictions are imposed on Applets due to security concerns:</a:t>
            </a:r>
          </a:p>
          <a:p>
            <a:pPr lvl="1" eaLnBrk="1" hangingPunct="1"/>
            <a:r>
              <a:rPr lang="en-GB" sz="2000" dirty="0" smtClean="0"/>
              <a:t>Applets don’t use the main() method, but when they are load, automatically call certain methods (init, start, paint, stop, destroy).</a:t>
            </a:r>
          </a:p>
          <a:p>
            <a:pPr lvl="1" eaLnBrk="1" hangingPunct="1"/>
            <a:r>
              <a:rPr lang="en-GB" sz="2000" dirty="0" smtClean="0"/>
              <a:t>They are embedded inside a web page and executed in browsers.</a:t>
            </a:r>
          </a:p>
          <a:p>
            <a:pPr lvl="1" eaLnBrk="1" hangingPunct="1"/>
            <a:r>
              <a:rPr lang="en-GB" sz="2000" dirty="0" smtClean="0"/>
              <a:t>They cannot read from or write to the files on local computer.</a:t>
            </a:r>
          </a:p>
          <a:p>
            <a:pPr lvl="1" eaLnBrk="1" hangingPunct="1"/>
            <a:r>
              <a:rPr lang="en-GB" sz="2000" dirty="0" smtClean="0"/>
              <a:t>They cannot communicate with other servers on the network.</a:t>
            </a:r>
          </a:p>
          <a:p>
            <a:pPr lvl="1" eaLnBrk="1" hangingPunct="1"/>
            <a:r>
              <a:rPr lang="en-GB" sz="2000" dirty="0" smtClean="0"/>
              <a:t>They cannot run any programs from the local computer.</a:t>
            </a:r>
          </a:p>
          <a:p>
            <a:pPr lvl="1" eaLnBrk="1" hangingPunct="1"/>
            <a:r>
              <a:rPr lang="en-GB" sz="2000" dirty="0" smtClean="0"/>
              <a:t>They are restricted from using libraries from other languages.</a:t>
            </a:r>
          </a:p>
          <a:p>
            <a:pPr eaLnBrk="1" hangingPunct="1"/>
            <a:r>
              <a:rPr lang="en-GB" sz="2400" dirty="0" smtClean="0"/>
              <a:t>The above restrictions ensures that an Applet cannot do any damage to the local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323" y="365126"/>
            <a:ext cx="7565027" cy="666840"/>
          </a:xfrm>
        </p:spPr>
        <p:txBody>
          <a:bodyPr/>
          <a:lstStyle/>
          <a:p>
            <a:r>
              <a:rPr lang="en-US" sz="2400" dirty="0" smtClean="0"/>
              <a:t>Lifecycle of Java Applet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294" y="1606731"/>
            <a:ext cx="7455626" cy="44674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8" name="Oval 4"/>
          <p:cNvSpPr>
            <a:spLocks noChangeArrowheads="1"/>
          </p:cNvSpPr>
          <p:nvPr/>
        </p:nvSpPr>
        <p:spPr bwMode="auto">
          <a:xfrm>
            <a:off x="2331244" y="1752600"/>
            <a:ext cx="685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/>
              <a:t>Born</a:t>
            </a:r>
          </a:p>
        </p:txBody>
      </p:sp>
      <p:sp>
        <p:nvSpPr>
          <p:cNvPr id="39" name="Oval 6"/>
          <p:cNvSpPr>
            <a:spLocks noChangeArrowheads="1"/>
          </p:cNvSpPr>
          <p:nvPr/>
        </p:nvSpPr>
        <p:spPr bwMode="auto">
          <a:xfrm>
            <a:off x="2331244" y="3200400"/>
            <a:ext cx="685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Running</a:t>
            </a:r>
          </a:p>
        </p:txBody>
      </p:sp>
      <p:sp>
        <p:nvSpPr>
          <p:cNvPr id="40" name="Oval 7"/>
          <p:cNvSpPr>
            <a:spLocks noChangeArrowheads="1"/>
          </p:cNvSpPr>
          <p:nvPr/>
        </p:nvSpPr>
        <p:spPr bwMode="auto">
          <a:xfrm>
            <a:off x="4560094" y="3200400"/>
            <a:ext cx="685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Idle</a:t>
            </a:r>
          </a:p>
        </p:txBody>
      </p:sp>
      <p:sp>
        <p:nvSpPr>
          <p:cNvPr id="41" name="Oval 8"/>
          <p:cNvSpPr>
            <a:spLocks noChangeArrowheads="1"/>
          </p:cNvSpPr>
          <p:nvPr/>
        </p:nvSpPr>
        <p:spPr bwMode="auto">
          <a:xfrm>
            <a:off x="4560094" y="4876800"/>
            <a:ext cx="685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Dead</a:t>
            </a:r>
          </a:p>
        </p:txBody>
      </p:sp>
      <p:sp>
        <p:nvSpPr>
          <p:cNvPr id="42" name="Line 9"/>
          <p:cNvSpPr>
            <a:spLocks noChangeShapeType="1"/>
          </p:cNvSpPr>
          <p:nvPr/>
        </p:nvSpPr>
        <p:spPr bwMode="auto">
          <a:xfrm>
            <a:off x="1759744" y="2133600"/>
            <a:ext cx="5143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" name="Line 10"/>
          <p:cNvSpPr>
            <a:spLocks noChangeShapeType="1"/>
          </p:cNvSpPr>
          <p:nvPr/>
        </p:nvSpPr>
        <p:spPr bwMode="auto">
          <a:xfrm>
            <a:off x="2616994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" name="Freeform 11"/>
          <p:cNvSpPr>
            <a:spLocks/>
          </p:cNvSpPr>
          <p:nvPr/>
        </p:nvSpPr>
        <p:spPr bwMode="auto">
          <a:xfrm>
            <a:off x="2902744" y="2959100"/>
            <a:ext cx="1657350" cy="393700"/>
          </a:xfrm>
          <a:custGeom>
            <a:avLst/>
            <a:gdLst>
              <a:gd name="T0" fmla="*/ 0 w 1392"/>
              <a:gd name="T1" fmla="*/ 200 h 248"/>
              <a:gd name="T2" fmla="*/ 528 w 1392"/>
              <a:gd name="T3" fmla="*/ 8 h 248"/>
              <a:gd name="T4" fmla="*/ 1392 w 1392"/>
              <a:gd name="T5" fmla="*/ 248 h 248"/>
              <a:gd name="T6" fmla="*/ 0 60000 65536"/>
              <a:gd name="T7" fmla="*/ 0 60000 65536"/>
              <a:gd name="T8" fmla="*/ 0 60000 65536"/>
              <a:gd name="T9" fmla="*/ 0 w 1392"/>
              <a:gd name="T10" fmla="*/ 0 h 248"/>
              <a:gd name="T11" fmla="*/ 1392 w 1392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2" h="248">
                <a:moveTo>
                  <a:pt x="0" y="200"/>
                </a:moveTo>
                <a:cubicBezTo>
                  <a:pt x="148" y="100"/>
                  <a:pt x="296" y="0"/>
                  <a:pt x="528" y="8"/>
                </a:cubicBezTo>
                <a:cubicBezTo>
                  <a:pt x="760" y="16"/>
                  <a:pt x="1248" y="200"/>
                  <a:pt x="1392" y="24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pPr algn="ctr"/>
            <a:endParaRPr lang="en-US"/>
          </a:p>
        </p:txBody>
      </p:sp>
      <p:sp>
        <p:nvSpPr>
          <p:cNvPr id="45" name="Freeform 12"/>
          <p:cNvSpPr>
            <a:spLocks/>
          </p:cNvSpPr>
          <p:nvPr/>
        </p:nvSpPr>
        <p:spPr bwMode="auto">
          <a:xfrm flipV="1">
            <a:off x="2902744" y="3962400"/>
            <a:ext cx="1657350" cy="457200"/>
          </a:xfrm>
          <a:custGeom>
            <a:avLst/>
            <a:gdLst>
              <a:gd name="T0" fmla="*/ 0 w 1392"/>
              <a:gd name="T1" fmla="*/ 200 h 248"/>
              <a:gd name="T2" fmla="*/ 528 w 1392"/>
              <a:gd name="T3" fmla="*/ 8 h 248"/>
              <a:gd name="T4" fmla="*/ 1392 w 1392"/>
              <a:gd name="T5" fmla="*/ 248 h 248"/>
              <a:gd name="T6" fmla="*/ 0 60000 65536"/>
              <a:gd name="T7" fmla="*/ 0 60000 65536"/>
              <a:gd name="T8" fmla="*/ 0 60000 65536"/>
              <a:gd name="T9" fmla="*/ 0 w 1392"/>
              <a:gd name="T10" fmla="*/ 0 h 248"/>
              <a:gd name="T11" fmla="*/ 1392 w 1392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2" h="248">
                <a:moveTo>
                  <a:pt x="0" y="200"/>
                </a:moveTo>
                <a:cubicBezTo>
                  <a:pt x="148" y="100"/>
                  <a:pt x="296" y="0"/>
                  <a:pt x="528" y="8"/>
                </a:cubicBezTo>
                <a:cubicBezTo>
                  <a:pt x="760" y="16"/>
                  <a:pt x="1248" y="200"/>
                  <a:pt x="1392" y="24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</p:spPr>
        <p:txBody>
          <a:bodyPr wrap="none"/>
          <a:lstStyle/>
          <a:p>
            <a:pPr algn="ctr"/>
            <a:endParaRPr lang="en-US"/>
          </a:p>
        </p:txBody>
      </p:sp>
      <p:sp>
        <p:nvSpPr>
          <p:cNvPr id="46" name="Freeform 13"/>
          <p:cNvSpPr>
            <a:spLocks/>
          </p:cNvSpPr>
          <p:nvPr/>
        </p:nvSpPr>
        <p:spPr bwMode="auto">
          <a:xfrm>
            <a:off x="1664494" y="3327400"/>
            <a:ext cx="723900" cy="1028700"/>
          </a:xfrm>
          <a:custGeom>
            <a:avLst/>
            <a:gdLst>
              <a:gd name="T0" fmla="*/ 608 w 608"/>
              <a:gd name="T1" fmla="*/ 400 h 648"/>
              <a:gd name="T2" fmla="*/ 416 w 608"/>
              <a:gd name="T3" fmla="*/ 640 h 648"/>
              <a:gd name="T4" fmla="*/ 32 w 608"/>
              <a:gd name="T5" fmla="*/ 448 h 648"/>
              <a:gd name="T6" fmla="*/ 224 w 608"/>
              <a:gd name="T7" fmla="*/ 64 h 648"/>
              <a:gd name="T8" fmla="*/ 560 w 608"/>
              <a:gd name="T9" fmla="*/ 64 h 6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8"/>
              <a:gd name="T16" fmla="*/ 0 h 648"/>
              <a:gd name="T17" fmla="*/ 608 w 608"/>
              <a:gd name="T18" fmla="*/ 648 h 6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8" h="648">
                <a:moveTo>
                  <a:pt x="608" y="400"/>
                </a:moveTo>
                <a:cubicBezTo>
                  <a:pt x="560" y="516"/>
                  <a:pt x="512" y="632"/>
                  <a:pt x="416" y="640"/>
                </a:cubicBezTo>
                <a:cubicBezTo>
                  <a:pt x="320" y="648"/>
                  <a:pt x="64" y="544"/>
                  <a:pt x="32" y="448"/>
                </a:cubicBezTo>
                <a:cubicBezTo>
                  <a:pt x="0" y="352"/>
                  <a:pt x="136" y="128"/>
                  <a:pt x="224" y="64"/>
                </a:cubicBezTo>
                <a:cubicBezTo>
                  <a:pt x="312" y="0"/>
                  <a:pt x="504" y="64"/>
                  <a:pt x="560" y="64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pPr algn="ctr"/>
            <a:endParaRPr lang="en-US"/>
          </a:p>
        </p:txBody>
      </p:sp>
      <p:sp>
        <p:nvSpPr>
          <p:cNvPr id="47" name="Line 14"/>
          <p:cNvSpPr>
            <a:spLocks noChangeShapeType="1"/>
          </p:cNvSpPr>
          <p:nvPr/>
        </p:nvSpPr>
        <p:spPr bwMode="auto">
          <a:xfrm>
            <a:off x="4902994" y="4191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1085850" y="1919288"/>
            <a:ext cx="7088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dirty="0"/>
              <a:t>Begin</a:t>
            </a: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1683544" y="1708151"/>
            <a:ext cx="6303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dirty="0"/>
              <a:t>init()</a:t>
            </a: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1832373" y="2667001"/>
            <a:ext cx="754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/>
              <a:t>start()</a:t>
            </a:r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1988344" y="4433888"/>
            <a:ext cx="8077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paint()</a:t>
            </a:r>
            <a:endParaRPr lang="en-GB" dirty="0"/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3501629" y="2438401"/>
            <a:ext cx="731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/>
              <a:t>stop()</a:t>
            </a:r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3245644" y="4495801"/>
            <a:ext cx="754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/>
              <a:t>start()</a:t>
            </a:r>
          </a:p>
        </p:txBody>
      </p:sp>
      <p:sp>
        <p:nvSpPr>
          <p:cNvPr id="54" name="Text Box 21"/>
          <p:cNvSpPr txBox="1">
            <a:spLocks noChangeArrowheads="1"/>
          </p:cNvSpPr>
          <p:nvPr/>
        </p:nvSpPr>
        <p:spPr bwMode="auto">
          <a:xfrm>
            <a:off x="4988719" y="4267201"/>
            <a:ext cx="10283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/>
              <a:t>destroy()</a:t>
            </a:r>
          </a:p>
        </p:txBody>
      </p:sp>
      <p:sp>
        <p:nvSpPr>
          <p:cNvPr id="55" name="Line 22"/>
          <p:cNvSpPr>
            <a:spLocks noChangeShapeType="1"/>
          </p:cNvSpPr>
          <p:nvPr/>
        </p:nvSpPr>
        <p:spPr bwMode="auto">
          <a:xfrm>
            <a:off x="5303044" y="5334000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5662612" y="5195888"/>
            <a:ext cx="5405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/>
              <a:t>End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43" y="365126"/>
            <a:ext cx="7633607" cy="1325563"/>
          </a:xfrm>
        </p:spPr>
        <p:txBody>
          <a:bodyPr/>
          <a:lstStyle/>
          <a:p>
            <a:r>
              <a:rPr lang="en-GB" dirty="0" smtClean="0"/>
              <a:t>Applet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903" y="1825625"/>
            <a:ext cx="7496447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dirty="0" smtClean="0"/>
              <a:t>Every applet inherits a set of default behaviours from the Applet class. As a result, when an applet is loaded, it undergoes a series of changes in its state. The applet states include:</a:t>
            </a:r>
          </a:p>
          <a:p>
            <a:pPr lvl="1" eaLnBrk="1" hangingPunct="1"/>
            <a:r>
              <a:rPr lang="en-GB" dirty="0" smtClean="0"/>
              <a:t>Initialisation – invokes init() </a:t>
            </a:r>
          </a:p>
          <a:p>
            <a:pPr lvl="1" eaLnBrk="1" hangingPunct="1"/>
            <a:r>
              <a:rPr lang="en-GB" dirty="0" smtClean="0"/>
              <a:t>Running – invokes start()</a:t>
            </a:r>
          </a:p>
          <a:p>
            <a:pPr lvl="1" eaLnBrk="1" hangingPunct="1"/>
            <a:r>
              <a:rPr lang="en-GB" dirty="0" smtClean="0"/>
              <a:t>Display – invokes paint()</a:t>
            </a:r>
          </a:p>
          <a:p>
            <a:pPr lvl="1" eaLnBrk="1" hangingPunct="1"/>
            <a:r>
              <a:rPr lang="en-GB" dirty="0" smtClean="0"/>
              <a:t>Idle – invokes stop()</a:t>
            </a:r>
          </a:p>
          <a:p>
            <a:pPr lvl="1" eaLnBrk="1" hangingPunct="1"/>
            <a:r>
              <a:rPr lang="en-GB" dirty="0" smtClean="0"/>
              <a:t>Dead/Destroyed State – invokes destroy()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839</Words>
  <Application>Microsoft Office PowerPoint</Application>
  <PresentationFormat>On-screen Show (4:3)</PresentationFormat>
  <Paragraphs>241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E-Content-3 Introduction to Java</vt:lpstr>
      <vt:lpstr>String</vt:lpstr>
      <vt:lpstr>Example</vt:lpstr>
      <vt:lpstr>Package</vt:lpstr>
      <vt:lpstr>Example</vt:lpstr>
      <vt:lpstr>Java Applet</vt:lpstr>
      <vt:lpstr>How Applets Differ from Applications</vt:lpstr>
      <vt:lpstr>Lifecycle of Java Applet</vt:lpstr>
      <vt:lpstr>Applet Life Cycle</vt:lpstr>
      <vt:lpstr>Applet States</vt:lpstr>
      <vt:lpstr>Building Applet Code: An Example</vt:lpstr>
      <vt:lpstr>Embedding Applet in Web Page</vt:lpstr>
      <vt:lpstr>Java AWT</vt:lpstr>
      <vt:lpstr>Java AWT Hierarchy </vt:lpstr>
      <vt:lpstr>Cont…</vt:lpstr>
      <vt:lpstr>Example by inheritance</vt:lpstr>
      <vt:lpstr>Example by Association </vt:lpstr>
      <vt:lpstr>Event Handling</vt:lpstr>
      <vt:lpstr>Steps to perform Event Handling </vt:lpstr>
      <vt:lpstr>  Java event handling by implementing ActionListener  </vt:lpstr>
      <vt:lpstr> Java AWT Button Example with ActionListener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E-Content-3 Introduction to Java</dc:title>
  <dc:creator>computer</dc:creator>
  <cp:lastModifiedBy>computer</cp:lastModifiedBy>
  <cp:revision>1</cp:revision>
  <dcterms:created xsi:type="dcterms:W3CDTF">2020-10-08T00:06:45Z</dcterms:created>
  <dcterms:modified xsi:type="dcterms:W3CDTF">2020-10-08T00:10:34Z</dcterms:modified>
</cp:coreProperties>
</file>