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jobvite.com/sourcing-and-nurturing/4-reasons-to-invest-in-employee-referra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mf.co.uk/publications/happiness-and-productivity-understanding-the-happy-productive-work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mbaskool.com/business-concepts/human-resources-hr-terms/4394-job-satisfaction.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Satisfaction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Respect &amp; Recognition</a:t>
            </a:r>
            <a:br>
              <a:rPr lang="en-US" b="1" dirty="0" smtClean="0"/>
            </a:br>
            <a:endParaRPr lang="en-US" dirty="0"/>
          </a:p>
        </p:txBody>
      </p:sp>
      <p:sp>
        <p:nvSpPr>
          <p:cNvPr id="3" name="Content Placeholder 2"/>
          <p:cNvSpPr>
            <a:spLocks noGrp="1"/>
          </p:cNvSpPr>
          <p:nvPr>
            <p:ph idx="1"/>
          </p:nvPr>
        </p:nvSpPr>
        <p:spPr/>
        <p:txBody>
          <a:bodyPr/>
          <a:lstStyle/>
          <a:p>
            <a:r>
              <a:rPr lang="en-US" dirty="0" smtClean="0"/>
              <a:t>Any </a:t>
            </a:r>
            <a:r>
              <a:rPr lang="en-US" dirty="0" smtClean="0"/>
              <a:t>individual appreciates and feels motivated if they are respected at their workplace. Also, if they are awarded for their hard work, it further motivates employees. Hence recognition is one of the job satisfaction factors.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Job security</a:t>
            </a:r>
            <a:br>
              <a:rPr lang="en-US" b="1" dirty="0" smtClean="0"/>
            </a:br>
            <a:endParaRPr lang="en-US" dirty="0"/>
          </a:p>
        </p:txBody>
      </p:sp>
      <p:sp>
        <p:nvSpPr>
          <p:cNvPr id="3" name="Content Placeholder 2"/>
          <p:cNvSpPr>
            <a:spLocks noGrp="1"/>
          </p:cNvSpPr>
          <p:nvPr>
            <p:ph idx="1"/>
          </p:nvPr>
        </p:nvSpPr>
        <p:spPr/>
        <p:txBody>
          <a:bodyPr/>
          <a:lstStyle/>
          <a:p>
            <a:r>
              <a:rPr lang="en-US" dirty="0" smtClean="0"/>
              <a:t>If </a:t>
            </a:r>
            <a:r>
              <a:rPr lang="en-US" dirty="0" smtClean="0"/>
              <a:t>an employee is assured that the company would retain them even if the market is turbulent, it gives them immense confidence. Job security is one of the main reasons for job satisfaction for employees.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Challenges</a:t>
            </a:r>
            <a:br>
              <a:rPr lang="en-US" b="1" dirty="0" smtClean="0"/>
            </a:br>
            <a:endParaRPr lang="en-US" dirty="0"/>
          </a:p>
        </p:txBody>
      </p:sp>
      <p:sp>
        <p:nvSpPr>
          <p:cNvPr id="3" name="Content Placeholder 2"/>
          <p:cNvSpPr>
            <a:spLocks noGrp="1"/>
          </p:cNvSpPr>
          <p:nvPr>
            <p:ph idx="1"/>
          </p:nvPr>
        </p:nvSpPr>
        <p:spPr/>
        <p:txBody>
          <a:bodyPr/>
          <a:lstStyle/>
          <a:p>
            <a:r>
              <a:rPr lang="en-US" dirty="0" smtClean="0"/>
              <a:t>Monotonous </a:t>
            </a:r>
            <a:r>
              <a:rPr lang="en-US" dirty="0" smtClean="0"/>
              <a:t>work activities can lead to dissatisfied employees. Hence, things like job rotation, job enrichment etc can help in job satisfaction of employees as well.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Career Growth</a:t>
            </a:r>
            <a:br>
              <a:rPr lang="en-US" b="1" dirty="0" smtClean="0"/>
            </a:br>
            <a:endParaRPr lang="en-US" dirty="0"/>
          </a:p>
        </p:txBody>
      </p:sp>
      <p:sp>
        <p:nvSpPr>
          <p:cNvPr id="3" name="Content Placeholder 2"/>
          <p:cNvSpPr>
            <a:spLocks noGrp="1"/>
          </p:cNvSpPr>
          <p:nvPr>
            <p:ph idx="1"/>
          </p:nvPr>
        </p:nvSpPr>
        <p:spPr/>
        <p:txBody>
          <a:bodyPr/>
          <a:lstStyle/>
          <a:p>
            <a:r>
              <a:rPr lang="en-US" dirty="0" smtClean="0"/>
              <a:t>Employees </a:t>
            </a:r>
            <a:r>
              <a:rPr lang="en-US" dirty="0" smtClean="0"/>
              <a:t>always keep their career growth part as a high priority in their life. Hence, if a company helps groom employees and gives them newer job roles, it enhances the job satisfaction as they know they would get a boost in their career.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Job Satisfaction</a:t>
            </a:r>
            <a:endParaRPr lang="en-US" dirty="0"/>
          </a:p>
        </p:txBody>
      </p:sp>
      <p:sp>
        <p:nvSpPr>
          <p:cNvPr id="3" name="Content Placeholder 2"/>
          <p:cNvSpPr>
            <a:spLocks noGrp="1"/>
          </p:cNvSpPr>
          <p:nvPr>
            <p:ph idx="1"/>
          </p:nvPr>
        </p:nvSpPr>
        <p:spPr/>
        <p:txBody>
          <a:bodyPr/>
          <a:lstStyle/>
          <a:p>
            <a:r>
              <a:rPr lang="en-US" dirty="0" smtClean="0"/>
              <a:t>There are several theories given which help in evaluating &amp; measuring job satisfaction of employees at workplace. Some of them are:</a:t>
            </a:r>
          </a:p>
          <a:p>
            <a:r>
              <a:rPr lang="en-US" dirty="0" smtClean="0"/>
              <a:t>- </a:t>
            </a:r>
            <a:r>
              <a:rPr lang="en-US" b="1" dirty="0" smtClean="0"/>
              <a:t>Hierarchy of Needs</a:t>
            </a:r>
            <a:r>
              <a:rPr lang="en-US" dirty="0" smtClean="0"/>
              <a:t> by Maslow</a:t>
            </a:r>
          </a:p>
          <a:p>
            <a:r>
              <a:rPr lang="en-US" dirty="0" smtClean="0"/>
              <a:t>- </a:t>
            </a:r>
            <a:r>
              <a:rPr lang="en-US" b="1" dirty="0" smtClean="0"/>
              <a:t>Hygiene Theory</a:t>
            </a:r>
            <a:r>
              <a:rPr lang="en-US" dirty="0" smtClean="0"/>
              <a:t> by Herzberg</a:t>
            </a:r>
          </a:p>
          <a:p>
            <a:r>
              <a:rPr lang="en-US" dirty="0" smtClean="0"/>
              <a:t>These help in understanding the parameters or factors which influence job satisfaction of employees at workplace.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Reasons Why Job Satisfaction Is so Important</a:t>
            </a:r>
            <a:endParaRPr lang="en-US" dirty="0"/>
          </a:p>
        </p:txBody>
      </p:sp>
      <p:sp>
        <p:nvSpPr>
          <p:cNvPr id="3" name="Content Placeholder 2"/>
          <p:cNvSpPr>
            <a:spLocks noGrp="1"/>
          </p:cNvSpPr>
          <p:nvPr>
            <p:ph idx="1"/>
          </p:nvPr>
        </p:nvSpPr>
        <p:spPr/>
        <p:txBody>
          <a:bodyPr/>
          <a:lstStyle/>
          <a:p>
            <a:r>
              <a:rPr lang="en-US" dirty="0" smtClean="0"/>
              <a:t>By actively working on satisfaction in the workplace, you end up with employees who are more engaged, involved, and eager to go the extra mile. This benefits your company in several ways.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1. Satisfied employees translate into satisfied customers</a:t>
            </a:r>
          </a:p>
        </p:txBody>
      </p:sp>
      <p:sp>
        <p:nvSpPr>
          <p:cNvPr id="3" name="Content Placeholder 2"/>
          <p:cNvSpPr>
            <a:spLocks noGrp="1"/>
          </p:cNvSpPr>
          <p:nvPr>
            <p:ph idx="1"/>
          </p:nvPr>
        </p:nvSpPr>
        <p:spPr/>
        <p:txBody>
          <a:bodyPr>
            <a:normAutofit fontScale="85000" lnSpcReduction="10000"/>
          </a:bodyPr>
          <a:lstStyle/>
          <a:p>
            <a:pPr fontAlgn="base"/>
            <a:r>
              <a:rPr lang="en-US" dirty="0" smtClean="0"/>
              <a:t> If employees are unhappy at work, the chances are that this will reflect in their interactions with the customer. Contact centers, specifically, cannot afford to have dissatisfied employees – this is sure to show in every word they say and every campaign they work on.</a:t>
            </a:r>
          </a:p>
          <a:p>
            <a:pPr fontAlgn="base"/>
            <a:r>
              <a:rPr lang="en-US" dirty="0" smtClean="0"/>
              <a:t> Even in non-customer-facing jobs, low satisfaction can cause errors in the workflow – for example, a higher defect rate in manufacturing and bad code in software development. This is why employee satisfaction is vital for customer-centric companies.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Voluntary turnover will come down</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 Sometimes, turnover can be good for business, as it brings fresh talent into the organization. But voluntary turnover looks different – you risk losing top talent you have carefully trained over the years.</a:t>
            </a:r>
          </a:p>
          <a:p>
            <a:pPr fontAlgn="base"/>
            <a:r>
              <a:rPr lang="en-US" dirty="0" smtClean="0"/>
              <a:t> Also, this talent takes with it tribal knowledge once it leaves the company, which could toughen up the competition for your products and service offerings. On the other hand, a satisfied workforce is less likely to quit.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You increase the chances of referrals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 Employee referrals are the most effective method of recruitment, bar none. A </a:t>
            </a:r>
            <a:r>
              <a:rPr lang="en-US" u="sng" dirty="0" smtClean="0">
                <a:hlinkClick r:id="rId2"/>
              </a:rPr>
              <a:t>report by </a:t>
            </a:r>
            <a:r>
              <a:rPr lang="en-US" u="sng" dirty="0" err="1" smtClean="0">
                <a:hlinkClick r:id="rId2"/>
              </a:rPr>
              <a:t>Jobvite</a:t>
            </a:r>
            <a:r>
              <a:rPr lang="en-US" dirty="0" smtClean="0"/>
              <a:t> found that referrals make up 7% of all applications but an overwhelming 40% of all hires. An employee satisfied with the work conditions and the pay scale is far more likely to recommend their friends than a dissatisfied employee.</a:t>
            </a:r>
          </a:p>
          <a:p>
            <a:pPr fontAlgn="base"/>
            <a:r>
              <a:rPr lang="en-US" dirty="0" smtClean="0"/>
              <a:t> Non-compensation related factors make up a big part of this benefit, as employees will assess multiple factors before recommending someone else.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Satisfaction is directly linked to your productivity</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 In a positive work environment, employees are more likely to bring their best to work every day. For example,</a:t>
            </a:r>
            <a:r>
              <a:rPr lang="en-US" u="sng" dirty="0" smtClean="0">
                <a:hlinkClick r:id="rId2"/>
              </a:rPr>
              <a:t> research by the Social Market Foundation and the University of Warwick’s Centre for Competitive Advantage in the Global Economy (CAGE)</a:t>
            </a:r>
            <a:r>
              <a:rPr lang="en-US" dirty="0" smtClean="0"/>
              <a:t> found that happy employees are 20% more productive than unhappy employees on average!</a:t>
            </a:r>
          </a:p>
          <a:p>
            <a:pPr fontAlgn="base"/>
            <a:r>
              <a:rPr lang="en-US" dirty="0" smtClean="0"/>
              <a:t> There’s also a secondary reason for this – high-satisfaction workplaces prioritize employee wellness. Therefore, they are more likely to look after themselves, and address stress/burnout/health issues, before it impacts work.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Job Satisfaction?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Job </a:t>
            </a:r>
            <a:r>
              <a:rPr lang="en-US" dirty="0" smtClean="0"/>
              <a:t>satisfaction is defined as the extent to which an employee feels self-motivated, content &amp; satisfied with his/her job. Job satisfaction happens when an employee feels he or she is having job stability, career growth and a comfortable work life balance. This implies that the employee is having satisfaction at job as the work meets the expectations of the individual.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In the long term, you can dramatically reduce HR costs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 Typically, you need to plan for both fixed and variable costs as part of your HR budget. Low satisfaction could significantly dent the variable aspect of this equation – dissatisfied employees require targeted surveys, specialized learning and development, additional career assistance, and ultimately may lead to rehiring and retraining costs in the case of turnover. All of this needs you to invest more than you had expected</a:t>
            </a:r>
            <a:r>
              <a:rPr lang="en-US" dirty="0" smtClean="0"/>
              <a:t>.</a:t>
            </a:r>
          </a:p>
          <a:p>
            <a:pPr fontAlgn="base"/>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By making job satisfaction a priority at your company, you can stay ahead of the curve and ensure that there are no unprecedented issues arising due to low satisfaction.</a:t>
            </a:r>
          </a:p>
          <a:p>
            <a:pPr fontAlgn="base"/>
            <a:r>
              <a:rPr lang="en-US" dirty="0" smtClean="0"/>
              <a:t> Driven by these benefits, more and more organizations are investing in job satisfaction initiatives. And this has had a marked impact on job satisfaction, as seen in the following statistics.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Measuring Job Satisfaction</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It is critical for any company to measure job satisfaction as the efficiency, productivity and loyalty of an employee depends on it. Companies can conduct surveys with questionnaires asking the employees about their feedback and understand if they are satisfied or dissatisfied with their job. Companies can ask the following questions to measure job satisfaction and can give multiple options like Satisfied, somewhat satisfied, neutral, somewhat dissatisfied, dissatisfied:</a:t>
            </a:r>
          </a:p>
          <a:p>
            <a:r>
              <a:rPr lang="en-US" dirty="0" smtClean="0"/>
              <a:t>1. Are you happy with your salary/incentives?</a:t>
            </a:r>
          </a:p>
          <a:p>
            <a:r>
              <a:rPr lang="en-US" dirty="0" smtClean="0"/>
              <a:t>2. Is your contribution to the company recognized with awards?</a:t>
            </a:r>
          </a:p>
          <a:p>
            <a:r>
              <a:rPr lang="en-US" dirty="0" smtClean="0"/>
              <a:t>3. Do you find your workplace conditions good, hygienic, competitive?</a:t>
            </a:r>
          </a:p>
          <a:p>
            <a:r>
              <a:rPr lang="en-US" dirty="0" smtClean="0"/>
              <a:t>4. Do you have a good work life balance?</a:t>
            </a:r>
          </a:p>
          <a:p>
            <a:r>
              <a:rPr lang="en-US" dirty="0" smtClean="0"/>
              <a:t>5. Are you happy with company policies for your career growth &amp; training and development?</a:t>
            </a:r>
          </a:p>
          <a:p>
            <a:r>
              <a:rPr lang="en-US" dirty="0" smtClean="0"/>
              <a:t>Apart from the above questions, specific open-ended questions about job satisfaction can also help in understanding employee pain-points and how the company can improve to ensure a happy employee.</a:t>
            </a:r>
          </a:p>
          <a:p>
            <a:r>
              <a:rPr lang="en-US" dirty="0" smtClean="0"/>
              <a:t>Hence, this concludes the definition of Job Satisfaction along with its overview.</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t>
            </a:r>
            <a:r>
              <a:rPr lang="en-US" dirty="0" err="1" smtClean="0"/>
              <a:t>efrences</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www.mbaskool.com/business-concepts/human-resources-hr-terms/4394-job-satisfaction.html</a:t>
            </a:r>
            <a:endParaRPr lang="en-US" dirty="0" smtClean="0"/>
          </a:p>
          <a:p>
            <a:r>
              <a:rPr lang="en-US" dirty="0" smtClean="0"/>
              <a:t>https://www.toolbox.com/hr/engagement-retention/articles/what-is-job-satisfaction/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9600" smtClean="0"/>
              <a:t>   Thank </a:t>
            </a:r>
            <a:r>
              <a:rPr lang="en-US" sz="9600" dirty="0" smtClean="0"/>
              <a:t>You</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b="1" dirty="0" smtClean="0"/>
              <a:t>Job satisfaction is defined as the level of contentment employees feel with their job. This goes beyond their daily duties to cover satisfaction with team members/managers, satisfaction with organizational policies, and the impact of their job on employees’ personal lives.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Job Satisfaction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smtClean="0"/>
              <a:t>satisfied employee is always important for an organization as he/she aims to deliver the best of their capability. Every employee wants a strong career growth and work life balance at workplace. If an employee feels happy with their company &amp; work, they look to give back to the company with all their efforts.</a:t>
            </a:r>
          </a:p>
          <a:p>
            <a:r>
              <a:rPr lang="en-US" dirty="0" smtClean="0"/>
              <a:t>Importance of job satisfaction can be seen from two perspectives: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 Employees</a:t>
            </a:r>
            <a:br>
              <a:rPr lang="en-US" b="1" dirty="0" smtClean="0"/>
            </a:br>
            <a:endParaRPr lang="en-US" dirty="0"/>
          </a:p>
        </p:txBody>
      </p:sp>
      <p:sp>
        <p:nvSpPr>
          <p:cNvPr id="3" name="Content Placeholder 2"/>
          <p:cNvSpPr>
            <a:spLocks noGrp="1"/>
          </p:cNvSpPr>
          <p:nvPr>
            <p:ph idx="1"/>
          </p:nvPr>
        </p:nvSpPr>
        <p:spPr/>
        <p:txBody>
          <a:bodyPr/>
          <a:lstStyle/>
          <a:p>
            <a:r>
              <a:rPr lang="en-US" dirty="0" smtClean="0"/>
              <a:t>Job </a:t>
            </a:r>
            <a:r>
              <a:rPr lang="en-US" dirty="0" smtClean="0"/>
              <a:t>satisfaction from an employee perspective is to earn a good gross salary, have job stability, have a steady career growth, get rewards &amp; recognition and constantly have new opportunities.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 Employers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a:t>
            </a:r>
            <a:r>
              <a:rPr lang="en-US" dirty="0" smtClean="0"/>
              <a:t>an employer, job satisfaction for an employee is an important aspect to get the best out of them. A satisfied employee always contributes more to the company, helps control attrition &amp; helps the company grow. Employers needs to ensure a good job description to attract employees and constantly give opportunities to individuals to learn and grow.</a:t>
            </a:r>
          </a:p>
          <a:p>
            <a:r>
              <a:rPr lang="en-US" dirty="0" smtClean="0"/>
              <a:t>The positive effects of job satisfaction include:</a:t>
            </a:r>
          </a:p>
          <a:p>
            <a:r>
              <a:rPr lang="en-US" dirty="0" smtClean="0"/>
              <a:t>1. More efficiency of employees of workplace if they are satisfied with their job.</a:t>
            </a:r>
          </a:p>
          <a:p>
            <a:r>
              <a:rPr lang="en-US" dirty="0" smtClean="0"/>
              <a:t>2. Higher employee loyalty leading to more commitment.</a:t>
            </a:r>
          </a:p>
          <a:p>
            <a:r>
              <a:rPr lang="en-US" dirty="0" smtClean="0"/>
              <a:t>3. Job satisfaction of employees eventually results in higher profits for companies.</a:t>
            </a:r>
          </a:p>
          <a:p>
            <a:r>
              <a:rPr lang="en-US" dirty="0" smtClean="0"/>
              <a:t>4. High employee retention is possible if employees are happy.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Job Satisfaction Factors</a:t>
            </a:r>
            <a:br>
              <a:rPr lang="en-US" b="1" dirty="0" smtClean="0"/>
            </a:br>
            <a:endParaRPr lang="en-US" dirty="0"/>
          </a:p>
        </p:txBody>
      </p:sp>
      <p:sp>
        <p:nvSpPr>
          <p:cNvPr id="3" name="Content Placeholder 2"/>
          <p:cNvSpPr>
            <a:spLocks noGrp="1"/>
          </p:cNvSpPr>
          <p:nvPr>
            <p:ph idx="1"/>
          </p:nvPr>
        </p:nvSpPr>
        <p:spPr/>
        <p:txBody>
          <a:bodyPr/>
          <a:lstStyle/>
          <a:p>
            <a:r>
              <a:rPr lang="en-US" dirty="0" smtClean="0"/>
              <a:t>Job satisfaction is related to the psychology of an employee. A happy &amp; content employee at a job is always motivated to contribute more. On the other hand, a dissatisfied employee is lethargic, makes mistakes &amp; becomes a burden to the company. The elements &amp; factors which contribute to job satisfaction are: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Compensation &amp; Working conditions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One </a:t>
            </a:r>
            <a:r>
              <a:rPr lang="en-US" dirty="0" smtClean="0"/>
              <a:t>of the biggest factors of job satisfaction are the compensation and benefits given to an employee. An employee with a good salary, incentives, bonuses, healthcare options etc. is happier with their job as compared to someone who doesn’t have the same. A healthy workplace environment also adds value to an employee.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Work life balance</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Every </a:t>
            </a:r>
            <a:r>
              <a:rPr lang="en-US" dirty="0" smtClean="0"/>
              <a:t>individual wants to have a good workplace which allow them time to spend with their family &amp; friends.</a:t>
            </a:r>
          </a:p>
          <a:p>
            <a:r>
              <a:rPr lang="en-US" dirty="0" smtClean="0"/>
              <a:t>Job satisfaction for employees is often due a good work life balance policy, which ensures that an employee spends quality time with their family along with doing their work. This improves the employee's quality of work life.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On-screen Show (4:3)</PresentationFormat>
  <Paragraphs>70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Job Satisfaction</vt:lpstr>
      <vt:lpstr>What is Job Satisfaction? </vt:lpstr>
      <vt:lpstr>Definition</vt:lpstr>
      <vt:lpstr>Importance of Job Satisfaction </vt:lpstr>
      <vt:lpstr>For Employees </vt:lpstr>
      <vt:lpstr>For Employers </vt:lpstr>
      <vt:lpstr>Job Satisfaction Factors </vt:lpstr>
      <vt:lpstr>1. Compensation &amp; Working conditions </vt:lpstr>
      <vt:lpstr>2. Work life balance </vt:lpstr>
      <vt:lpstr>3. Respect &amp; Recognition </vt:lpstr>
      <vt:lpstr>4. Job security </vt:lpstr>
      <vt:lpstr>5. Challenges </vt:lpstr>
      <vt:lpstr>6. Career Growth </vt:lpstr>
      <vt:lpstr>Theories of Job Satisfaction</vt:lpstr>
      <vt:lpstr> Reasons Why Job Satisfaction Is so Important</vt:lpstr>
      <vt:lpstr>1. Satisfied employees translate into satisfied customers</vt:lpstr>
      <vt:lpstr>2. Voluntary turnover will come down </vt:lpstr>
      <vt:lpstr>3. You increase the chances of referrals </vt:lpstr>
      <vt:lpstr>4. Satisfaction is directly linked to your productivity </vt:lpstr>
      <vt:lpstr>5. In the long term, you can dramatically reduce HR costs </vt:lpstr>
      <vt:lpstr>Slide 21</vt:lpstr>
      <vt:lpstr>Measuring Job Satisfaction </vt:lpstr>
      <vt:lpstr>Refrences</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Satisfaction</dc:title>
  <dc:creator>Hp</dc:creator>
  <cp:lastModifiedBy>Hp</cp:lastModifiedBy>
  <cp:revision>1</cp:revision>
  <dcterms:created xsi:type="dcterms:W3CDTF">2006-08-16T00:00:00Z</dcterms:created>
  <dcterms:modified xsi:type="dcterms:W3CDTF">2022-02-17T10:43:04Z</dcterms:modified>
</cp:coreProperties>
</file>