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D8AFE-A9E7-40F8-9D6B-45A7BD0E78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A5E99F4-E8B5-469D-B050-3B227A362A50}">
      <dgm:prSet phldrT="[Text]"/>
      <dgm:spPr/>
      <dgm:t>
        <a:bodyPr/>
        <a:lstStyle/>
        <a:p>
          <a:r>
            <a:rPr lang="en-IN" dirty="0" smtClean="0"/>
            <a:t>Fluid Mechanics</a:t>
          </a:r>
          <a:endParaRPr lang="en-IN" dirty="0"/>
        </a:p>
      </dgm:t>
    </dgm:pt>
    <dgm:pt modelId="{6C1BFDDC-2561-478D-8E72-2A760E5ED08F}" type="parTrans" cxnId="{5B4C3B44-591F-4745-91AC-D9FEC3BE4BCD}">
      <dgm:prSet/>
      <dgm:spPr/>
      <dgm:t>
        <a:bodyPr/>
        <a:lstStyle/>
        <a:p>
          <a:endParaRPr lang="en-IN"/>
        </a:p>
      </dgm:t>
    </dgm:pt>
    <dgm:pt modelId="{0DF867EC-A0DF-4062-95BB-B1BC5701DF34}" type="sibTrans" cxnId="{5B4C3B44-591F-4745-91AC-D9FEC3BE4BCD}">
      <dgm:prSet/>
      <dgm:spPr/>
      <dgm:t>
        <a:bodyPr/>
        <a:lstStyle/>
        <a:p>
          <a:endParaRPr lang="en-IN"/>
        </a:p>
      </dgm:t>
    </dgm:pt>
    <dgm:pt modelId="{E9D8C5C5-977A-4B13-8C62-085736A814D4}">
      <dgm:prSet phldrT="[Text]"/>
      <dgm:spPr/>
      <dgm:t>
        <a:bodyPr/>
        <a:lstStyle/>
        <a:p>
          <a:r>
            <a:rPr lang="en-IN" dirty="0" smtClean="0"/>
            <a:t>Fluid Statics</a:t>
          </a:r>
        </a:p>
        <a:p>
          <a:r>
            <a:rPr lang="en-IN" dirty="0" smtClean="0"/>
            <a:t> </a:t>
          </a:r>
          <a:r>
            <a:rPr lang="en-IN" i="1" dirty="0" smtClean="0"/>
            <a:t>(Static) (Hydrostatics/Hydraulics)</a:t>
          </a:r>
          <a:endParaRPr lang="en-IN" i="1" dirty="0"/>
        </a:p>
      </dgm:t>
    </dgm:pt>
    <dgm:pt modelId="{D5030C81-CD0F-4320-94E5-841B1C0F263A}" type="parTrans" cxnId="{AF543C2C-86CD-439A-8EA1-21A135FC7941}">
      <dgm:prSet/>
      <dgm:spPr/>
      <dgm:t>
        <a:bodyPr/>
        <a:lstStyle/>
        <a:p>
          <a:endParaRPr lang="en-IN"/>
        </a:p>
      </dgm:t>
    </dgm:pt>
    <dgm:pt modelId="{259BA418-25E1-431B-92F1-BC70BFC4F9CF}" type="sibTrans" cxnId="{AF543C2C-86CD-439A-8EA1-21A135FC7941}">
      <dgm:prSet/>
      <dgm:spPr/>
      <dgm:t>
        <a:bodyPr/>
        <a:lstStyle/>
        <a:p>
          <a:endParaRPr lang="en-IN"/>
        </a:p>
      </dgm:t>
    </dgm:pt>
    <dgm:pt modelId="{DB3451C8-5AB2-447C-B005-D9F699661440}">
      <dgm:prSet phldrT="[Text]"/>
      <dgm:spPr/>
      <dgm:t>
        <a:bodyPr/>
        <a:lstStyle/>
        <a:p>
          <a:r>
            <a:rPr lang="en-IN" dirty="0" smtClean="0"/>
            <a:t>Fluid Dynamics</a:t>
          </a:r>
        </a:p>
        <a:p>
          <a:r>
            <a:rPr lang="en-IN" i="1" dirty="0" smtClean="0"/>
            <a:t>(Motion)</a:t>
          </a:r>
        </a:p>
        <a:p>
          <a:r>
            <a:rPr lang="en-IN" i="1" dirty="0" smtClean="0"/>
            <a:t>(Fluid kinematics)</a:t>
          </a:r>
          <a:endParaRPr lang="en-IN" i="1" dirty="0"/>
        </a:p>
      </dgm:t>
    </dgm:pt>
    <dgm:pt modelId="{D6E75205-CA2A-4C30-9709-78A0A7F0F562}" type="parTrans" cxnId="{307E52F6-A6D6-4C68-9C8B-98C0E24205B9}">
      <dgm:prSet/>
      <dgm:spPr/>
      <dgm:t>
        <a:bodyPr/>
        <a:lstStyle/>
        <a:p>
          <a:endParaRPr lang="en-IN"/>
        </a:p>
      </dgm:t>
    </dgm:pt>
    <dgm:pt modelId="{DAA481D8-09D8-46D1-AE51-E6BB5384C48E}" type="sibTrans" cxnId="{307E52F6-A6D6-4C68-9C8B-98C0E24205B9}">
      <dgm:prSet/>
      <dgm:spPr/>
      <dgm:t>
        <a:bodyPr/>
        <a:lstStyle/>
        <a:p>
          <a:endParaRPr lang="en-IN"/>
        </a:p>
      </dgm:t>
    </dgm:pt>
    <dgm:pt modelId="{5C30EB6F-8048-40EF-BA3E-387AD75C8162}" type="pres">
      <dgm:prSet presAssocID="{2CBD8AFE-A9E7-40F8-9D6B-45A7BD0E78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6B843A7-8D8C-4810-ABEE-A18EFB265F1A}" type="pres">
      <dgm:prSet presAssocID="{3A5E99F4-E8B5-469D-B050-3B227A362A50}" presName="hierRoot1" presStyleCnt="0"/>
      <dgm:spPr/>
    </dgm:pt>
    <dgm:pt modelId="{10628C1C-3B11-4F38-8653-A11DB3681C89}" type="pres">
      <dgm:prSet presAssocID="{3A5E99F4-E8B5-469D-B050-3B227A362A50}" presName="composite" presStyleCnt="0"/>
      <dgm:spPr/>
    </dgm:pt>
    <dgm:pt modelId="{1182D112-4E16-4682-8DE8-7B709FF96C89}" type="pres">
      <dgm:prSet presAssocID="{3A5E99F4-E8B5-469D-B050-3B227A362A50}" presName="background" presStyleLbl="node0" presStyleIdx="0" presStyleCnt="1"/>
      <dgm:spPr/>
    </dgm:pt>
    <dgm:pt modelId="{E29D8EB2-B6BC-4274-8E94-323F41BF1B8E}" type="pres">
      <dgm:prSet presAssocID="{3A5E99F4-E8B5-469D-B050-3B227A362A5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2257EB-52E3-4842-B3F2-3D315FBB0B08}" type="pres">
      <dgm:prSet presAssocID="{3A5E99F4-E8B5-469D-B050-3B227A362A50}" presName="hierChild2" presStyleCnt="0"/>
      <dgm:spPr/>
    </dgm:pt>
    <dgm:pt modelId="{2BE4276A-FA0D-44F6-8B98-41FA6127DCC3}" type="pres">
      <dgm:prSet presAssocID="{D5030C81-CD0F-4320-94E5-841B1C0F263A}" presName="Name10" presStyleLbl="parChTrans1D2" presStyleIdx="0" presStyleCnt="2"/>
      <dgm:spPr/>
      <dgm:t>
        <a:bodyPr/>
        <a:lstStyle/>
        <a:p>
          <a:endParaRPr lang="en-IN"/>
        </a:p>
      </dgm:t>
    </dgm:pt>
    <dgm:pt modelId="{41F924E3-E9D4-432F-8036-A7C2796D25B6}" type="pres">
      <dgm:prSet presAssocID="{E9D8C5C5-977A-4B13-8C62-085736A814D4}" presName="hierRoot2" presStyleCnt="0"/>
      <dgm:spPr/>
    </dgm:pt>
    <dgm:pt modelId="{E0BB9393-B9E0-4DCC-83DB-88D078615971}" type="pres">
      <dgm:prSet presAssocID="{E9D8C5C5-977A-4B13-8C62-085736A814D4}" presName="composite2" presStyleCnt="0"/>
      <dgm:spPr/>
    </dgm:pt>
    <dgm:pt modelId="{FA455B9A-7251-4D05-A868-D3D98C7726CC}" type="pres">
      <dgm:prSet presAssocID="{E9D8C5C5-977A-4B13-8C62-085736A814D4}" presName="background2" presStyleLbl="node2" presStyleIdx="0" presStyleCnt="2"/>
      <dgm:spPr/>
    </dgm:pt>
    <dgm:pt modelId="{01293DE4-FC41-400F-BECB-A67864E39AB4}" type="pres">
      <dgm:prSet presAssocID="{E9D8C5C5-977A-4B13-8C62-085736A814D4}" presName="text2" presStyleLbl="fgAcc2" presStyleIdx="0" presStyleCnt="2" custLinFactNeighborX="-88936" custLinFactNeighborY="6466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85C26C3-4D0E-4388-BD1D-9DFB3E736B50}" type="pres">
      <dgm:prSet presAssocID="{E9D8C5C5-977A-4B13-8C62-085736A814D4}" presName="hierChild3" presStyleCnt="0"/>
      <dgm:spPr/>
    </dgm:pt>
    <dgm:pt modelId="{8174126F-539C-4E03-B4BE-C7B88502749E}" type="pres">
      <dgm:prSet presAssocID="{D6E75205-CA2A-4C30-9709-78A0A7F0F562}" presName="Name10" presStyleLbl="parChTrans1D2" presStyleIdx="1" presStyleCnt="2"/>
      <dgm:spPr/>
      <dgm:t>
        <a:bodyPr/>
        <a:lstStyle/>
        <a:p>
          <a:endParaRPr lang="en-IN"/>
        </a:p>
      </dgm:t>
    </dgm:pt>
    <dgm:pt modelId="{BAF98DB0-8880-478B-9008-5C1E89894FC8}" type="pres">
      <dgm:prSet presAssocID="{DB3451C8-5AB2-447C-B005-D9F699661440}" presName="hierRoot2" presStyleCnt="0"/>
      <dgm:spPr/>
    </dgm:pt>
    <dgm:pt modelId="{9776792D-A94B-4C75-A365-56A96234DAB4}" type="pres">
      <dgm:prSet presAssocID="{DB3451C8-5AB2-447C-B005-D9F699661440}" presName="composite2" presStyleCnt="0"/>
      <dgm:spPr/>
    </dgm:pt>
    <dgm:pt modelId="{06360761-0DA2-49D7-BDEF-8478543BE6A4}" type="pres">
      <dgm:prSet presAssocID="{DB3451C8-5AB2-447C-B005-D9F699661440}" presName="background2" presStyleLbl="node2" presStyleIdx="1" presStyleCnt="2"/>
      <dgm:spPr/>
    </dgm:pt>
    <dgm:pt modelId="{6CCEF101-495E-46E7-A4C1-B587358BC701}" type="pres">
      <dgm:prSet presAssocID="{DB3451C8-5AB2-447C-B005-D9F699661440}" presName="text2" presStyleLbl="fgAcc2" presStyleIdx="1" presStyleCnt="2" custLinFactNeighborX="38642" custLinFactNeighborY="6508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B103911-210A-4BE3-8C72-9A1954C3F0CE}" type="pres">
      <dgm:prSet presAssocID="{DB3451C8-5AB2-447C-B005-D9F699661440}" presName="hierChild3" presStyleCnt="0"/>
      <dgm:spPr/>
    </dgm:pt>
  </dgm:ptLst>
  <dgm:cxnLst>
    <dgm:cxn modelId="{307E52F6-A6D6-4C68-9C8B-98C0E24205B9}" srcId="{3A5E99F4-E8B5-469D-B050-3B227A362A50}" destId="{DB3451C8-5AB2-447C-B005-D9F699661440}" srcOrd="1" destOrd="0" parTransId="{D6E75205-CA2A-4C30-9709-78A0A7F0F562}" sibTransId="{DAA481D8-09D8-46D1-AE51-E6BB5384C48E}"/>
    <dgm:cxn modelId="{282C8BBF-57CE-437B-88FD-A04244B46B25}" type="presOf" srcId="{D5030C81-CD0F-4320-94E5-841B1C0F263A}" destId="{2BE4276A-FA0D-44F6-8B98-41FA6127DCC3}" srcOrd="0" destOrd="0" presId="urn:microsoft.com/office/officeart/2005/8/layout/hierarchy1"/>
    <dgm:cxn modelId="{A088FF2F-4EA7-4336-A1F5-B0FF1396C1E2}" type="presOf" srcId="{2CBD8AFE-A9E7-40F8-9D6B-45A7BD0E780D}" destId="{5C30EB6F-8048-40EF-BA3E-387AD75C8162}" srcOrd="0" destOrd="0" presId="urn:microsoft.com/office/officeart/2005/8/layout/hierarchy1"/>
    <dgm:cxn modelId="{45D6BC74-EEB2-41A8-9914-FF032ACFA001}" type="presOf" srcId="{E9D8C5C5-977A-4B13-8C62-085736A814D4}" destId="{01293DE4-FC41-400F-BECB-A67864E39AB4}" srcOrd="0" destOrd="0" presId="urn:microsoft.com/office/officeart/2005/8/layout/hierarchy1"/>
    <dgm:cxn modelId="{1B5BE98D-7562-4AA1-A806-61733EC48939}" type="presOf" srcId="{D6E75205-CA2A-4C30-9709-78A0A7F0F562}" destId="{8174126F-539C-4E03-B4BE-C7B88502749E}" srcOrd="0" destOrd="0" presId="urn:microsoft.com/office/officeart/2005/8/layout/hierarchy1"/>
    <dgm:cxn modelId="{AF543C2C-86CD-439A-8EA1-21A135FC7941}" srcId="{3A5E99F4-E8B5-469D-B050-3B227A362A50}" destId="{E9D8C5C5-977A-4B13-8C62-085736A814D4}" srcOrd="0" destOrd="0" parTransId="{D5030C81-CD0F-4320-94E5-841B1C0F263A}" sibTransId="{259BA418-25E1-431B-92F1-BC70BFC4F9CF}"/>
    <dgm:cxn modelId="{5B4C3B44-591F-4745-91AC-D9FEC3BE4BCD}" srcId="{2CBD8AFE-A9E7-40F8-9D6B-45A7BD0E780D}" destId="{3A5E99F4-E8B5-469D-B050-3B227A362A50}" srcOrd="0" destOrd="0" parTransId="{6C1BFDDC-2561-478D-8E72-2A760E5ED08F}" sibTransId="{0DF867EC-A0DF-4062-95BB-B1BC5701DF34}"/>
    <dgm:cxn modelId="{F6558F47-4140-45F3-A9B4-676686F4CDD4}" type="presOf" srcId="{DB3451C8-5AB2-447C-B005-D9F699661440}" destId="{6CCEF101-495E-46E7-A4C1-B587358BC701}" srcOrd="0" destOrd="0" presId="urn:microsoft.com/office/officeart/2005/8/layout/hierarchy1"/>
    <dgm:cxn modelId="{0C4E7700-B11F-4DDA-9504-5EEFE2F16284}" type="presOf" srcId="{3A5E99F4-E8B5-469D-B050-3B227A362A50}" destId="{E29D8EB2-B6BC-4274-8E94-323F41BF1B8E}" srcOrd="0" destOrd="0" presId="urn:microsoft.com/office/officeart/2005/8/layout/hierarchy1"/>
    <dgm:cxn modelId="{94B6AC45-E511-40BF-BE75-1C9294873301}" type="presParOf" srcId="{5C30EB6F-8048-40EF-BA3E-387AD75C8162}" destId="{B6B843A7-8D8C-4810-ABEE-A18EFB265F1A}" srcOrd="0" destOrd="0" presId="urn:microsoft.com/office/officeart/2005/8/layout/hierarchy1"/>
    <dgm:cxn modelId="{C48FD3FF-10F3-491F-BB35-6F9C25603768}" type="presParOf" srcId="{B6B843A7-8D8C-4810-ABEE-A18EFB265F1A}" destId="{10628C1C-3B11-4F38-8653-A11DB3681C89}" srcOrd="0" destOrd="0" presId="urn:microsoft.com/office/officeart/2005/8/layout/hierarchy1"/>
    <dgm:cxn modelId="{610D2F67-D9C8-4869-9FA9-9E3F201E5587}" type="presParOf" srcId="{10628C1C-3B11-4F38-8653-A11DB3681C89}" destId="{1182D112-4E16-4682-8DE8-7B709FF96C89}" srcOrd="0" destOrd="0" presId="urn:microsoft.com/office/officeart/2005/8/layout/hierarchy1"/>
    <dgm:cxn modelId="{77B6D1A8-BB68-49A9-9756-113DB60E6DC0}" type="presParOf" srcId="{10628C1C-3B11-4F38-8653-A11DB3681C89}" destId="{E29D8EB2-B6BC-4274-8E94-323F41BF1B8E}" srcOrd="1" destOrd="0" presId="urn:microsoft.com/office/officeart/2005/8/layout/hierarchy1"/>
    <dgm:cxn modelId="{617D74D6-7B70-47DC-898C-8ACDF22AC96B}" type="presParOf" srcId="{B6B843A7-8D8C-4810-ABEE-A18EFB265F1A}" destId="{B12257EB-52E3-4842-B3F2-3D315FBB0B08}" srcOrd="1" destOrd="0" presId="urn:microsoft.com/office/officeart/2005/8/layout/hierarchy1"/>
    <dgm:cxn modelId="{AC4C6746-DD7D-4D7D-A1C4-C946494571C9}" type="presParOf" srcId="{B12257EB-52E3-4842-B3F2-3D315FBB0B08}" destId="{2BE4276A-FA0D-44F6-8B98-41FA6127DCC3}" srcOrd="0" destOrd="0" presId="urn:microsoft.com/office/officeart/2005/8/layout/hierarchy1"/>
    <dgm:cxn modelId="{8FC5E6D1-FE4D-4E61-ABCA-929287774F96}" type="presParOf" srcId="{B12257EB-52E3-4842-B3F2-3D315FBB0B08}" destId="{41F924E3-E9D4-432F-8036-A7C2796D25B6}" srcOrd="1" destOrd="0" presId="urn:microsoft.com/office/officeart/2005/8/layout/hierarchy1"/>
    <dgm:cxn modelId="{340C09AB-474D-4718-8895-45D8DA8BF474}" type="presParOf" srcId="{41F924E3-E9D4-432F-8036-A7C2796D25B6}" destId="{E0BB9393-B9E0-4DCC-83DB-88D078615971}" srcOrd="0" destOrd="0" presId="urn:microsoft.com/office/officeart/2005/8/layout/hierarchy1"/>
    <dgm:cxn modelId="{188F15E9-27C0-4B08-8667-EA1EA2318B4D}" type="presParOf" srcId="{E0BB9393-B9E0-4DCC-83DB-88D078615971}" destId="{FA455B9A-7251-4D05-A868-D3D98C7726CC}" srcOrd="0" destOrd="0" presId="urn:microsoft.com/office/officeart/2005/8/layout/hierarchy1"/>
    <dgm:cxn modelId="{3D00E0FF-51FF-4E9A-87BF-85C313D4ED95}" type="presParOf" srcId="{E0BB9393-B9E0-4DCC-83DB-88D078615971}" destId="{01293DE4-FC41-400F-BECB-A67864E39AB4}" srcOrd="1" destOrd="0" presId="urn:microsoft.com/office/officeart/2005/8/layout/hierarchy1"/>
    <dgm:cxn modelId="{4B90A13A-52F4-44D4-8600-C3F099DE168F}" type="presParOf" srcId="{41F924E3-E9D4-432F-8036-A7C2796D25B6}" destId="{E85C26C3-4D0E-4388-BD1D-9DFB3E736B50}" srcOrd="1" destOrd="0" presId="urn:microsoft.com/office/officeart/2005/8/layout/hierarchy1"/>
    <dgm:cxn modelId="{1ED042EA-AF85-4793-931C-B29BD3E70087}" type="presParOf" srcId="{B12257EB-52E3-4842-B3F2-3D315FBB0B08}" destId="{8174126F-539C-4E03-B4BE-C7B88502749E}" srcOrd="2" destOrd="0" presId="urn:microsoft.com/office/officeart/2005/8/layout/hierarchy1"/>
    <dgm:cxn modelId="{337F26C3-206B-4B3E-A8EC-2ACA69421F20}" type="presParOf" srcId="{B12257EB-52E3-4842-B3F2-3D315FBB0B08}" destId="{BAF98DB0-8880-478B-9008-5C1E89894FC8}" srcOrd="3" destOrd="0" presId="urn:microsoft.com/office/officeart/2005/8/layout/hierarchy1"/>
    <dgm:cxn modelId="{C610AF03-7209-44E0-A70D-0CD4BB82EBBF}" type="presParOf" srcId="{BAF98DB0-8880-478B-9008-5C1E89894FC8}" destId="{9776792D-A94B-4C75-A365-56A96234DAB4}" srcOrd="0" destOrd="0" presId="urn:microsoft.com/office/officeart/2005/8/layout/hierarchy1"/>
    <dgm:cxn modelId="{0E496F7E-FFC7-4D8C-8980-D9CFB2F1DA3A}" type="presParOf" srcId="{9776792D-A94B-4C75-A365-56A96234DAB4}" destId="{06360761-0DA2-49D7-BDEF-8478543BE6A4}" srcOrd="0" destOrd="0" presId="urn:microsoft.com/office/officeart/2005/8/layout/hierarchy1"/>
    <dgm:cxn modelId="{247D1494-3A70-4BBC-91CF-6B1EACC6BEA9}" type="presParOf" srcId="{9776792D-A94B-4C75-A365-56A96234DAB4}" destId="{6CCEF101-495E-46E7-A4C1-B587358BC701}" srcOrd="1" destOrd="0" presId="urn:microsoft.com/office/officeart/2005/8/layout/hierarchy1"/>
    <dgm:cxn modelId="{C6FBEFBE-F67D-4963-ABAC-DC62AFD23FDB}" type="presParOf" srcId="{BAF98DB0-8880-478B-9008-5C1E89894FC8}" destId="{1B103911-210A-4BE3-8C72-9A1954C3F0CE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VK%20Sachan\AppData\Local\Microsoft\Windows\INetCache\IE\9E964URS\Track-19%5b1%5d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FLUID MECHANICS</a:t>
            </a:r>
            <a:br>
              <a:rPr lang="en-IN" dirty="0" smtClean="0"/>
            </a:br>
            <a:r>
              <a:rPr lang="en-IN" dirty="0" smtClean="0"/>
              <a:t>(CHE-S202)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INTRODUCTION TO THE COURSE</a:t>
            </a:r>
          </a:p>
          <a:p>
            <a:endParaRPr lang="en-IN" dirty="0"/>
          </a:p>
        </p:txBody>
      </p:sp>
      <p:pic>
        <p:nvPicPr>
          <p:cNvPr id="4" name="Track-19[1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5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Branches of Fluid Mechanics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219200"/>
          <a:ext cx="6096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Nature and Scope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Nature: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Mathematical (vectors, vector calculus)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Physical principles (law of conservation of- mass/ energy/angular momentum)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Scope: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Foundational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Design and operation of storage vessels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Design and operation of equipments for:</a:t>
            </a:r>
          </a:p>
          <a:p>
            <a:pPr lvl="1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(1) Momentum transfer (fluid moving machinery -pipes, pumps, blowers, nozzles, turbine, compressors, valves etc.)</a:t>
            </a:r>
          </a:p>
          <a:p>
            <a:pPr lvl="1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(2) Heat transfer (heat exchangers-heaters/coolers/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condesers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etc.)</a:t>
            </a:r>
          </a:p>
          <a:p>
            <a:pPr lvl="1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(3) Mass transfer(separators/purifiers -distillation columns, absorbers, adsorbers, extractors etc.)</a:t>
            </a:r>
          </a:p>
          <a:p>
            <a:pPr lvl="1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(4) Reactions (reactors-plug flow, mixed flow etc)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Important Topics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Basic Equation of Fluid Statics</a:t>
            </a:r>
          </a:p>
          <a:p>
            <a:r>
              <a:rPr lang="en-IN" dirty="0" smtClean="0"/>
              <a:t>Pressure Measurement</a:t>
            </a:r>
          </a:p>
          <a:p>
            <a:r>
              <a:rPr lang="en-IN" dirty="0" smtClean="0"/>
              <a:t>Mass Balance</a:t>
            </a:r>
          </a:p>
          <a:p>
            <a:r>
              <a:rPr lang="en-IN" dirty="0" smtClean="0"/>
              <a:t>Energy Balance (First Law of Thermodynamics)</a:t>
            </a:r>
          </a:p>
          <a:p>
            <a:r>
              <a:rPr lang="en-IN" dirty="0" smtClean="0"/>
              <a:t>Bernoulli’s Equation</a:t>
            </a:r>
          </a:p>
          <a:p>
            <a:r>
              <a:rPr lang="en-IN" dirty="0" smtClean="0"/>
              <a:t>Laminar Flow</a:t>
            </a:r>
          </a:p>
          <a:p>
            <a:r>
              <a:rPr lang="en-IN" dirty="0" smtClean="0"/>
              <a:t>Fluid Friction</a:t>
            </a:r>
          </a:p>
          <a:p>
            <a:r>
              <a:rPr lang="en-IN" dirty="0" smtClean="0"/>
              <a:t>Drag Forces</a:t>
            </a:r>
          </a:p>
          <a:p>
            <a:r>
              <a:rPr lang="en-IN" dirty="0" smtClean="0"/>
              <a:t>Flow Through Porous Media</a:t>
            </a:r>
          </a:p>
          <a:p>
            <a:r>
              <a:rPr lang="en-IN" dirty="0" smtClean="0"/>
              <a:t>Boundary Layer</a:t>
            </a:r>
          </a:p>
          <a:p>
            <a:r>
              <a:rPr lang="en-IN" dirty="0" smtClean="0"/>
              <a:t>Turbulent Flow</a:t>
            </a:r>
          </a:p>
          <a:p>
            <a:r>
              <a:rPr lang="en-IN" dirty="0" smtClean="0"/>
              <a:t>Surface Tension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750720"/>
          <a:ext cx="7924800" cy="36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676400"/>
                <a:gridCol w="1905000"/>
                <a:gridCol w="1905000"/>
                <a:gridCol w="17526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S. No.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Transported quantity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Driving Force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Basic Law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Defined property</a:t>
                      </a:r>
                      <a:endParaRPr lang="en-IN" sz="2000" dirty="0"/>
                    </a:p>
                  </a:txBody>
                  <a:tcPr/>
                </a:tc>
              </a:tr>
              <a:tr h="948267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Momentum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Velocity gradient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Newton’s law of Viscosity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Viscosity</a:t>
                      </a:r>
                      <a:endParaRPr lang="en-IN" sz="2000" dirty="0"/>
                    </a:p>
                  </a:txBody>
                  <a:tcPr/>
                </a:tc>
              </a:tr>
              <a:tr h="94835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Heat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Temperature gradient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Fourier’s law of conduction</a:t>
                      </a:r>
                      <a:r>
                        <a:rPr lang="en-IN" sz="2000" baseline="0" dirty="0" smtClean="0"/>
                        <a:t>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Thermal conductivity</a:t>
                      </a:r>
                      <a:endParaRPr lang="en-IN" sz="2000" dirty="0"/>
                    </a:p>
                  </a:txBody>
                  <a:tcPr/>
                </a:tc>
              </a:tr>
              <a:tr h="100086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Mass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Concentration gradient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Fick’s</a:t>
                      </a:r>
                      <a:r>
                        <a:rPr lang="en-IN" sz="2000" dirty="0" smtClean="0"/>
                        <a:t> law of diffusion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Diffusivity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381000"/>
            <a:ext cx="5998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dirty="0" smtClean="0">
                <a:latin typeface="Copperplate Gothic Bold" pitchFamily="34" charset="0"/>
              </a:rPr>
              <a:t>Transport Processes</a:t>
            </a:r>
            <a:endParaRPr lang="en-IN" sz="3600" dirty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IN" dirty="0" smtClean="0"/>
              <a:t>Text Book</a:t>
            </a:r>
            <a:endParaRPr lang="en-IN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151</Words>
  <Application>Microsoft Office PowerPoint</Application>
  <PresentationFormat>On-screen Show (4:3)</PresentationFormat>
  <Paragraphs>59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FLUID MECHANICS (CHE-S202)</vt:lpstr>
      <vt:lpstr>Branches of Fluid Mechanics</vt:lpstr>
      <vt:lpstr>Nature and Scope</vt:lpstr>
      <vt:lpstr>Important Topics</vt:lpstr>
      <vt:lpstr>Slide 5</vt:lpstr>
      <vt:lpstr>Text Book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MECHANICS (CHE-S202)</dc:title>
  <dc:creator>VK Sachan</dc:creator>
  <cp:lastModifiedBy>VK Sachan</cp:lastModifiedBy>
  <cp:revision>63</cp:revision>
  <dcterms:created xsi:type="dcterms:W3CDTF">2006-08-16T00:00:00Z</dcterms:created>
  <dcterms:modified xsi:type="dcterms:W3CDTF">2021-11-06T04:37:31Z</dcterms:modified>
</cp:coreProperties>
</file>