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9D653-0823-410C-A30B-FE3508A2B625}" type="datetimeFigureOut">
              <a:rPr lang="en-US" smtClean="0"/>
              <a:t>9/14/2020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FDEB-51BA-40FB-BEE3-A50A7298743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Lecture-12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/>
          <a:lstStyle/>
          <a:p>
            <a:r>
              <a:rPr lang="en-IN" dirty="0" smtClean="0"/>
              <a:t>Continuity Equation and Energy Balance</a:t>
            </a:r>
          </a:p>
          <a:p>
            <a:r>
              <a:rPr lang="en-IN" dirty="0" smtClean="0"/>
              <a:t>11 Sept 2020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3-Dimensional Mass Balance Over Differential Fluid Element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Derivation of general form of continuity equation:</a:t>
            </a:r>
          </a:p>
          <a:p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599" y="1752600"/>
            <a:ext cx="587705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3775" y="5619750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2350" y="6124575"/>
            <a:ext cx="1771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88" y="4953000"/>
            <a:ext cx="6143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Derivation of general form of continuity equation:</a:t>
            </a:r>
            <a:endParaRPr lang="en-IN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838200"/>
            <a:ext cx="381214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609850"/>
            <a:ext cx="5457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971800"/>
            <a:ext cx="3629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3048000"/>
            <a:ext cx="4638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75" y="3438525"/>
            <a:ext cx="6572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4838" y="4457700"/>
            <a:ext cx="7934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2250" y="5267325"/>
            <a:ext cx="361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14575" y="5943600"/>
            <a:ext cx="45148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877049" y="5181600"/>
          <a:ext cx="1290484" cy="533400"/>
        </p:xfrm>
        <a:graphic>
          <a:graphicData uri="http://schemas.openxmlformats.org/presentationml/2006/ole">
            <p:oleObj spid="_x0000_s2058" name="Equation" r:id="rId11" imgW="952200" imgH="3934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035799" y="6096000"/>
          <a:ext cx="870857" cy="304800"/>
        </p:xfrm>
        <a:graphic>
          <a:graphicData uri="http://schemas.openxmlformats.org/presentationml/2006/ole">
            <p:oleObj spid="_x0000_s2059" name="Equation" r:id="rId12" imgW="507960" imgH="177480" progId="Equation.DSMT4">
              <p:embed/>
            </p:oleObj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Energy Balance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Forms of energy: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Internal energy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(chemical bonds, molecules, atoms)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Electrostatic energy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(Charged condenser)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Magnetic energy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(magnet)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Surface energy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(emulsions, microscopic droplets, powders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Nuclear energy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(Nuclear fission and fusion)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Potential energy (gravity, stressed spring)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Kinetic energy (motion)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Energy Transfer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Work: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Heat: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Energy in transit due to temperature difference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Conduction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diffusional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Covection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(bulk flow)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(electromagnetic wave, nuclear radiation)</a:t>
            </a:r>
          </a:p>
          <a:p>
            <a:pPr lvl="1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2286000"/>
          <a:ext cx="1372549" cy="304800"/>
        </p:xfrm>
        <a:graphic>
          <a:graphicData uri="http://schemas.openxmlformats.org/presentationml/2006/ole">
            <p:oleObj spid="_x0000_s3074" name="Equation" r:id="rId3" imgW="799920" imgH="177480" progId="Equation.DSMT4">
              <p:embed/>
            </p:oleObj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6002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Energy Terms of Flowing Fluid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Internal energy per unit mass: U</a:t>
            </a:r>
          </a:p>
          <a:p>
            <a:r>
              <a:rPr lang="en-IN" dirty="0" smtClean="0"/>
              <a:t>Potential energy: </a:t>
            </a:r>
            <a:r>
              <a:rPr lang="el-GR" dirty="0" smtClean="0"/>
              <a:t>ρ</a:t>
            </a:r>
            <a:r>
              <a:rPr lang="en-IN" dirty="0" err="1" smtClean="0"/>
              <a:t>gh</a:t>
            </a:r>
            <a:endParaRPr lang="en-IN" dirty="0" smtClean="0"/>
          </a:p>
          <a:p>
            <a:r>
              <a:rPr lang="en-IN" dirty="0" smtClean="0"/>
              <a:t>Kinetic energy: </a:t>
            </a:r>
          </a:p>
          <a:p>
            <a:r>
              <a:rPr lang="en-IN" dirty="0" smtClean="0"/>
              <a:t>Flow energy: PV</a:t>
            </a:r>
          </a:p>
          <a:p>
            <a:r>
              <a:rPr lang="en-IN" dirty="0" smtClean="0"/>
              <a:t>Total energy: U+PV+</a:t>
            </a:r>
            <a:r>
              <a:rPr lang="el-GR" dirty="0" smtClean="0"/>
              <a:t> ρ</a:t>
            </a:r>
            <a:r>
              <a:rPr lang="en-IN" dirty="0" err="1" smtClean="0"/>
              <a:t>gh</a:t>
            </a:r>
            <a:r>
              <a:rPr lang="en-IN" dirty="0" smtClean="0"/>
              <a:t>+</a:t>
            </a:r>
          </a:p>
          <a:p>
            <a:pPr>
              <a:buNone/>
            </a:pPr>
            <a:r>
              <a:rPr lang="en-IN" dirty="0" smtClean="0"/>
              <a:t>	where enthalpy H= U+PV</a:t>
            </a:r>
          </a:p>
          <a:p>
            <a:r>
              <a:rPr lang="en-IN" dirty="0" smtClean="0"/>
              <a:t>Total energy: H+</a:t>
            </a:r>
            <a:r>
              <a:rPr lang="el-GR" dirty="0" smtClean="0"/>
              <a:t> ρ</a:t>
            </a:r>
            <a:r>
              <a:rPr lang="en-IN" dirty="0" err="1" smtClean="0"/>
              <a:t>gh</a:t>
            </a:r>
            <a:r>
              <a:rPr lang="en-IN" dirty="0" smtClean="0"/>
              <a:t>+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895600"/>
          <a:ext cx="685800" cy="465364"/>
        </p:xfrm>
        <a:graphic>
          <a:graphicData uri="http://schemas.openxmlformats.org/presentationml/2006/ole">
            <p:oleObj spid="_x0000_s4098" name="Equation" r:id="rId3" imgW="355320" imgH="2412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57800" y="4038600"/>
          <a:ext cx="685800" cy="465138"/>
        </p:xfrm>
        <a:graphic>
          <a:graphicData uri="http://schemas.openxmlformats.org/presentationml/2006/ole">
            <p:oleObj spid="_x0000_s4100" name="Equation" r:id="rId4" imgW="355320" imgH="24120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495800" y="5173662"/>
          <a:ext cx="685800" cy="465138"/>
        </p:xfrm>
        <a:graphic>
          <a:graphicData uri="http://schemas.openxmlformats.org/presentationml/2006/ole">
            <p:oleObj spid="_x0000_s4101" name="Equation" r:id="rId5" imgW="355320" imgH="24120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Unsteady State General Energy Balance</a:t>
            </a:r>
            <a:br>
              <a:rPr lang="en-I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(Ref: de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Nevers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5950" y="1143000"/>
            <a:ext cx="53721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747" y="4724400"/>
            <a:ext cx="458925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800600"/>
            <a:ext cx="3942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191000"/>
            <a:ext cx="4670679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220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Lecture-12</vt:lpstr>
      <vt:lpstr>3-Dimensional Mass Balance Over Differential Fluid Element</vt:lpstr>
      <vt:lpstr>Derivation of general form of continuity equation:</vt:lpstr>
      <vt:lpstr>Energy Balance</vt:lpstr>
      <vt:lpstr>Energy Transfer</vt:lpstr>
      <vt:lpstr>Energy Terms of Flowing Fluid</vt:lpstr>
      <vt:lpstr>Unsteady State General Energy Balance (Ref: de Nevers)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Lecture-12</dc:title>
  <dc:creator>VK Sachan</dc:creator>
  <cp:lastModifiedBy>VK Sachan</cp:lastModifiedBy>
  <cp:revision>48</cp:revision>
  <dcterms:created xsi:type="dcterms:W3CDTF">2006-08-16T00:00:00Z</dcterms:created>
  <dcterms:modified xsi:type="dcterms:W3CDTF">2020-09-14T15:08:25Z</dcterms:modified>
</cp:coreProperties>
</file>