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33"/>
  </p:notesMasterIdLst>
  <p:sldIdLst>
    <p:sldId id="256" r:id="rId3"/>
    <p:sldId id="257" r:id="rId4"/>
    <p:sldId id="258" r:id="rId5"/>
    <p:sldId id="259" r:id="rId6"/>
    <p:sldId id="260" r:id="rId7"/>
    <p:sldId id="261" r:id="rId8"/>
    <p:sldId id="262" r:id="rId9"/>
    <p:sldId id="265" r:id="rId10"/>
    <p:sldId id="264" r:id="rId11"/>
    <p:sldId id="263" r:id="rId12"/>
    <p:sldId id="266" r:id="rId13"/>
    <p:sldId id="267" r:id="rId14"/>
    <p:sldId id="268" r:id="rId15"/>
    <p:sldId id="269" r:id="rId16"/>
    <p:sldId id="270" r:id="rId17"/>
    <p:sldId id="288"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9E038-C2FA-4BBA-9502-818FD3B3B3A6}" type="datetimeFigureOut">
              <a:rPr lang="en-US" smtClean="0"/>
              <a:pPr/>
              <a:t>9/18/2021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77397-D8DE-4D95-8FE2-43797D6D88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D7E589-47DD-4631-A7D6-68C0AA32E7B2}" type="datetime1">
              <a:rPr lang="en-US" smtClean="0"/>
              <a:pPr/>
              <a:t>9/18/2021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A845E60-3E6B-4457-ACDF-E44D3B2CC150}" type="slidenum">
              <a:rPr lang="en-US" smtClean="0"/>
              <a:pPr/>
              <a:t>‹#›</a:t>
            </a:fld>
            <a:endParaRPr lang="en-US"/>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EFDA8-6302-4ACB-83FF-36F2776F325B}" type="datetime1">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5E60-3E6B-4457-ACDF-E44D3B2CC1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5C7626-4D4B-4E53-8E7E-9893B41D5370}" type="datetime1">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5E60-3E6B-4457-ACDF-E44D3B2CC1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4919" y="2514600"/>
            <a:ext cx="6520997"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9" y="5410203"/>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1"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5"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9"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ABE50B7-8610-4FE2-B554-05C56192EA24}" type="datetime1">
              <a:rPr lang="en-US" smtClean="0"/>
              <a:pPr/>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45E60-3E6B-4457-ACDF-E44D3B2CC150}" type="slidenum">
              <a:rPr lang="en-US" smtClean="0"/>
              <a:pPr/>
              <a:t>‹#›</a:t>
            </a:fld>
            <a:endParaRPr lang="en-US"/>
          </a:p>
        </p:txBody>
      </p:sp>
      <p:sp>
        <p:nvSpPr>
          <p:cNvPr id="8" name="Content Placeholder 7"/>
          <p:cNvSpPr>
            <a:spLocks noGrp="1"/>
          </p:cNvSpPr>
          <p:nvPr>
            <p:ph sz="quarter" idx="1"/>
          </p:nvPr>
        </p:nvSpPr>
        <p:spPr>
          <a:xfrm>
            <a:off x="914401"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9"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8"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2EC724-E82F-4408-8E70-4E1C75E74A7A}" type="datetime1">
              <a:rPr lang="en-US" smtClean="0"/>
              <a:pPr/>
              <a:t>9/18/2021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A845E60-3E6B-4457-ACDF-E44D3B2CC1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6E7F99E-4E16-4E3D-9CE6-FD6E3A22A49A}" type="datetime1">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45E60-3E6B-4457-ACDF-E44D3B2CC15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1"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57B9E24-2DA0-4819-A0C4-3F2E011BE004}" type="datetime1">
              <a:rPr lang="en-US" smtClean="0"/>
              <a:pPr/>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45E60-3E6B-4457-ACDF-E44D3B2CC15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C06DAE-F030-47C2-B3B4-8A2E37A0F4D7}" type="datetime1">
              <a:rPr lang="en-US" smtClean="0"/>
              <a:pPr/>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45E60-3E6B-4457-ACDF-E44D3B2CC1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7FAE4-9532-4BB3-9A77-69605E10F6B9}" type="datetime1">
              <a:rPr lang="en-US" smtClean="0"/>
              <a:pPr/>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45E60-3E6B-4457-ACDF-E44D3B2CC1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1"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11650C-C6B0-46D6-B22A-E1B451E997F5}" type="datetime1">
              <a:rPr lang="en-US" smtClean="0"/>
              <a:pPr/>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45E60-3E6B-4457-ACDF-E44D3B2CC15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63B6C58-0B39-4972-A604-D8E0EF8FF58A}" type="datetime1">
              <a:rPr lang="en-US" smtClean="0"/>
              <a:pPr/>
              <a:t>9/18/2021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A845E60-3E6B-4457-ACDF-E44D3B2CC15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1"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1"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776501-0806-4BEC-AC53-1134ABF6C433}" type="datetime1">
              <a:rPr lang="en-US" smtClean="0"/>
              <a:pPr/>
              <a:t>9/18/2021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A845E60-3E6B-4457-ACDF-E44D3B2CC1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9"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6171425" y="6400800"/>
            <a:ext cx="1087325"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Petroleum Exploration, Production and Refining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371600"/>
            <a:ext cx="7772400" cy="4648200"/>
          </a:xfrm>
        </p:spPr>
        <p:txBody>
          <a:bodyPr>
            <a:normAutofit/>
          </a:bodyPr>
          <a:lstStyle/>
          <a:p>
            <a:r>
              <a:rPr lang="en-US" sz="2400" dirty="0" smtClean="0"/>
              <a:t>Magnetic surveys are done by the magnetometer based on the principle that the magnetic attraction on the surface depends on the magnetic intensities of the rocks and their distance from the surface</a:t>
            </a:r>
          </a:p>
          <a:p>
            <a:endParaRPr lang="en-US" sz="2400" dirty="0" smtClean="0"/>
          </a:p>
          <a:p>
            <a:r>
              <a:rPr lang="en-US" sz="2400" dirty="0" smtClean="0"/>
              <a:t>The seismic method of oil and gas exploration involves generation of series of shock waves in the </a:t>
            </a:r>
            <a:r>
              <a:rPr lang="en-US" sz="2400" dirty="0" err="1" smtClean="0"/>
              <a:t>subsurfaces</a:t>
            </a:r>
            <a:r>
              <a:rPr lang="en-US" sz="2400" dirty="0" smtClean="0"/>
              <a:t> and picking up the reflected waves by sensitive geophones which are laid along a line on the surface</a:t>
            </a:r>
          </a:p>
          <a:p>
            <a:endParaRPr lang="en-US" sz="2400"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Drilling for Oil and Gas</a:t>
            </a:r>
            <a:endParaRPr lang="en-US" sz="4400" dirty="0">
              <a:solidFill>
                <a:schemeClr val="tx1"/>
              </a:solidFill>
            </a:endParaRPr>
          </a:p>
        </p:txBody>
      </p:sp>
      <p:sp>
        <p:nvSpPr>
          <p:cNvPr id="5" name="Content Placeholder 4"/>
          <p:cNvSpPr>
            <a:spLocks noGrp="1"/>
          </p:cNvSpPr>
          <p:nvPr>
            <p:ph sz="quarter" idx="1"/>
          </p:nvPr>
        </p:nvSpPr>
        <p:spPr>
          <a:xfrm>
            <a:off x="914401" y="2133600"/>
            <a:ext cx="7772400" cy="3886200"/>
          </a:xfrm>
        </p:spPr>
        <p:txBody>
          <a:bodyPr/>
          <a:lstStyle/>
          <a:p>
            <a:r>
              <a:rPr lang="en-US" dirty="0" smtClean="0"/>
              <a:t>The drilling equipment consist of a tall huge tower called derrick, engines, mud pumps, water tanks, draw-works and many other modules</a:t>
            </a:r>
          </a:p>
          <a:p>
            <a:endParaRPr lang="en-US" dirty="0" smtClean="0"/>
          </a:p>
          <a:p>
            <a:r>
              <a:rPr lang="en-US" dirty="0" smtClean="0"/>
              <a:t>For drilling the drill bit is rested on the earth and the engine starts, the drill which is pressed hard against the earth by the weight of the drill string above, cuts and penetrates the rock at the bottom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il-drilling-derrick.gif"/>
          <p:cNvPicPr>
            <a:picLocks noGrp="1" noChangeAspect="1"/>
          </p:cNvPicPr>
          <p:nvPr>
            <p:ph sz="quarter" idx="1"/>
          </p:nvPr>
        </p:nvPicPr>
        <p:blipFill>
          <a:blip r:embed="rId2"/>
          <a:stretch>
            <a:fillRect/>
          </a:stretch>
        </p:blipFill>
        <p:spPr>
          <a:xfrm>
            <a:off x="1752600" y="160021"/>
            <a:ext cx="5562600" cy="6522149"/>
          </a:xfrm>
          <a:prstGeom prst="rect">
            <a:avLst/>
          </a:prstGeom>
        </p:spPr>
      </p:pic>
      <p:sp>
        <p:nvSpPr>
          <p:cNvPr id="3" name="Slide Number Placeholder 2"/>
          <p:cNvSpPr>
            <a:spLocks noGrp="1"/>
          </p:cNvSpPr>
          <p:nvPr>
            <p:ph type="sldNum" sz="quarter" idx="12"/>
          </p:nvPr>
        </p:nvSpPr>
        <p:spPr/>
        <p:txBody>
          <a:bodyPr/>
          <a:lstStyle/>
          <a:p>
            <a:fld id="{5A845E60-3E6B-4457-ACDF-E44D3B2CC15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762000"/>
            <a:ext cx="7772400" cy="5715000"/>
          </a:xfrm>
        </p:spPr>
        <p:txBody>
          <a:bodyPr>
            <a:normAutofit lnSpcReduction="10000"/>
          </a:bodyPr>
          <a:lstStyle/>
          <a:p>
            <a:r>
              <a:rPr lang="en-US" dirty="0" smtClean="0"/>
              <a:t>Much of the success of drilling depends on the quality of mud which is a specially prepared slurry of water, chemicals an adhesives like </a:t>
            </a:r>
            <a:r>
              <a:rPr lang="en-US" dirty="0" err="1" smtClean="0"/>
              <a:t>barytes</a:t>
            </a:r>
            <a:r>
              <a:rPr lang="en-US" dirty="0" smtClean="0"/>
              <a:t>, </a:t>
            </a:r>
            <a:r>
              <a:rPr lang="en-US" dirty="0" err="1" smtClean="0"/>
              <a:t>bentonites</a:t>
            </a:r>
            <a:r>
              <a:rPr lang="en-US" dirty="0" smtClean="0"/>
              <a:t>, </a:t>
            </a:r>
            <a:r>
              <a:rPr lang="en-US" dirty="0" err="1" smtClean="0"/>
              <a:t>xanthanite</a:t>
            </a:r>
            <a:endParaRPr lang="en-US" dirty="0" smtClean="0"/>
          </a:p>
          <a:p>
            <a:pPr>
              <a:buNone/>
            </a:pPr>
            <a:endParaRPr lang="en-US" dirty="0" smtClean="0"/>
          </a:p>
          <a:p>
            <a:r>
              <a:rPr lang="en-US" dirty="0" smtClean="0"/>
              <a:t>The purpose of the mud are</a:t>
            </a:r>
          </a:p>
          <a:p>
            <a:pPr>
              <a:buNone/>
            </a:pPr>
            <a:r>
              <a:rPr lang="en-US" dirty="0" smtClean="0"/>
              <a:t>        Removing the cuttings to the surface</a:t>
            </a:r>
          </a:p>
          <a:p>
            <a:pPr>
              <a:buNone/>
            </a:pPr>
            <a:r>
              <a:rPr lang="en-US" dirty="0" smtClean="0"/>
              <a:t>        Cooling the bit</a:t>
            </a:r>
          </a:p>
          <a:p>
            <a:pPr>
              <a:buNone/>
            </a:pPr>
            <a:r>
              <a:rPr lang="en-US" dirty="0" smtClean="0"/>
              <a:t>        Lubricating the bit</a:t>
            </a:r>
          </a:p>
          <a:p>
            <a:pPr>
              <a:buNone/>
            </a:pPr>
            <a:r>
              <a:rPr lang="en-US" dirty="0" smtClean="0"/>
              <a:t>        Providing buoyancy to drill string to reduce the hook load</a:t>
            </a:r>
          </a:p>
          <a:p>
            <a:pPr>
              <a:buNone/>
            </a:pPr>
            <a:r>
              <a:rPr lang="en-US" dirty="0" smtClean="0"/>
              <a:t>        Retaining the side wall of the well from caving in</a:t>
            </a:r>
          </a:p>
          <a:p>
            <a:pPr>
              <a:buNone/>
            </a:pPr>
            <a:r>
              <a:rPr lang="en-US" dirty="0" smtClean="0"/>
              <a:t>        Allowing the gap for the instruments</a:t>
            </a:r>
          </a:p>
          <a:p>
            <a:pPr>
              <a:buNone/>
            </a:pPr>
            <a:r>
              <a:rPr lang="en-US" dirty="0" smtClean="0"/>
              <a:t>        Balancing the formation pressure that prevents the formation fluids from running into the well</a:t>
            </a:r>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143000"/>
            <a:ext cx="7772400" cy="4876800"/>
          </a:xfrm>
        </p:spPr>
        <p:txBody>
          <a:bodyPr/>
          <a:lstStyle/>
          <a:p>
            <a:r>
              <a:rPr lang="en-US" dirty="0" smtClean="0"/>
              <a:t>Coring is done to get a factual sample of the drilled rock to know its composition</a:t>
            </a:r>
          </a:p>
          <a:p>
            <a:endParaRPr lang="en-US" dirty="0" smtClean="0"/>
          </a:p>
          <a:p>
            <a:r>
              <a:rPr lang="en-US" dirty="0" smtClean="0"/>
              <a:t>Coring may be of different types</a:t>
            </a:r>
          </a:p>
          <a:p>
            <a:pPr>
              <a:buNone/>
            </a:pPr>
            <a:r>
              <a:rPr lang="en-US" dirty="0" smtClean="0"/>
              <a:t>         Conventional core</a:t>
            </a:r>
          </a:p>
          <a:p>
            <a:pPr>
              <a:buNone/>
            </a:pPr>
            <a:r>
              <a:rPr lang="en-US" dirty="0" smtClean="0"/>
              <a:t>          Side wall core</a:t>
            </a:r>
          </a:p>
          <a:p>
            <a:pPr>
              <a:buNone/>
            </a:pPr>
            <a:r>
              <a:rPr lang="en-US" dirty="0" smtClean="0"/>
              <a:t>          Rubber-sleeve core</a:t>
            </a:r>
          </a:p>
          <a:p>
            <a:pPr>
              <a:buNone/>
            </a:pPr>
            <a:r>
              <a:rPr lang="en-US" dirty="0" smtClean="0"/>
              <a:t>          Diamond core</a:t>
            </a:r>
          </a:p>
          <a:p>
            <a:pPr>
              <a:buNone/>
            </a:pPr>
            <a:r>
              <a:rPr lang="en-US" dirty="0" smtClean="0"/>
              <a:t>          Wire-line core</a:t>
            </a:r>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066800"/>
            <a:ext cx="7772400" cy="4953000"/>
          </a:xfrm>
        </p:spPr>
        <p:txBody>
          <a:bodyPr/>
          <a:lstStyle/>
          <a:p>
            <a:r>
              <a:rPr lang="en-US" dirty="0" smtClean="0"/>
              <a:t>Recovery of objects dropped in the hole is called </a:t>
            </a:r>
            <a:r>
              <a:rPr lang="en-US" b="1" dirty="0" smtClean="0"/>
              <a:t>Fishing</a:t>
            </a:r>
          </a:p>
          <a:p>
            <a:endParaRPr lang="en-US" dirty="0" smtClean="0"/>
          </a:p>
          <a:p>
            <a:r>
              <a:rPr lang="en-US" dirty="0" smtClean="0"/>
              <a:t>Then the well is taken over to test the presence of hydrocarbon and if found in enough quantity measures are taken for its subsequent exploitation</a:t>
            </a:r>
          </a:p>
          <a:p>
            <a:endParaRPr lang="en-US" dirty="0" smtClean="0"/>
          </a:p>
          <a:p>
            <a:r>
              <a:rPr lang="en-US" dirty="0" smtClean="0"/>
              <a:t>If the well produces oil it is called </a:t>
            </a:r>
            <a:r>
              <a:rPr lang="en-US" b="1" dirty="0" smtClean="0"/>
              <a:t>oil well</a:t>
            </a:r>
            <a:r>
              <a:rPr lang="en-US" dirty="0" smtClean="0"/>
              <a:t>, if it produces gas it is called </a:t>
            </a:r>
            <a:r>
              <a:rPr lang="en-US" b="1" dirty="0" smtClean="0"/>
              <a:t>gas well</a:t>
            </a:r>
            <a:r>
              <a:rPr lang="en-US" dirty="0" smtClean="0"/>
              <a:t>, if no oil or gas is produced the well is abandoned dry</a:t>
            </a:r>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143000"/>
          </a:xfrm>
        </p:spPr>
        <p:txBody>
          <a:bodyPr>
            <a:noAutofit/>
          </a:bodyPr>
          <a:lstStyle/>
          <a:p>
            <a:pPr algn="ctr"/>
            <a:r>
              <a:rPr lang="en-IN" sz="9600" b="1" dirty="0" smtClean="0">
                <a:latin typeface="Times New Roman" pitchFamily="18" charset="0"/>
                <a:cs typeface="Times New Roman" pitchFamily="18" charset="0"/>
              </a:rPr>
              <a:t>LECTURE -2 </a:t>
            </a:r>
            <a:endParaRPr lang="en-IN" sz="96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8963" y="228600"/>
            <a:ext cx="6173808" cy="2895600"/>
          </a:xfrm>
        </p:spPr>
        <p:txBody>
          <a:bodyPr/>
          <a:lstStyle/>
          <a:p>
            <a:r>
              <a:rPr lang="en-US" dirty="0" smtClean="0">
                <a:latin typeface="Times New Roman" pitchFamily="18" charset="0"/>
                <a:cs typeface="Times New Roman" pitchFamily="18" charset="0"/>
              </a:rPr>
              <a:t>Petroleum production  and refining</a:t>
            </a:r>
            <a:endParaRPr lang="en-US" dirty="0"/>
          </a:p>
        </p:txBody>
      </p:sp>
      <p:sp>
        <p:nvSpPr>
          <p:cNvPr id="4" name="Subtitle 3"/>
          <p:cNvSpPr>
            <a:spLocks noGrp="1"/>
          </p:cNvSpPr>
          <p:nvPr>
            <p:ph type="subTitle" idx="1"/>
          </p:nvPr>
        </p:nvSpPr>
        <p:spPr>
          <a:xfrm>
            <a:off x="4171846" y="4191000"/>
            <a:ext cx="4972154" cy="2667000"/>
          </a:xfrm>
        </p:spPr>
        <p:txBody>
          <a:bodyPr>
            <a:normAutofit/>
          </a:bodyPr>
          <a:lstStyle/>
          <a:p>
            <a:r>
              <a:rPr lang="en-US" i="1" smtClean="0">
                <a:solidFill>
                  <a:schemeClr val="tx1"/>
                </a:solidFill>
                <a:latin typeface="Times New Roman" pitchFamily="18" charset="0"/>
                <a:cs typeface="Times New Roman" pitchFamily="18" charset="0"/>
              </a:rPr>
              <a:t> </a:t>
            </a:r>
            <a:endParaRPr lang="it-IT" dirty="0"/>
          </a:p>
        </p:txBody>
      </p:sp>
    </p:spTree>
    <p:extLst>
      <p:ext uri="{BB962C8B-B14F-4D97-AF65-F5344CB8AC3E}">
        <p14:creationId xmlns:p14="http://schemas.microsoft.com/office/powerpoint/2010/main" xmlns="" val="2808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Contents </a:t>
            </a:r>
            <a:endParaRPr lang="en-US" dirty="0"/>
          </a:p>
        </p:txBody>
      </p:sp>
      <p:sp>
        <p:nvSpPr>
          <p:cNvPr id="14" name="Content Placeholder 13"/>
          <p:cNvSpPr>
            <a:spLocks noGrp="1"/>
          </p:cNvSpPr>
          <p:nvPr>
            <p:ph idx="1"/>
          </p:nvPr>
        </p:nvSpPr>
        <p:spPr/>
        <p:txBody>
          <a:bodyPr>
            <a:normAutofit lnSpcReduction="10000"/>
          </a:bodyPr>
          <a:lstStyle/>
          <a:p>
            <a:pPr>
              <a:buFont typeface="Wingdings" pitchFamily="2" charset="2"/>
              <a:buChar char="v"/>
            </a:pPr>
            <a:r>
              <a:rPr lang="en-US" dirty="0" smtClean="0">
                <a:latin typeface="Times New Roman" pitchFamily="18" charset="0"/>
                <a:cs typeface="Times New Roman" pitchFamily="18" charset="0"/>
              </a:rPr>
              <a:t>Production of crude oil and natural gas</a:t>
            </a:r>
          </a:p>
          <a:p>
            <a:pPr>
              <a:buFont typeface="Wingdings" pitchFamily="2" charset="2"/>
              <a:buChar char="v"/>
            </a:pPr>
            <a:r>
              <a:rPr lang="en-US" dirty="0" smtClean="0">
                <a:latin typeface="Times New Roman" pitchFamily="18" charset="0"/>
                <a:cs typeface="Times New Roman" pitchFamily="18" charset="0"/>
              </a:rPr>
              <a:t>Methods employed to recover the remaining oil</a:t>
            </a:r>
          </a:p>
          <a:p>
            <a:pPr>
              <a:buFont typeface="Wingdings" pitchFamily="2" charset="2"/>
              <a:buChar char="v"/>
            </a:pPr>
            <a:r>
              <a:rPr lang="en-US" dirty="0" smtClean="0">
                <a:latin typeface="Times New Roman" pitchFamily="18" charset="0"/>
                <a:cs typeface="Times New Roman" pitchFamily="18" charset="0"/>
              </a:rPr>
              <a:t>Petroleum refining and operation </a:t>
            </a:r>
          </a:p>
          <a:p>
            <a:pPr>
              <a:buFont typeface="Wingdings" pitchFamily="2" charset="2"/>
              <a:buChar char="v"/>
            </a:pPr>
            <a:r>
              <a:rPr lang="en-US" dirty="0" smtClean="0">
                <a:latin typeface="Times New Roman" pitchFamily="18" charset="0"/>
                <a:cs typeface="Times New Roman" pitchFamily="18" charset="0"/>
              </a:rPr>
              <a:t>Fraction of crude oil </a:t>
            </a:r>
          </a:p>
          <a:p>
            <a:pPr>
              <a:buFont typeface="Wingdings" pitchFamily="2" charset="2"/>
              <a:buChar char="v"/>
            </a:pPr>
            <a:r>
              <a:rPr lang="en-US" dirty="0" smtClean="0">
                <a:latin typeface="Times New Roman" pitchFamily="18" charset="0"/>
                <a:cs typeface="Times New Roman" pitchFamily="18" charset="0"/>
              </a:rPr>
              <a:t>Vacuum distillation process </a:t>
            </a:r>
          </a:p>
          <a:p>
            <a:pPr>
              <a:buFont typeface="Wingdings" pitchFamily="2" charset="2"/>
              <a:buChar char="v"/>
            </a:pPr>
            <a:r>
              <a:rPr lang="en-US" dirty="0" smtClean="0">
                <a:latin typeface="Times New Roman" pitchFamily="18" charset="0"/>
                <a:cs typeface="Times New Roman" pitchFamily="18" charset="0"/>
              </a:rPr>
              <a:t>Selection of Processes for Optimization</a:t>
            </a:r>
          </a:p>
          <a:p>
            <a:pPr>
              <a:buFont typeface="Wingdings" pitchFamily="2" charset="2"/>
              <a:buChar char="v"/>
            </a:pPr>
            <a:r>
              <a:rPr lang="en-US" dirty="0" smtClean="0">
                <a:latin typeface="Times New Roman" pitchFamily="18" charset="0"/>
                <a:cs typeface="Times New Roman" pitchFamily="18" charset="0"/>
              </a:rPr>
              <a:t>Optimization in a Running Refinery</a:t>
            </a:r>
          </a:p>
          <a:p>
            <a:pPr>
              <a:buFont typeface="Wingdings" pitchFamily="2" charset="2"/>
              <a:buChar char="v"/>
            </a:pPr>
            <a:r>
              <a:rPr lang="en-US" dirty="0" smtClean="0">
                <a:latin typeface="Times New Roman" pitchFamily="18" charset="0"/>
                <a:cs typeface="Times New Roman" pitchFamily="18" charset="0"/>
              </a:rPr>
              <a:t>Map of refineries </a:t>
            </a:r>
            <a:endParaRPr lang="en-US" dirty="0" smtClean="0"/>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18</a:t>
            </a:fld>
            <a:endParaRPr lang="en-US"/>
          </a:p>
        </p:txBody>
      </p:sp>
    </p:spTree>
    <p:extLst>
      <p:ext uri="{BB962C8B-B14F-4D97-AF65-F5344CB8AC3E}">
        <p14:creationId xmlns:p14="http://schemas.microsoft.com/office/powerpoint/2010/main" xmlns="" val="2139132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latin typeface="Times New Roman" pitchFamily="18" charset="0"/>
                <a:cs typeface="Times New Roman" pitchFamily="18" charset="0"/>
              </a:rPr>
              <a:t>Production of crude oil and natural gas</a:t>
            </a:r>
            <a:endParaRPr lang="en-US" dirty="0"/>
          </a:p>
        </p:txBody>
      </p:sp>
      <p:sp>
        <p:nvSpPr>
          <p:cNvPr id="4" name="Content Placeholder 3"/>
          <p:cNvSpPr>
            <a:spLocks noGrp="1"/>
          </p:cNvSpPr>
          <p:nvPr>
            <p:ph idx="1"/>
          </p:nvPr>
        </p:nvSpPr>
        <p:spPr/>
        <p:txBody>
          <a:bodyPr>
            <a:normAutofit fontScale="92500" lnSpcReduction="20000"/>
          </a:bodyPr>
          <a:lstStyle/>
          <a:p>
            <a:pPr>
              <a:buFont typeface="Wingdings" pitchFamily="2" charset="2"/>
              <a:buChar char="v"/>
            </a:pPr>
            <a:r>
              <a:rPr lang="en-US" dirty="0" smtClean="0">
                <a:latin typeface="Times New Roman" pitchFamily="18" charset="0"/>
                <a:cs typeface="Times New Roman" pitchFamily="18" charset="0"/>
              </a:rPr>
              <a:t>Crude petroleum is found in the void spaces of porous rock along with gas &amp; water</a:t>
            </a:r>
          </a:p>
          <a:p>
            <a:pPr>
              <a:buFont typeface="Wingdings" pitchFamily="2" charset="2"/>
              <a:buChar char="v"/>
            </a:pPr>
            <a:r>
              <a:rPr lang="en-US" dirty="0" smtClean="0">
                <a:latin typeface="Times New Roman" pitchFamily="18" charset="0"/>
                <a:cs typeface="Times New Roman" pitchFamily="18" charset="0"/>
              </a:rPr>
              <a:t>The enhanced oil recovery(EOR) in two stages</a:t>
            </a:r>
          </a:p>
          <a:p>
            <a:pPr marL="624078" indent="-514350">
              <a:buFont typeface="+mj-lt"/>
              <a:buAutoNum type="alphaLcParenR"/>
            </a:pPr>
            <a:r>
              <a:rPr lang="en-US" dirty="0" smtClean="0">
                <a:latin typeface="Times New Roman" pitchFamily="18" charset="0"/>
                <a:cs typeface="Times New Roman" pitchFamily="18" charset="0"/>
              </a:rPr>
              <a:t>Secondary recovery</a:t>
            </a:r>
          </a:p>
          <a:p>
            <a:pPr marL="624078" indent="-514350">
              <a:buFont typeface="+mj-lt"/>
              <a:buAutoNum type="alphaLcParenR"/>
            </a:pPr>
            <a:r>
              <a:rPr lang="en-US" dirty="0" smtClean="0">
                <a:latin typeface="Times New Roman" pitchFamily="18" charset="0"/>
                <a:cs typeface="Times New Roman" pitchFamily="18" charset="0"/>
              </a:rPr>
              <a:t>Tertiary recovery </a:t>
            </a:r>
          </a:p>
          <a:p>
            <a:pPr marL="624078" indent="-514350">
              <a:buFont typeface="Wingdings" pitchFamily="2" charset="2"/>
              <a:buChar char="v"/>
            </a:pPr>
            <a:r>
              <a:rPr lang="en-US" dirty="0" smtClean="0">
                <a:latin typeface="Times New Roman" pitchFamily="18" charset="0"/>
                <a:cs typeface="Times New Roman" pitchFamily="18" charset="0"/>
              </a:rPr>
              <a:t>Water is injected into a series of wells in order to displace the oil to adjoining producing wells</a:t>
            </a:r>
          </a:p>
          <a:p>
            <a:pPr marL="624078" indent="-514350">
              <a:buFont typeface="Wingdings" pitchFamily="2" charset="2"/>
              <a:buChar char="v"/>
            </a:pPr>
            <a:r>
              <a:rPr lang="en-US" dirty="0" smtClean="0">
                <a:latin typeface="Times New Roman" pitchFamily="18" charset="0"/>
                <a:cs typeface="Times New Roman" pitchFamily="18" charset="0"/>
              </a:rPr>
              <a:t>Two major problems on using a water</a:t>
            </a:r>
          </a:p>
          <a:p>
            <a:pPr marL="624078" indent="-514350">
              <a:buFont typeface="+mj-lt"/>
              <a:buAutoNum type="alphaLcParenR"/>
            </a:pPr>
            <a:r>
              <a:rPr lang="en-US" dirty="0" smtClean="0">
                <a:latin typeface="Times New Roman" pitchFamily="18" charset="0"/>
                <a:cs typeface="Times New Roman" pitchFamily="18" charset="0"/>
              </a:rPr>
              <a:t>It does not flush all of the oil from the pore spaces as it moves through the reservoir rock, 30 to 70% of still left in form of droplets</a:t>
            </a:r>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19</a:t>
            </a:fld>
            <a:endParaRPr lang="en-US"/>
          </a:p>
        </p:txBody>
      </p:sp>
    </p:spTree>
    <p:extLst>
      <p:ext uri="{BB962C8B-B14F-4D97-AF65-F5344CB8AC3E}">
        <p14:creationId xmlns:p14="http://schemas.microsoft.com/office/powerpoint/2010/main" xmlns="" val="3106206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74638"/>
            <a:ext cx="7772400" cy="868362"/>
          </a:xfrm>
        </p:spPr>
        <p:txBody>
          <a:bodyPr>
            <a:normAutofit/>
          </a:bodyPr>
          <a:lstStyle/>
          <a:p>
            <a:pPr algn="ctr"/>
            <a:r>
              <a:rPr lang="en-US" sz="4400" dirty="0" smtClean="0">
                <a:solidFill>
                  <a:schemeClr val="tx1"/>
                </a:solidFill>
              </a:rPr>
              <a:t>Introduction</a:t>
            </a:r>
            <a:endParaRPr lang="en-US" sz="4400" dirty="0">
              <a:solidFill>
                <a:schemeClr val="tx1"/>
              </a:solidFill>
            </a:endParaRPr>
          </a:p>
        </p:txBody>
      </p:sp>
      <p:sp>
        <p:nvSpPr>
          <p:cNvPr id="3" name="Content Placeholder 2"/>
          <p:cNvSpPr>
            <a:spLocks noGrp="1"/>
          </p:cNvSpPr>
          <p:nvPr>
            <p:ph sz="quarter" idx="1"/>
          </p:nvPr>
        </p:nvSpPr>
        <p:spPr>
          <a:xfrm>
            <a:off x="685800" y="1752600"/>
            <a:ext cx="7772400" cy="4572000"/>
          </a:xfrm>
        </p:spPr>
        <p:txBody>
          <a:bodyPr>
            <a:normAutofit/>
          </a:bodyPr>
          <a:lstStyle/>
          <a:p>
            <a:r>
              <a:rPr lang="en-US" sz="2400" dirty="0" smtClean="0"/>
              <a:t>Petroleum provides a relatively cheap and convenient source of energy as compared to other fuels such as coal and electricity</a:t>
            </a:r>
          </a:p>
          <a:p>
            <a:endParaRPr lang="en-US" sz="2400" dirty="0" smtClean="0"/>
          </a:p>
          <a:p>
            <a:r>
              <a:rPr lang="en-US" sz="2400" dirty="0" smtClean="0"/>
              <a:t>India is the 22</a:t>
            </a:r>
            <a:r>
              <a:rPr lang="en-US" sz="2400" baseline="30000" dirty="0" smtClean="0"/>
              <a:t>nd</a:t>
            </a:r>
            <a:r>
              <a:rPr lang="en-US" sz="2400" dirty="0" smtClean="0"/>
              <a:t> largest producer of petroleum in the world but 4</a:t>
            </a:r>
            <a:r>
              <a:rPr lang="en-US" sz="2400" baseline="30000" dirty="0" smtClean="0"/>
              <a:t>th</a:t>
            </a:r>
            <a:r>
              <a:rPr lang="en-US" sz="2400" dirty="0" smtClean="0"/>
              <a:t> largest consumer in Asia- Pacific region and 15</a:t>
            </a:r>
            <a:r>
              <a:rPr lang="en-US" sz="2400" baseline="30000" dirty="0" smtClean="0"/>
              <a:t>th</a:t>
            </a:r>
            <a:r>
              <a:rPr lang="en-US" sz="2400" dirty="0" smtClean="0"/>
              <a:t> largest consumer in the world</a:t>
            </a:r>
          </a:p>
          <a:p>
            <a:endParaRPr lang="en-US" sz="2400" dirty="0" smtClean="0"/>
          </a:p>
          <a:p>
            <a:r>
              <a:rPr lang="en-US" sz="2400" dirty="0" smtClean="0"/>
              <a:t>The occurrence of crude oil without gas is rare. On the contrary, large deposits of gas occur without oil</a:t>
            </a:r>
          </a:p>
          <a:p>
            <a:pPr>
              <a:buNone/>
            </a:pPr>
            <a:endParaRPr lang="en-US" sz="2400" dirty="0" smtClean="0"/>
          </a:p>
        </p:txBody>
      </p:sp>
      <p:sp>
        <p:nvSpPr>
          <p:cNvPr id="4" name="Slide Number Placeholder 3"/>
          <p:cNvSpPr>
            <a:spLocks noGrp="1"/>
          </p:cNvSpPr>
          <p:nvPr>
            <p:ph type="sldNum" sz="quarter" idx="12"/>
          </p:nvPr>
        </p:nvSpPr>
        <p:spPr/>
        <p:txBody>
          <a:bodyPr/>
          <a:lstStyle/>
          <a:p>
            <a:fld id="{5A845E60-3E6B-4457-ACDF-E44D3B2CC150}"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latin typeface="Times New Roman" pitchFamily="18" charset="0"/>
                <a:cs typeface="Times New Roman" pitchFamily="18" charset="0"/>
              </a:rPr>
              <a:t>Production of crude oil and natural gas</a:t>
            </a:r>
            <a:endParaRPr lang="en-US" dirty="0"/>
          </a:p>
        </p:txBody>
      </p:sp>
      <p:sp>
        <p:nvSpPr>
          <p:cNvPr id="4" name="Content Placeholder 3"/>
          <p:cNvSpPr>
            <a:spLocks noGrp="1"/>
          </p:cNvSpPr>
          <p:nvPr>
            <p:ph idx="1"/>
          </p:nvPr>
        </p:nvSpPr>
        <p:spPr/>
        <p:txBody>
          <a:bodyPr/>
          <a:lstStyle/>
          <a:p>
            <a:r>
              <a:rPr lang="en-US" dirty="0" smtClean="0">
                <a:latin typeface="Times New Roman" pitchFamily="18" charset="0"/>
                <a:cs typeface="Times New Roman" pitchFamily="18" charset="0"/>
              </a:rPr>
              <a:t>The advancing water front by passes significant portions of the reservoir due to difficult well placements and unexpected geological configuration </a:t>
            </a:r>
          </a:p>
          <a:p>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20</a:t>
            </a:fld>
            <a:endParaRPr lang="en-US"/>
          </a:p>
        </p:txBody>
      </p:sp>
    </p:spTree>
    <p:extLst>
      <p:ext uri="{BB962C8B-B14F-4D97-AF65-F5344CB8AC3E}">
        <p14:creationId xmlns:p14="http://schemas.microsoft.com/office/powerpoint/2010/main" xmlns="" val="462238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Methods employed to recover the remaining oil </a:t>
            </a:r>
            <a:endParaRPr lang="en-US" dirty="0"/>
          </a:p>
        </p:txBody>
      </p:sp>
      <p:sp>
        <p:nvSpPr>
          <p:cNvPr id="3" name="Content Placeholder 2"/>
          <p:cNvSpPr>
            <a:spLocks noGrp="1"/>
          </p:cNvSpPr>
          <p:nvPr>
            <p:ph idx="1"/>
          </p:nvPr>
        </p:nvSpPr>
        <p:spPr/>
        <p:txBody>
          <a:bodyPr>
            <a:normAutofit fontScale="92500" lnSpcReduction="10000"/>
          </a:bodyPr>
          <a:lstStyle/>
          <a:p>
            <a:pPr marL="624078" indent="-514350">
              <a:buFont typeface="+mj-lt"/>
              <a:buAutoNum type="alphaLcPeriod"/>
            </a:pPr>
            <a:r>
              <a:rPr lang="en-US" dirty="0" smtClean="0">
                <a:latin typeface="Times New Roman" pitchFamily="18" charset="0"/>
                <a:cs typeface="Times New Roman" pitchFamily="18" charset="0"/>
              </a:rPr>
              <a:t>Miscible/immiscible displacement process </a:t>
            </a:r>
          </a:p>
          <a:p>
            <a:pPr marL="624078" indent="-514350">
              <a:buFont typeface="Wingdings" pitchFamily="2" charset="2"/>
              <a:buChar char="§"/>
            </a:pPr>
            <a:r>
              <a:rPr lang="en-US" dirty="0" smtClean="0">
                <a:latin typeface="Times New Roman" pitchFamily="18" charset="0"/>
                <a:cs typeface="Times New Roman" pitchFamily="18" charset="0"/>
              </a:rPr>
              <a:t>Miscible hydrogen displacement(LPG enriched gas &amp; lean gas)</a:t>
            </a:r>
          </a:p>
          <a:p>
            <a:pPr marL="624078" indent="-514350">
              <a:buFont typeface="Wingdings" pitchFamily="2" charset="2"/>
              <a:buChar char="§"/>
            </a:pPr>
            <a:r>
              <a:rPr lang="en-US" dirty="0" smtClean="0">
                <a:latin typeface="Times New Roman" pitchFamily="18" charset="0"/>
                <a:cs typeface="Times New Roman" pitchFamily="18" charset="0"/>
              </a:rPr>
              <a:t>Carbon dioxide injection </a:t>
            </a:r>
          </a:p>
          <a:p>
            <a:pPr marL="624078" indent="-514350">
              <a:buFont typeface="Wingdings" pitchFamily="2" charset="2"/>
              <a:buChar char="§"/>
            </a:pPr>
            <a:r>
              <a:rPr lang="en-US" dirty="0" smtClean="0">
                <a:latin typeface="Times New Roman" pitchFamily="18" charset="0"/>
                <a:cs typeface="Times New Roman" pitchFamily="18" charset="0"/>
              </a:rPr>
              <a:t>Inert gas injection(Nitrogen, Air, etc)</a:t>
            </a:r>
          </a:p>
          <a:p>
            <a:pPr marL="624078" indent="-514350">
              <a:buFont typeface="+mj-lt"/>
              <a:buAutoNum type="alphaLcPeriod" startAt="2"/>
            </a:pPr>
            <a:r>
              <a:rPr lang="en-US" dirty="0" smtClean="0">
                <a:latin typeface="Times New Roman" pitchFamily="18" charset="0"/>
                <a:cs typeface="Times New Roman" pitchFamily="18" charset="0"/>
              </a:rPr>
              <a:t>Thermal recovery processes </a:t>
            </a:r>
          </a:p>
          <a:p>
            <a:pPr marL="624078" indent="-514350">
              <a:buFont typeface="Wingdings" pitchFamily="2" charset="2"/>
              <a:buChar char="§"/>
            </a:pPr>
            <a:r>
              <a:rPr lang="en-US" dirty="0" smtClean="0">
                <a:latin typeface="Times New Roman" pitchFamily="18" charset="0"/>
                <a:cs typeface="Times New Roman" pitchFamily="18" charset="0"/>
              </a:rPr>
              <a:t>Steam stimulation </a:t>
            </a:r>
          </a:p>
          <a:p>
            <a:pPr marL="624078" indent="-514350">
              <a:buFont typeface="Wingdings" pitchFamily="2" charset="2"/>
              <a:buChar char="§"/>
            </a:pPr>
            <a:r>
              <a:rPr lang="en-US" dirty="0" smtClean="0">
                <a:latin typeface="Times New Roman" pitchFamily="18" charset="0"/>
                <a:cs typeface="Times New Roman" pitchFamily="18" charset="0"/>
              </a:rPr>
              <a:t>Steam flooding(including hot water)</a:t>
            </a:r>
          </a:p>
          <a:p>
            <a:pPr marL="624078" indent="-514350">
              <a:buFont typeface="Wingdings" pitchFamily="2" charset="2"/>
              <a:buChar char="§"/>
            </a:pPr>
            <a:r>
              <a:rPr lang="en-US" dirty="0" smtClean="0">
                <a:latin typeface="Times New Roman" pitchFamily="18" charset="0"/>
                <a:cs typeface="Times New Roman" pitchFamily="18" charset="0"/>
              </a:rPr>
              <a:t>In-situ combustion</a:t>
            </a:r>
          </a:p>
          <a:p>
            <a:pPr>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21</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24078" indent="-514350">
              <a:buFont typeface="+mj-lt"/>
              <a:buAutoNum type="alphaLcPeriod" startAt="3"/>
            </a:pPr>
            <a:r>
              <a:rPr lang="en-US" dirty="0" smtClean="0">
                <a:latin typeface="Times New Roman" pitchFamily="18" charset="0"/>
                <a:cs typeface="Times New Roman" pitchFamily="18" charset="0"/>
              </a:rPr>
              <a:t>Chemical flooding processes </a:t>
            </a:r>
          </a:p>
          <a:p>
            <a:pPr marL="624078" indent="-514350">
              <a:buFont typeface="Wingdings" pitchFamily="2" charset="2"/>
              <a:buChar char="§"/>
            </a:pPr>
            <a:r>
              <a:rPr lang="en-US" dirty="0" smtClean="0">
                <a:latin typeface="Times New Roman" pitchFamily="18" charset="0"/>
                <a:cs typeface="Times New Roman" pitchFamily="18" charset="0"/>
              </a:rPr>
              <a:t>Surfactant/polymer injection </a:t>
            </a:r>
          </a:p>
          <a:p>
            <a:pPr marL="624078" indent="-514350">
              <a:buFont typeface="Wingdings" pitchFamily="2" charset="2"/>
              <a:buChar char="§"/>
            </a:pPr>
            <a:r>
              <a:rPr lang="en-US" dirty="0" smtClean="0">
                <a:latin typeface="Times New Roman" pitchFamily="18" charset="0"/>
                <a:cs typeface="Times New Roman" pitchFamily="18" charset="0"/>
              </a:rPr>
              <a:t>Polymer injection </a:t>
            </a:r>
          </a:p>
          <a:p>
            <a:pPr marL="624078" indent="-514350">
              <a:buFont typeface="Wingdings" pitchFamily="2" charset="2"/>
              <a:buChar char="§"/>
            </a:pPr>
            <a:r>
              <a:rPr lang="en-US" dirty="0" smtClean="0">
                <a:latin typeface="Times New Roman" pitchFamily="18" charset="0"/>
                <a:cs typeface="Times New Roman" pitchFamily="18" charset="0"/>
              </a:rPr>
              <a:t>Alkaline flooding </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22</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10" y="609600"/>
            <a:ext cx="2698158" cy="1905000"/>
          </a:xfrm>
        </p:spPr>
        <p:txBody>
          <a:bodyPr/>
          <a:lstStyle/>
          <a:p>
            <a:r>
              <a:rPr lang="en-US" dirty="0" smtClean="0">
                <a:latin typeface="Times New Roman" pitchFamily="18" charset="0"/>
                <a:cs typeface="Times New Roman" pitchFamily="18" charset="0"/>
              </a:rPr>
              <a:t>Petroleum refining and operation</a:t>
            </a:r>
            <a:endParaRPr lang="en-US" dirty="0"/>
          </a:p>
        </p:txBody>
      </p:sp>
      <p:sp>
        <p:nvSpPr>
          <p:cNvPr id="3" name="Text Placeholder 2"/>
          <p:cNvSpPr>
            <a:spLocks noGrp="1"/>
          </p:cNvSpPr>
          <p:nvPr>
            <p:ph type="body" sz="half" idx="2"/>
          </p:nvPr>
        </p:nvSpPr>
        <p:spPr>
          <a:xfrm>
            <a:off x="799118" y="3124200"/>
            <a:ext cx="2686749" cy="2895600"/>
          </a:xfrm>
        </p:spPr>
        <p:txBody>
          <a:bodyPr>
            <a:normAutofit lnSpcReduction="10000"/>
          </a:bodyPr>
          <a:lstStyle/>
          <a:p>
            <a:pPr>
              <a:buFont typeface="Wingdings" pitchFamily="2" charset="2"/>
              <a:buChar char="v"/>
            </a:pPr>
            <a:r>
              <a:rPr lang="en-US" sz="2400" dirty="0" smtClean="0">
                <a:latin typeface="Times New Roman" pitchFamily="18" charset="0"/>
                <a:cs typeface="Times New Roman" pitchFamily="18" charset="0"/>
              </a:rPr>
              <a:t>By adopting various refining processes in the refineries</a:t>
            </a:r>
          </a:p>
          <a:p>
            <a:pPr>
              <a:buFont typeface="Wingdings" pitchFamily="2" charset="2"/>
              <a:buChar char="v"/>
            </a:pPr>
            <a:r>
              <a:rPr lang="en-US" sz="2400" dirty="0" smtClean="0">
                <a:latin typeface="Times New Roman" pitchFamily="18" charset="0"/>
                <a:cs typeface="Times New Roman" pitchFamily="18" charset="0"/>
              </a:rPr>
              <a:t>Crude oil are separated into a number of fractions which are suitable for various use</a:t>
            </a:r>
          </a:p>
          <a:p>
            <a:endParaRPr lang="en-US" dirty="0"/>
          </a:p>
        </p:txBody>
      </p:sp>
      <p:pic>
        <p:nvPicPr>
          <p:cNvPr id="5" name="Content Placeholder 4" descr="petro.png"/>
          <p:cNvPicPr>
            <a:picLocks noGrp="1" noChangeAspect="1"/>
          </p:cNvPicPr>
          <p:nvPr>
            <p:ph idx="1"/>
          </p:nvPr>
        </p:nvPicPr>
        <p:blipFill>
          <a:blip r:embed="rId2" cstate="print"/>
          <a:stretch>
            <a:fillRect/>
          </a:stretch>
        </p:blipFill>
        <p:spPr>
          <a:xfrm>
            <a:off x="3714527" y="609600"/>
            <a:ext cx="4801850" cy="5105400"/>
          </a:xfrm>
          <a:prstGeom prst="rect">
            <a:avLst/>
          </a:prstGeom>
        </p:spPr>
      </p:pic>
      <p:sp>
        <p:nvSpPr>
          <p:cNvPr id="6" name="Slide Number Placeholder 5"/>
          <p:cNvSpPr>
            <a:spLocks noGrp="1"/>
          </p:cNvSpPr>
          <p:nvPr>
            <p:ph type="sldNum" sz="quarter" idx="12"/>
          </p:nvPr>
        </p:nvSpPr>
        <p:spPr/>
        <p:txBody>
          <a:bodyPr/>
          <a:lstStyle/>
          <a:p>
            <a:fld id="{2A013F82-EE5E-44EE-A61D-E31C6657F26F}" type="slidenum">
              <a:rPr lang="en-US" smtClean="0"/>
              <a:pPr/>
              <a:t>23</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Fraction of crude oil </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Times New Roman" pitchFamily="18" charset="0"/>
                <a:cs typeface="Times New Roman" pitchFamily="18" charset="0"/>
              </a:rPr>
              <a:t>Methane, Ethane and Propane mixture</a:t>
            </a:r>
          </a:p>
          <a:p>
            <a:pPr>
              <a:buFont typeface="Wingdings" pitchFamily="2" charset="2"/>
              <a:buChar char="v"/>
            </a:pPr>
            <a:r>
              <a:rPr lang="en-US" dirty="0" smtClean="0">
                <a:latin typeface="Times New Roman" pitchFamily="18" charset="0"/>
                <a:cs typeface="Times New Roman" pitchFamily="18" charset="0"/>
              </a:rPr>
              <a:t>Liquefied Petroleum Gas (LPG)</a:t>
            </a:r>
          </a:p>
          <a:p>
            <a:pPr>
              <a:buFont typeface="Wingdings" pitchFamily="2" charset="2"/>
              <a:buChar char="v"/>
            </a:pPr>
            <a:r>
              <a:rPr lang="en-US" dirty="0" smtClean="0">
                <a:latin typeface="Times New Roman" pitchFamily="18" charset="0"/>
                <a:cs typeface="Times New Roman" pitchFamily="18" charset="0"/>
              </a:rPr>
              <a:t>Naphtha's/Gasoline fractions</a:t>
            </a:r>
          </a:p>
          <a:p>
            <a:pPr>
              <a:buFont typeface="Wingdings" pitchFamily="2" charset="2"/>
              <a:buChar char="v"/>
            </a:pPr>
            <a:r>
              <a:rPr lang="en-US" dirty="0" smtClean="0">
                <a:latin typeface="Times New Roman" pitchFamily="18" charset="0"/>
                <a:cs typeface="Times New Roman" pitchFamily="18" charset="0"/>
              </a:rPr>
              <a:t>Kerosene/Aviation Turbine Fuel (ATF)</a:t>
            </a:r>
          </a:p>
          <a:p>
            <a:pPr>
              <a:buFont typeface="Wingdings" pitchFamily="2" charset="2"/>
              <a:buChar char="v"/>
            </a:pPr>
            <a:r>
              <a:rPr lang="en-US" dirty="0" smtClean="0">
                <a:latin typeface="Times New Roman" pitchFamily="18" charset="0"/>
                <a:cs typeface="Times New Roman" pitchFamily="18" charset="0"/>
              </a:rPr>
              <a:t>High Speed Diesel Oil (HSD) and Light Speed Diesel Oil (LSD)</a:t>
            </a:r>
          </a:p>
          <a:p>
            <a:pPr>
              <a:buFont typeface="Wingdings" pitchFamily="2" charset="2"/>
              <a:buChar char="v"/>
            </a:pPr>
            <a:r>
              <a:rPr lang="en-US" dirty="0" smtClean="0">
                <a:latin typeface="Times New Roman" pitchFamily="18" charset="0"/>
                <a:cs typeface="Times New Roman" pitchFamily="18" charset="0"/>
              </a:rPr>
              <a:t>Reduced crude oil (RCO) </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24</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Vacuum distillation process </a:t>
            </a:r>
            <a:endParaRPr lang="en-US" dirty="0"/>
          </a:p>
        </p:txBody>
      </p:sp>
      <p:sp>
        <p:nvSpPr>
          <p:cNvPr id="3" name="Content Placeholder 2"/>
          <p:cNvSpPr>
            <a:spLocks noGrp="1"/>
          </p:cNvSpPr>
          <p:nvPr>
            <p:ph idx="1"/>
          </p:nvPr>
        </p:nvSpPr>
        <p:spPr/>
        <p:txBody>
          <a:bodyPr/>
          <a:lstStyle/>
          <a:p>
            <a:pPr marL="457200" lvl="0" indent="-457200">
              <a:buFont typeface="+mj-lt"/>
              <a:buAutoNum type="arabicPeriod"/>
            </a:pPr>
            <a:r>
              <a:rPr lang="en-US" dirty="0" smtClean="0">
                <a:latin typeface="Times New Roman" pitchFamily="18" charset="0"/>
                <a:cs typeface="Times New Roman" pitchFamily="18" charset="0"/>
              </a:rPr>
              <a:t>Reduced Crude Oil</a:t>
            </a:r>
          </a:p>
          <a:p>
            <a:pPr marL="457200" lvl="0" indent="-457200">
              <a:buFont typeface="+mj-lt"/>
              <a:buAutoNum type="arabicPeriod"/>
            </a:pPr>
            <a:r>
              <a:rPr lang="en-US" dirty="0" smtClean="0">
                <a:latin typeface="Times New Roman" pitchFamily="18" charset="0"/>
                <a:cs typeface="Times New Roman" pitchFamily="18" charset="0"/>
              </a:rPr>
              <a:t>Vacuum distillation </a:t>
            </a:r>
          </a:p>
          <a:p>
            <a:pPr marL="457200" lvl="0" indent="-457200">
              <a:buFont typeface="+mj-lt"/>
              <a:buAutoNum type="arabicPeriod"/>
            </a:pPr>
            <a:r>
              <a:rPr lang="en-US" dirty="0" smtClean="0">
                <a:latin typeface="Times New Roman" pitchFamily="18" charset="0"/>
                <a:cs typeface="Times New Roman" pitchFamily="18" charset="0"/>
              </a:rPr>
              <a:t>Light vacuum gas oil</a:t>
            </a:r>
          </a:p>
          <a:p>
            <a:pPr lvl="0"/>
            <a:r>
              <a:rPr lang="en-US" dirty="0" smtClean="0">
                <a:latin typeface="Times New Roman" pitchFamily="18" charset="0"/>
                <a:cs typeface="Times New Roman" pitchFamily="18" charset="0"/>
              </a:rPr>
              <a:t>   Heavy vacuum gas oil</a:t>
            </a:r>
          </a:p>
          <a:p>
            <a:pPr lvl="0"/>
            <a:r>
              <a:rPr lang="en-US" dirty="0" smtClean="0">
                <a:latin typeface="Times New Roman" pitchFamily="18" charset="0"/>
                <a:cs typeface="Times New Roman" pitchFamily="18" charset="0"/>
              </a:rPr>
              <a:t>   Vacuum residue </a:t>
            </a:r>
          </a:p>
          <a:p>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25</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27623" y="2"/>
            <a:ext cx="743143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A013F82-EE5E-44EE-A61D-E31C6657F26F}" type="slidenum">
              <a:rPr lang="en-US" smtClean="0"/>
              <a:pPr/>
              <a:t>26</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Selection of Processes for Optimization</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dirty="0" smtClean="0">
                <a:latin typeface="Times New Roman" pitchFamily="18" charset="0"/>
                <a:cs typeface="Times New Roman" pitchFamily="18" charset="0"/>
              </a:rPr>
              <a:t>Optimization is the process of determining the best possible way of selecting the processes scheme and fixing the unit capacities</a:t>
            </a:r>
          </a:p>
          <a:p>
            <a:pPr>
              <a:buFont typeface="Wingdings" pitchFamily="2" charset="2"/>
              <a:buChar char="v"/>
            </a:pPr>
            <a:r>
              <a:rPr lang="en-US" dirty="0" smtClean="0">
                <a:latin typeface="Times New Roman" pitchFamily="18" charset="0"/>
                <a:cs typeface="Times New Roman" pitchFamily="18" charset="0"/>
              </a:rPr>
              <a:t>Following factors would influence the decision making in the selection of processes for a refinery </a:t>
            </a:r>
          </a:p>
          <a:p>
            <a:pPr>
              <a:buNone/>
            </a:pP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Type of crude</a:t>
            </a:r>
          </a:p>
          <a:p>
            <a:pPr>
              <a:buFont typeface="Wingdings" pitchFamily="2" charset="2"/>
              <a:buChar char="§"/>
            </a:pPr>
            <a:r>
              <a:rPr lang="en-US" dirty="0" smtClean="0">
                <a:latin typeface="Times New Roman" pitchFamily="18" charset="0"/>
                <a:cs typeface="Times New Roman" pitchFamily="18" charset="0"/>
              </a:rPr>
              <a:t>Product slate </a:t>
            </a:r>
          </a:p>
          <a:p>
            <a:pPr>
              <a:buFont typeface="Wingdings" pitchFamily="2" charset="2"/>
              <a:buChar char="§"/>
            </a:pPr>
            <a:r>
              <a:rPr lang="en-US" dirty="0" smtClean="0">
                <a:latin typeface="Times New Roman" pitchFamily="18" charset="0"/>
                <a:cs typeface="Times New Roman" pitchFamily="18" charset="0"/>
              </a:rPr>
              <a:t>Product specification </a:t>
            </a:r>
          </a:p>
          <a:p>
            <a:pPr>
              <a:buFont typeface="Wingdings" pitchFamily="2" charset="2"/>
              <a:buChar char="§"/>
            </a:pPr>
            <a:r>
              <a:rPr lang="en-US" dirty="0" smtClean="0">
                <a:latin typeface="Times New Roman" pitchFamily="18" charset="0"/>
                <a:cs typeface="Times New Roman" pitchFamily="18" charset="0"/>
              </a:rPr>
              <a:t>Investment and operating costs</a:t>
            </a:r>
          </a:p>
          <a:p>
            <a:pPr>
              <a:buFont typeface="Wingdings" pitchFamily="2" charset="2"/>
              <a:buChar char="§"/>
            </a:pPr>
            <a:r>
              <a:rPr lang="en-US" dirty="0" smtClean="0">
                <a:latin typeface="Times New Roman" pitchFamily="18" charset="0"/>
                <a:cs typeface="Times New Roman" pitchFamily="18" charset="0"/>
              </a:rPr>
              <a:t>Merits/demerits of alternative processes</a:t>
            </a:r>
          </a:p>
          <a:p>
            <a:pPr>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27</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Optimization in a Running Refinery</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v"/>
            </a:pPr>
            <a:r>
              <a:rPr lang="en-US" dirty="0" smtClean="0">
                <a:latin typeface="Times New Roman" pitchFamily="18" charset="0"/>
                <a:cs typeface="Times New Roman" pitchFamily="18" charset="0"/>
              </a:rPr>
              <a:t>Optimization of the operation of a running refinery is subjected to the influence of various factors </a:t>
            </a:r>
          </a:p>
          <a:p>
            <a:pPr>
              <a:buFont typeface="Wingdings" pitchFamily="2" charset="2"/>
              <a:buChar char="§"/>
            </a:pPr>
            <a:r>
              <a:rPr lang="en-US" dirty="0" smtClean="0">
                <a:latin typeface="Times New Roman" pitchFamily="18" charset="0"/>
                <a:cs typeface="Times New Roman" pitchFamily="18" charset="0"/>
              </a:rPr>
              <a:t>Crude mixture </a:t>
            </a:r>
          </a:p>
          <a:p>
            <a:pPr>
              <a:buFont typeface="Wingdings" pitchFamily="2" charset="2"/>
              <a:buChar char="§"/>
            </a:pPr>
            <a:r>
              <a:rPr lang="en-US" dirty="0" smtClean="0">
                <a:latin typeface="Times New Roman" pitchFamily="18" charset="0"/>
                <a:cs typeface="Times New Roman" pitchFamily="18" charset="0"/>
              </a:rPr>
              <a:t>Type of processing units </a:t>
            </a:r>
          </a:p>
          <a:p>
            <a:pPr>
              <a:buFont typeface="Wingdings" pitchFamily="2" charset="2"/>
              <a:buChar char="§"/>
            </a:pPr>
            <a:r>
              <a:rPr lang="en-US" dirty="0" smtClean="0">
                <a:latin typeface="Times New Roman" pitchFamily="18" charset="0"/>
                <a:cs typeface="Times New Roman" pitchFamily="18" charset="0"/>
              </a:rPr>
              <a:t>Demand pattern </a:t>
            </a:r>
          </a:p>
          <a:p>
            <a:pPr>
              <a:buFont typeface="Wingdings" pitchFamily="2" charset="2"/>
              <a:buChar char="§"/>
            </a:pPr>
            <a:r>
              <a:rPr lang="en-US" dirty="0" smtClean="0">
                <a:latin typeface="Times New Roman" pitchFamily="18" charset="0"/>
                <a:cs typeface="Times New Roman" pitchFamily="18" charset="0"/>
              </a:rPr>
              <a:t>Movement constraints </a:t>
            </a:r>
          </a:p>
          <a:p>
            <a:pPr>
              <a:buFont typeface="Wingdings" pitchFamily="2" charset="2"/>
              <a:buChar char="§"/>
            </a:pPr>
            <a:r>
              <a:rPr lang="en-US" dirty="0" smtClean="0">
                <a:latin typeface="Times New Roman" pitchFamily="18" charset="0"/>
                <a:cs typeface="Times New Roman" pitchFamily="18" charset="0"/>
              </a:rPr>
              <a:t>Product specifications </a:t>
            </a:r>
          </a:p>
          <a:p>
            <a:pPr>
              <a:buFont typeface="Wingdings" pitchFamily="2" charset="2"/>
              <a:buChar char="§"/>
            </a:pPr>
            <a:r>
              <a:rPr lang="en-US" dirty="0" smtClean="0">
                <a:latin typeface="Times New Roman" pitchFamily="18" charset="0"/>
                <a:cs typeface="Times New Roman" pitchFamily="18" charset="0"/>
              </a:rPr>
              <a:t>External streams  </a:t>
            </a:r>
          </a:p>
          <a:p>
            <a:pPr>
              <a:buFont typeface="Wingdings" pitchFamily="2" charset="2"/>
              <a:buChar char="§"/>
            </a:pPr>
            <a:r>
              <a:rPr lang="en-US" dirty="0" smtClean="0">
                <a:latin typeface="Times New Roman" pitchFamily="18" charset="0"/>
                <a:cs typeface="Times New Roman" pitchFamily="18" charset="0"/>
              </a:rPr>
              <a:t> industrial relations </a:t>
            </a:r>
          </a:p>
          <a:p>
            <a:pPr>
              <a:buNone/>
            </a:pP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28</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of-refineries-in-india.jpg"/>
          <p:cNvPicPr>
            <a:picLocks noChangeAspect="1"/>
          </p:cNvPicPr>
          <p:nvPr/>
        </p:nvPicPr>
        <p:blipFill>
          <a:blip r:embed="rId2" cstate="print"/>
          <a:stretch>
            <a:fillRect/>
          </a:stretch>
        </p:blipFill>
        <p:spPr>
          <a:xfrm>
            <a:off x="513293" y="0"/>
            <a:ext cx="7317105" cy="6858000"/>
          </a:xfrm>
          <a:prstGeom prst="rect">
            <a:avLst/>
          </a:prstGeom>
        </p:spPr>
      </p:pic>
      <p:sp>
        <p:nvSpPr>
          <p:cNvPr id="3" name="Slide Number Placeholder 2"/>
          <p:cNvSpPr>
            <a:spLocks noGrp="1"/>
          </p:cNvSpPr>
          <p:nvPr>
            <p:ph type="sldNum" sz="quarter" idx="12"/>
          </p:nvPr>
        </p:nvSpPr>
        <p:spPr/>
        <p:txBody>
          <a:bodyPr/>
          <a:lstStyle/>
          <a:p>
            <a:fld id="{2A013F82-EE5E-44EE-A61D-E31C6657F26F}" type="slidenum">
              <a:rPr lang="en-US" smtClean="0"/>
              <a:pPr/>
              <a:t>29</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447800"/>
            <a:ext cx="7772400" cy="4572000"/>
          </a:xfrm>
        </p:spPr>
        <p:txBody>
          <a:bodyPr/>
          <a:lstStyle/>
          <a:p>
            <a:r>
              <a:rPr lang="en-US" sz="2400" dirty="0" smtClean="0"/>
              <a:t>Oil is usually associated with gas in varying proportions known as gas/oil ratio depending upon its chemical nature and physical condition of its occurrence like trap, depth and temperature</a:t>
            </a:r>
          </a:p>
          <a:p>
            <a:endParaRPr lang="en-US" dirty="0" smtClean="0"/>
          </a:p>
          <a:p>
            <a:r>
              <a:rPr lang="en-US" sz="2400" dirty="0" smtClean="0"/>
              <a:t>The downstream products of crude oil on distillation and processing are varied and numerous. Some of the well known ones are fuel gas, petrol, LPG, naphtha, kerosene, diesel, fuel oil, lubricants, waxes and petroleum coke</a:t>
            </a:r>
            <a:endParaRPr lang="en-US" sz="2400"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2415" y="1143000"/>
            <a:ext cx="5259170" cy="5509200"/>
          </a:xfrm>
          <a:prstGeom prst="rect">
            <a:avLst/>
          </a:prstGeom>
          <a:noFill/>
        </p:spPr>
        <p:txBody>
          <a:bodyPr wrap="square" rtlCol="0">
            <a:spAutoFit/>
          </a:bodyPr>
          <a:lstStyle/>
          <a:p>
            <a:r>
              <a:rPr lang="en-US" sz="8800" dirty="0" smtClean="0"/>
              <a:t>Thank                    </a:t>
            </a:r>
          </a:p>
          <a:p>
            <a:endParaRPr lang="en-US" sz="8800" dirty="0" smtClean="0"/>
          </a:p>
          <a:p>
            <a:r>
              <a:rPr lang="en-US" sz="8800" dirty="0" smtClean="0"/>
              <a:t>                    you</a:t>
            </a:r>
          </a:p>
        </p:txBody>
      </p:sp>
      <p:sp>
        <p:nvSpPr>
          <p:cNvPr id="3" name="Slide Number Placeholder 2"/>
          <p:cNvSpPr>
            <a:spLocks noGrp="1"/>
          </p:cNvSpPr>
          <p:nvPr>
            <p:ph type="sldNum" sz="quarter" idx="12"/>
          </p:nvPr>
        </p:nvSpPr>
        <p:spPr/>
        <p:txBody>
          <a:bodyPr/>
          <a:lstStyle/>
          <a:p>
            <a:fld id="{2A013F82-EE5E-44EE-A61D-E31C6657F26F}" type="slidenum">
              <a:rPr lang="en-US" smtClean="0"/>
              <a:pPr/>
              <a:t>30</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Formation of Oil and Gas</a:t>
            </a:r>
            <a:endParaRPr lang="en-US" sz="4400" dirty="0">
              <a:solidFill>
                <a:schemeClr val="tx1"/>
              </a:solidFill>
            </a:endParaRPr>
          </a:p>
        </p:txBody>
      </p:sp>
      <p:sp>
        <p:nvSpPr>
          <p:cNvPr id="3" name="Content Placeholder 2"/>
          <p:cNvSpPr>
            <a:spLocks noGrp="1"/>
          </p:cNvSpPr>
          <p:nvPr>
            <p:ph sz="quarter" idx="1"/>
          </p:nvPr>
        </p:nvSpPr>
        <p:spPr>
          <a:xfrm>
            <a:off x="914401" y="2438400"/>
            <a:ext cx="7772400" cy="3581400"/>
          </a:xfrm>
        </p:spPr>
        <p:txBody>
          <a:bodyPr>
            <a:normAutofit/>
          </a:bodyPr>
          <a:lstStyle/>
          <a:p>
            <a:pPr marL="457200" indent="-457200"/>
            <a:r>
              <a:rPr lang="en-US" sz="2400" dirty="0" smtClean="0"/>
              <a:t>There are two theories of the genesis of petroleum</a:t>
            </a:r>
          </a:p>
          <a:p>
            <a:pPr marL="457200" indent="-457200">
              <a:buNone/>
            </a:pPr>
            <a:r>
              <a:rPr lang="en-US" sz="2400" dirty="0" smtClean="0"/>
              <a:t>            The Organic theory</a:t>
            </a:r>
          </a:p>
          <a:p>
            <a:pPr marL="457200" indent="-457200">
              <a:buNone/>
            </a:pPr>
            <a:r>
              <a:rPr lang="en-US" sz="2400" dirty="0" smtClean="0"/>
              <a:t>            Non-Organic theory</a:t>
            </a:r>
          </a:p>
          <a:p>
            <a:pPr marL="457200" indent="-457200">
              <a:buNone/>
            </a:pPr>
            <a:endParaRPr lang="en-US" sz="2400" dirty="0" smtClean="0"/>
          </a:p>
        </p:txBody>
      </p:sp>
      <p:sp>
        <p:nvSpPr>
          <p:cNvPr id="4" name="Slide Number Placeholder 3"/>
          <p:cNvSpPr>
            <a:spLocks noGrp="1"/>
          </p:cNvSpPr>
          <p:nvPr>
            <p:ph type="sldNum" sz="quarter" idx="12"/>
          </p:nvPr>
        </p:nvSpPr>
        <p:spPr/>
        <p:txBody>
          <a:bodyPr/>
          <a:lstStyle/>
          <a:p>
            <a:fld id="{5A845E60-3E6B-4457-ACDF-E44D3B2CC15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Non-Organic Theory</a:t>
            </a:r>
            <a:endParaRPr lang="en-US" sz="4400" dirty="0">
              <a:solidFill>
                <a:schemeClr val="tx1"/>
              </a:solidFill>
            </a:endParaRPr>
          </a:p>
        </p:txBody>
      </p:sp>
      <p:sp>
        <p:nvSpPr>
          <p:cNvPr id="3" name="Content Placeholder 2"/>
          <p:cNvSpPr>
            <a:spLocks noGrp="1"/>
          </p:cNvSpPr>
          <p:nvPr>
            <p:ph sz="quarter" idx="1"/>
          </p:nvPr>
        </p:nvSpPr>
        <p:spPr>
          <a:xfrm>
            <a:off x="914401" y="2057400"/>
            <a:ext cx="7772400" cy="3962400"/>
          </a:xfrm>
        </p:spPr>
        <p:txBody>
          <a:bodyPr/>
          <a:lstStyle/>
          <a:p>
            <a:r>
              <a:rPr lang="en-US" sz="2400" dirty="0" smtClean="0"/>
              <a:t>The  non-organic theory that was much prevalent earlier suggests that oil is formed by the action of water on metallic carbides or by atmospheric  radioactivity or by cosmic radiation</a:t>
            </a:r>
          </a:p>
          <a:p>
            <a:endParaRPr lang="en-US" sz="2400" dirty="0" smtClean="0"/>
          </a:p>
          <a:p>
            <a:r>
              <a:rPr lang="en-US" sz="2400" dirty="0" smtClean="0"/>
              <a:t>The rare occurrence of oil is meteorites, igneous dykes and in </a:t>
            </a:r>
            <a:r>
              <a:rPr lang="en-US" sz="2400" dirty="0" err="1" smtClean="0"/>
              <a:t>petrozoic</a:t>
            </a:r>
            <a:r>
              <a:rPr lang="en-US" sz="2400" dirty="0" smtClean="0"/>
              <a:t> rocks weighs in </a:t>
            </a:r>
            <a:r>
              <a:rPr lang="en-US" sz="2400" dirty="0" err="1" smtClean="0"/>
              <a:t>favour</a:t>
            </a:r>
            <a:r>
              <a:rPr lang="en-US" sz="2400" dirty="0" smtClean="0"/>
              <a:t> of  the non-organic theory</a:t>
            </a:r>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Organic Theory</a:t>
            </a:r>
            <a:endParaRPr lang="en-US" sz="4400" dirty="0">
              <a:solidFill>
                <a:schemeClr val="tx1"/>
              </a:solidFill>
            </a:endParaRPr>
          </a:p>
        </p:txBody>
      </p:sp>
      <p:sp>
        <p:nvSpPr>
          <p:cNvPr id="3" name="Content Placeholder 2"/>
          <p:cNvSpPr>
            <a:spLocks noGrp="1"/>
          </p:cNvSpPr>
          <p:nvPr>
            <p:ph sz="quarter" idx="1"/>
          </p:nvPr>
        </p:nvSpPr>
        <p:spPr>
          <a:xfrm>
            <a:off x="914401" y="1981200"/>
            <a:ext cx="7772400" cy="4038600"/>
          </a:xfrm>
        </p:spPr>
        <p:txBody>
          <a:bodyPr/>
          <a:lstStyle/>
          <a:p>
            <a:r>
              <a:rPr lang="en-US" dirty="0" smtClean="0"/>
              <a:t>The organic theory which is the most prevalent today, suggests that the petroleum was formed from remains of plants and animals that died millions of years ago and accumulated on ocean floors</a:t>
            </a:r>
          </a:p>
          <a:p>
            <a:endParaRPr lang="en-US" dirty="0" smtClean="0"/>
          </a:p>
          <a:p>
            <a:r>
              <a:rPr lang="en-US" dirty="0" smtClean="0"/>
              <a:t>In millions of years the sediments pile up to a great height and subsequently, pressure and temperature </a:t>
            </a:r>
            <a:r>
              <a:rPr lang="en-US" dirty="0" err="1" smtClean="0"/>
              <a:t>continueto</a:t>
            </a:r>
            <a:r>
              <a:rPr lang="en-US" dirty="0" smtClean="0"/>
              <a:t> </a:t>
            </a:r>
            <a:r>
              <a:rPr lang="en-US" dirty="0" err="1" smtClean="0"/>
              <a:t>reise</a:t>
            </a:r>
            <a:r>
              <a:rPr lang="en-US" dirty="0" smtClean="0"/>
              <a:t> in those rocks</a:t>
            </a:r>
          </a:p>
          <a:p>
            <a:endParaRPr lang="en-US"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295400"/>
            <a:ext cx="7772400" cy="4724400"/>
          </a:xfrm>
        </p:spPr>
        <p:txBody>
          <a:bodyPr>
            <a:normAutofit/>
          </a:bodyPr>
          <a:lstStyle/>
          <a:p>
            <a:r>
              <a:rPr lang="en-US" dirty="0" smtClean="0"/>
              <a:t>Aerobic bacteria present in the ocean floor and sediments acts as scavengers and attack the organic matter</a:t>
            </a:r>
          </a:p>
          <a:p>
            <a:endParaRPr lang="en-US" dirty="0" smtClean="0"/>
          </a:p>
          <a:p>
            <a:r>
              <a:rPr lang="en-US" dirty="0" smtClean="0"/>
              <a:t>Some complex chemical process continues through various complicated stages and chemical reactions forming fats, amino acids, lipids and finally into oil and gas</a:t>
            </a:r>
          </a:p>
          <a:p>
            <a:endParaRPr lang="en-US" dirty="0" smtClean="0"/>
          </a:p>
          <a:p>
            <a:r>
              <a:rPr lang="en-US" dirty="0" smtClean="0"/>
              <a:t>Oil is produced within the temperature range of  100 to 200 degree C</a:t>
            </a:r>
          </a:p>
        </p:txBody>
      </p:sp>
      <p:sp>
        <p:nvSpPr>
          <p:cNvPr id="4" name="Slide Number Placeholder 3"/>
          <p:cNvSpPr>
            <a:spLocks noGrp="1"/>
          </p:cNvSpPr>
          <p:nvPr>
            <p:ph type="sldNum" sz="quarter" idx="12"/>
          </p:nvPr>
        </p:nvSpPr>
        <p:spPr/>
        <p:txBody>
          <a:bodyPr/>
          <a:lstStyle/>
          <a:p>
            <a:fld id="{5A845E60-3E6B-4457-ACDF-E44D3B2CC15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1" y="1600200"/>
            <a:ext cx="7772400" cy="4419600"/>
          </a:xfrm>
        </p:spPr>
        <p:txBody>
          <a:bodyPr>
            <a:normAutofit/>
          </a:bodyPr>
          <a:lstStyle/>
          <a:p>
            <a:r>
              <a:rPr lang="en-US" sz="2400" dirty="0" smtClean="0"/>
              <a:t>Source rock when subjected to greater overburden pressure and temperature beyond 160 degree C for long period does not generate liquid oil but gas</a:t>
            </a:r>
          </a:p>
          <a:p>
            <a:endParaRPr lang="en-US" sz="2400" dirty="0" smtClean="0"/>
          </a:p>
          <a:p>
            <a:r>
              <a:rPr lang="en-US" sz="2400" dirty="0" smtClean="0"/>
              <a:t>Amongst different sedimentary rocks like sandstones, </a:t>
            </a:r>
            <a:r>
              <a:rPr lang="en-US" sz="2400" dirty="0" err="1" smtClean="0"/>
              <a:t>shales</a:t>
            </a:r>
            <a:r>
              <a:rPr lang="en-US" sz="2400" dirty="0" smtClean="0"/>
              <a:t>, clays and </a:t>
            </a:r>
            <a:r>
              <a:rPr lang="en-US" sz="2400" dirty="0" err="1" smtClean="0"/>
              <a:t>limestones</a:t>
            </a:r>
            <a:r>
              <a:rPr lang="en-US" sz="2400" dirty="0" smtClean="0"/>
              <a:t>, the clays are more suitable for formation of oil</a:t>
            </a:r>
          </a:p>
          <a:p>
            <a:pPr>
              <a:buNone/>
            </a:pPr>
            <a:endParaRPr lang="en-US" sz="2400"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Oil and Gas Exploration</a:t>
            </a:r>
            <a:endParaRPr lang="en-US" sz="4400" dirty="0">
              <a:solidFill>
                <a:schemeClr val="tx1"/>
              </a:solidFill>
            </a:endParaRPr>
          </a:p>
        </p:txBody>
      </p:sp>
      <p:sp>
        <p:nvSpPr>
          <p:cNvPr id="3" name="Content Placeholder 2"/>
          <p:cNvSpPr>
            <a:spLocks noGrp="1"/>
          </p:cNvSpPr>
          <p:nvPr>
            <p:ph sz="quarter" idx="1"/>
          </p:nvPr>
        </p:nvSpPr>
        <p:spPr>
          <a:xfrm>
            <a:off x="914401" y="1981200"/>
            <a:ext cx="7772400" cy="4038600"/>
          </a:xfrm>
        </p:spPr>
        <p:txBody>
          <a:bodyPr>
            <a:normAutofit/>
          </a:bodyPr>
          <a:lstStyle/>
          <a:p>
            <a:r>
              <a:rPr lang="en-US" sz="2400" dirty="0" smtClean="0"/>
              <a:t>Geological survey  aims at selection and mapping of such areas which satisfy the criteria of being sedimentary rocks preferably of marine origin with the presence of anticline structures of Mesozoic , </a:t>
            </a:r>
            <a:r>
              <a:rPr lang="en-US" sz="2400" dirty="0" err="1" smtClean="0"/>
              <a:t>Cainozic</a:t>
            </a:r>
            <a:r>
              <a:rPr lang="en-US" sz="2400" dirty="0" smtClean="0"/>
              <a:t> and </a:t>
            </a:r>
            <a:r>
              <a:rPr lang="en-US" sz="2400" dirty="0" err="1" smtClean="0"/>
              <a:t>Paleozic</a:t>
            </a:r>
            <a:r>
              <a:rPr lang="en-US" sz="2400" dirty="0" smtClean="0"/>
              <a:t> periods</a:t>
            </a:r>
          </a:p>
          <a:p>
            <a:endParaRPr lang="en-US" sz="2400" dirty="0" smtClean="0"/>
          </a:p>
          <a:p>
            <a:r>
              <a:rPr lang="en-US" sz="2400" dirty="0" smtClean="0"/>
              <a:t>The analysis of surfaces samples of soil, water and oil or gas, in such cases, for detection of oil and gas is known as </a:t>
            </a:r>
            <a:r>
              <a:rPr lang="en-US" sz="2400" b="1" dirty="0" smtClean="0"/>
              <a:t>geochemical prospecting</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A845E60-3E6B-4457-ACDF-E44D3B2CC150}"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f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2895261.potx" id="{03C5CF44-0C62-41B4-B3EA-416B4807878A}" vid="{EC3ACB92-700E-4167-B3A6-412DE40A64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170</TotalTime>
  <Words>1219</Words>
  <Application>Microsoft Office PowerPoint</Application>
  <PresentationFormat>On-screen Show (4:3)</PresentationFormat>
  <Paragraphs>163</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Equity</vt:lpstr>
      <vt:lpstr>tf02895261</vt:lpstr>
      <vt:lpstr>Petroleum Exploration, Production and Refining</vt:lpstr>
      <vt:lpstr>Introduction</vt:lpstr>
      <vt:lpstr>Slide 3</vt:lpstr>
      <vt:lpstr>Formation of Oil and Gas</vt:lpstr>
      <vt:lpstr>Non-Organic Theory</vt:lpstr>
      <vt:lpstr>Organic Theory</vt:lpstr>
      <vt:lpstr>Slide 7</vt:lpstr>
      <vt:lpstr>Slide 8</vt:lpstr>
      <vt:lpstr>Oil and Gas Exploration</vt:lpstr>
      <vt:lpstr>Slide 10</vt:lpstr>
      <vt:lpstr>Drilling for Oil and Gas</vt:lpstr>
      <vt:lpstr>Slide 12</vt:lpstr>
      <vt:lpstr>Slide 13</vt:lpstr>
      <vt:lpstr>Slide 14</vt:lpstr>
      <vt:lpstr>Slide 15</vt:lpstr>
      <vt:lpstr>LECTURE -2 </vt:lpstr>
      <vt:lpstr>Petroleum production  and refining</vt:lpstr>
      <vt:lpstr>Contents </vt:lpstr>
      <vt:lpstr>Production of crude oil and natural gas</vt:lpstr>
      <vt:lpstr>Production of crude oil and natural gas</vt:lpstr>
      <vt:lpstr>Methods employed to recover the remaining oil </vt:lpstr>
      <vt:lpstr>Slide 22</vt:lpstr>
      <vt:lpstr>Petroleum refining and operation</vt:lpstr>
      <vt:lpstr>Fraction of crude oil </vt:lpstr>
      <vt:lpstr>Vacuum distillation process </vt:lpstr>
      <vt:lpstr>Slide 26</vt:lpstr>
      <vt:lpstr>Selection of Processes for Optimization</vt:lpstr>
      <vt:lpstr>Optimization in a Running Refinery</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Petroleum Exploration, Production and Refining</dc:title>
  <dc:creator>HCL</dc:creator>
  <cp:lastModifiedBy>Admin</cp:lastModifiedBy>
  <cp:revision>21</cp:revision>
  <dcterms:created xsi:type="dcterms:W3CDTF">2017-04-20T16:51:46Z</dcterms:created>
  <dcterms:modified xsi:type="dcterms:W3CDTF">2021-09-18T07:17:00Z</dcterms:modified>
</cp:coreProperties>
</file>