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Stresses and Properties Fluid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Lecture-3 (21 Aug 2020)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Solid and Fluids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Solids: </a:t>
            </a:r>
            <a:r>
              <a:rPr lang="en-IN" sz="2800" dirty="0" smtClean="0"/>
              <a:t>resist the applied shear stress and come to new equilibrium state after a deformation</a:t>
            </a:r>
          </a:p>
          <a:p>
            <a:r>
              <a:rPr lang="en-IN" dirty="0" smtClean="0"/>
              <a:t>Fluids: </a:t>
            </a:r>
            <a:r>
              <a:rPr lang="en-IN" sz="2800" dirty="0" smtClean="0"/>
              <a:t>can not resist shear stress permanently and start flowing after a certain amount of applied shear (undergo continuous deformation)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Force and Stress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Tensile (perpendicular/normal pull outward)</a:t>
            </a:r>
          </a:p>
          <a:p>
            <a:r>
              <a:rPr lang="en-IN" dirty="0" smtClean="0"/>
              <a:t>Compressive </a:t>
            </a:r>
            <a:r>
              <a:rPr lang="en-IN" sz="2800" dirty="0" smtClean="0"/>
              <a:t>(perpendicular/normal press inward)</a:t>
            </a:r>
          </a:p>
          <a:p>
            <a:r>
              <a:rPr lang="en-IN" dirty="0" smtClean="0"/>
              <a:t>Shear (tangential/parallel to surface)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Pressure is a compressive stress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In a static or moving fluid pressure at a point is same in all directions whereas in solids it may vary in different directions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Properties of Fluids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b="1" dirty="0" smtClean="0"/>
              <a:t>Density: </a:t>
            </a:r>
            <a:r>
              <a:rPr lang="en-IN" dirty="0" smtClean="0"/>
              <a:t>Density is mass per unit volume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Density is function of temperature (T) and pressure (P)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Solids and liquids have very small density changes with T and P whereas gases change density significantly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solidFill>
                  <a:srgbClr val="FF0000"/>
                </a:solidFill>
              </a:rPr>
              <a:t>(function?)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Gas density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(R= gas constant for particular gas= </a:t>
            </a:r>
            <a:r>
              <a:rPr lang="en-IN" dirty="0" err="1" smtClean="0"/>
              <a:t>R</a:t>
            </a:r>
            <a:r>
              <a:rPr lang="en-IN" baseline="-25000" dirty="0" err="1" smtClean="0"/>
              <a:t>u</a:t>
            </a:r>
            <a:r>
              <a:rPr lang="en-IN" baseline="-25000" dirty="0" smtClean="0"/>
              <a:t> </a:t>
            </a:r>
            <a:r>
              <a:rPr lang="en-IN" dirty="0" smtClean="0"/>
              <a:t>/M</a:t>
            </a:r>
            <a:r>
              <a:rPr lang="en-IN" baseline="-25000" dirty="0" smtClean="0"/>
              <a:t>w</a:t>
            </a:r>
            <a:r>
              <a:rPr lang="en-IN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Solid densities-particle and bulk densities (used for porous and particulate material)</a:t>
            </a:r>
          </a:p>
          <a:p>
            <a:r>
              <a:rPr lang="en-IN" b="1" dirty="0" smtClean="0"/>
              <a:t>Specific gravity:</a:t>
            </a:r>
            <a:r>
              <a:rPr lang="en-IN" dirty="0" smtClean="0"/>
              <a:t> density compared with water at 4°C</a:t>
            </a:r>
          </a:p>
          <a:p>
            <a:endParaRPr lang="en-IN" dirty="0" smtClean="0"/>
          </a:p>
          <a:p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937375" y="1600200"/>
          <a:ext cx="1292225" cy="422533"/>
        </p:xfrm>
        <a:graphic>
          <a:graphicData uri="http://schemas.openxmlformats.org/presentationml/2006/ole">
            <p:oleObj spid="_x0000_s1026" name="Equation" r:id="rId3" imgW="622080" imgH="2030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03550" y="3886200"/>
          <a:ext cx="1187450" cy="395817"/>
        </p:xfrm>
        <a:graphic>
          <a:graphicData uri="http://schemas.openxmlformats.org/presentationml/2006/ole">
            <p:oleObj spid="_x0000_s1027" name="Equation" r:id="rId4" imgW="609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IN" dirty="0" smtClean="0"/>
              <a:t>Properties of Fluids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5105400"/>
          </a:xfrm>
        </p:spPr>
        <p:txBody>
          <a:bodyPr>
            <a:normAutofit lnSpcReduction="10000"/>
          </a:bodyPr>
          <a:lstStyle/>
          <a:p>
            <a:r>
              <a:rPr lang="en-IN" b="1" dirty="0" smtClean="0"/>
              <a:t>Viscosity: </a:t>
            </a:r>
            <a:r>
              <a:rPr lang="en-IN" dirty="0" smtClean="0"/>
              <a:t>resistance to flow</a:t>
            </a:r>
          </a:p>
          <a:p>
            <a:pPr>
              <a:buNone/>
            </a:pPr>
            <a:r>
              <a:rPr lang="en-IN" dirty="0" smtClean="0"/>
              <a:t>	Newton’s law of viscosity</a:t>
            </a:r>
          </a:p>
          <a:p>
            <a:pPr>
              <a:buFont typeface="Wingdings" pitchFamily="2" charset="2"/>
              <a:buChar char="Ø"/>
            </a:pPr>
            <a:r>
              <a:rPr lang="en-IN" sz="2400" i="1" dirty="0" err="1" smtClean="0"/>
              <a:t>dv</a:t>
            </a:r>
            <a:r>
              <a:rPr lang="en-IN" sz="2400" i="1" dirty="0" smtClean="0"/>
              <a:t>/</a:t>
            </a:r>
            <a:r>
              <a:rPr lang="en-IN" sz="2400" i="1" dirty="0" err="1" smtClean="0"/>
              <a:t>dy</a:t>
            </a:r>
            <a:r>
              <a:rPr lang="en-IN" sz="2400" dirty="0" smtClean="0"/>
              <a:t> is velocity gradient, shear rate, rate of strain or rate of shear deformation</a:t>
            </a:r>
          </a:p>
          <a:p>
            <a:pPr>
              <a:buNone/>
            </a:pPr>
            <a:r>
              <a:rPr lang="en-IN" sz="2300" b="1" dirty="0" smtClean="0"/>
              <a:t>	Units: Ns/m</a:t>
            </a:r>
            <a:r>
              <a:rPr lang="en-IN" sz="2300" b="1" baseline="30000" dirty="0" smtClean="0"/>
              <a:t>2</a:t>
            </a:r>
            <a:r>
              <a:rPr lang="en-IN" sz="2300" b="1" dirty="0" smtClean="0"/>
              <a:t>,</a:t>
            </a:r>
            <a:r>
              <a:rPr lang="en-IN" sz="2300" b="1" baseline="30000" dirty="0" smtClean="0"/>
              <a:t> </a:t>
            </a:r>
            <a:r>
              <a:rPr lang="en-IN" sz="2300" b="1" dirty="0" err="1" smtClean="0"/>
              <a:t>Pa.s</a:t>
            </a:r>
            <a:r>
              <a:rPr lang="en-IN" sz="2300" b="1" dirty="0" smtClean="0"/>
              <a:t>, Poise, </a:t>
            </a:r>
            <a:r>
              <a:rPr lang="en-IN" sz="2300" b="1" dirty="0" err="1" smtClean="0"/>
              <a:t>cP</a:t>
            </a:r>
            <a:r>
              <a:rPr lang="en-IN" sz="2300" b="1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 smtClean="0"/>
              <a:t>Viscosity</a:t>
            </a:r>
            <a:r>
              <a:rPr lang="en-IN" sz="2000" dirty="0" smtClean="0"/>
              <a:t> is strong function of temperature</a:t>
            </a:r>
          </a:p>
          <a:p>
            <a:r>
              <a:rPr lang="en-IN" b="1" dirty="0" smtClean="0"/>
              <a:t>Kinematic viscosity </a:t>
            </a:r>
          </a:p>
          <a:p>
            <a:endParaRPr lang="en-IN" sz="2000" dirty="0" smtClean="0"/>
          </a:p>
          <a:p>
            <a:pPr>
              <a:buNone/>
            </a:pPr>
            <a:r>
              <a:rPr lang="en-IN" sz="2400" b="1" dirty="0" smtClean="0"/>
              <a:t>	Units: Stokes, </a:t>
            </a:r>
            <a:r>
              <a:rPr lang="en-IN" sz="2400" b="1" dirty="0" err="1" smtClean="0"/>
              <a:t>cSt</a:t>
            </a:r>
            <a:r>
              <a:rPr lang="en-IN" sz="2400" b="1" dirty="0" smtClean="0"/>
              <a:t>, m</a:t>
            </a:r>
            <a:r>
              <a:rPr lang="en-IN" sz="2400" b="1" baseline="30000" dirty="0" smtClean="0"/>
              <a:t>2</a:t>
            </a:r>
            <a:r>
              <a:rPr lang="en-IN" sz="2400" b="1" dirty="0" smtClean="0"/>
              <a:t>/s</a:t>
            </a:r>
          </a:p>
          <a:p>
            <a:r>
              <a:rPr lang="en-IN" b="1" dirty="0" smtClean="0"/>
              <a:t>Surface tension: </a:t>
            </a:r>
          </a:p>
          <a:p>
            <a:pPr>
              <a:buNone/>
            </a:pPr>
            <a:r>
              <a:rPr lang="en-IN" sz="2000" b="1" dirty="0" smtClean="0"/>
              <a:t>	</a:t>
            </a:r>
            <a:r>
              <a:rPr lang="en-IN" sz="2000" dirty="0" smtClean="0"/>
              <a:t>Force on unit length of fluid film (capillary effects)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486401" y="1752600"/>
          <a:ext cx="2057399" cy="681037"/>
        </p:xfrm>
        <a:graphic>
          <a:graphicData uri="http://schemas.openxmlformats.org/presentationml/2006/ole">
            <p:oleObj spid="_x0000_s2050" name="Equation" r:id="rId3" imgW="927000" imgH="419040" progId="Equation.DSMT4">
              <p:embed/>
            </p:oleObj>
          </a:graphicData>
        </a:graphic>
      </p:graphicFrame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091896"/>
            <a:ext cx="3619500" cy="2318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447800" y="4343400"/>
          <a:ext cx="1095375" cy="381000"/>
        </p:xfrm>
        <a:graphic>
          <a:graphicData uri="http://schemas.openxmlformats.org/presentationml/2006/ole">
            <p:oleObj spid="_x0000_s2051" name="Equation" r:id="rId5" imgW="5839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Equation</vt:lpstr>
      <vt:lpstr>Stresses and Properties Fluid</vt:lpstr>
      <vt:lpstr>Solid and Fluids</vt:lpstr>
      <vt:lpstr>Force and Stress</vt:lpstr>
      <vt:lpstr>Properties of Fluids</vt:lpstr>
      <vt:lpstr>Properties of Fluids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Stresses and Properties Fluid</dc:title>
  <dc:creator>VK Sachan</dc:creator>
  <cp:lastModifiedBy>VK Sachan</cp:lastModifiedBy>
  <cp:revision>1</cp:revision>
  <dcterms:created xsi:type="dcterms:W3CDTF">2006-08-16T00:00:00Z</dcterms:created>
  <dcterms:modified xsi:type="dcterms:W3CDTF">2021-11-06T04:31:25Z</dcterms:modified>
</cp:coreProperties>
</file>