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65" r:id="rId5"/>
    <p:sldId id="320" r:id="rId6"/>
    <p:sldId id="321" r:id="rId7"/>
    <p:sldId id="322" r:id="rId8"/>
    <p:sldId id="323" r:id="rId9"/>
    <p:sldId id="324" r:id="rId10"/>
    <p:sldId id="326" r:id="rId11"/>
    <p:sldId id="325" r:id="rId12"/>
    <p:sldId id="327" r:id="rId13"/>
    <p:sldId id="328" r:id="rId14"/>
    <p:sldId id="329" r:id="rId15"/>
    <p:sldId id="340" r:id="rId16"/>
    <p:sldId id="330" r:id="rId17"/>
    <p:sldId id="331" r:id="rId18"/>
    <p:sldId id="332" r:id="rId19"/>
    <p:sldId id="333" r:id="rId20"/>
    <p:sldId id="334" r:id="rId21"/>
    <p:sldId id="335" r:id="rId22"/>
    <p:sldId id="336" r:id="rId23"/>
    <p:sldId id="337" r:id="rId24"/>
    <p:sldId id="338" r:id="rId25"/>
    <p:sldId id="339"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29" autoAdjust="0"/>
  </p:normalViewPr>
  <p:slideViewPr>
    <p:cSldViewPr showGuides="1">
      <p:cViewPr varScale="1">
        <p:scale>
          <a:sx n="73" d="100"/>
          <a:sy n="73" d="100"/>
        </p:scale>
        <p:origin x="-594" y="-10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9/18/2021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9/18/2021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 xmlns:p14="http://schemas.microsoft.com/office/powerpoint/2010/main" val="9499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460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4079035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738254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761813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825340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420841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62663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3607540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544981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249172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4612" y="0"/>
            <a:ext cx="10515598" cy="2895600"/>
          </a:xfrm>
        </p:spPr>
        <p:txBody>
          <a:bodyPr/>
          <a:lstStyle/>
          <a:p>
            <a:r>
              <a:rPr lang="en-US" dirty="0" smtClean="0"/>
              <a:t>Quality Control of</a:t>
            </a:r>
            <a:br>
              <a:rPr lang="en-US" dirty="0" smtClean="0"/>
            </a:br>
            <a:r>
              <a:rPr lang="en-US" dirty="0"/>
              <a:t> </a:t>
            </a:r>
            <a:r>
              <a:rPr lang="en-US" dirty="0" smtClean="0"/>
              <a:t>            Petroleum Product</a:t>
            </a:r>
            <a:endParaRPr lang="en-US" dirty="0"/>
          </a:p>
        </p:txBody>
      </p:sp>
    </p:spTree>
    <p:extLst>
      <p:ext uri="{BB962C8B-B14F-4D97-AF65-F5344CB8AC3E}">
        <p14:creationId xmlns="" xmlns:p14="http://schemas.microsoft.com/office/powerpoint/2010/main" val="2808920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52399"/>
            <a:ext cx="9144001" cy="914401"/>
          </a:xfrm>
        </p:spPr>
        <p:txBody>
          <a:bodyPr/>
          <a:lstStyle/>
          <a:p>
            <a:r>
              <a:rPr lang="en-US" b="1" dirty="0" smtClean="0"/>
              <a:t>5. Oxidation</a:t>
            </a:r>
            <a:endParaRPr lang="en-US" b="1" dirty="0"/>
          </a:p>
        </p:txBody>
      </p:sp>
      <p:sp>
        <p:nvSpPr>
          <p:cNvPr id="3" name="Content Placeholder 2"/>
          <p:cNvSpPr>
            <a:spLocks noGrp="1"/>
          </p:cNvSpPr>
          <p:nvPr>
            <p:ph idx="1"/>
          </p:nvPr>
        </p:nvSpPr>
        <p:spPr>
          <a:xfrm>
            <a:off x="150812" y="1676400"/>
            <a:ext cx="11201400" cy="4114801"/>
          </a:xfrm>
        </p:spPr>
        <p:txBody>
          <a:bodyPr/>
          <a:lstStyle/>
          <a:p>
            <a:pPr marL="0" indent="0">
              <a:buNone/>
            </a:pPr>
            <a:r>
              <a:rPr lang="en-US" dirty="0" smtClean="0"/>
              <a:t>Method have been devised for the evaluation of storage stability and resistance to oxidation for gasoline and aviation turbine fuel. These include-</a:t>
            </a:r>
          </a:p>
          <a:p>
            <a:pPr>
              <a:buFont typeface="Wingdings" panose="05000000000000000000" pitchFamily="2" charset="2"/>
              <a:buChar char="ü"/>
            </a:pPr>
            <a:r>
              <a:rPr lang="en-US" dirty="0" smtClean="0"/>
              <a:t> Induction period of gasoline</a:t>
            </a:r>
          </a:p>
          <a:p>
            <a:pPr>
              <a:buFont typeface="Wingdings" panose="05000000000000000000" pitchFamily="2" charset="2"/>
              <a:buChar char="ü"/>
            </a:pPr>
            <a:r>
              <a:rPr lang="en-US" dirty="0"/>
              <a:t> </a:t>
            </a:r>
            <a:r>
              <a:rPr lang="en-US" dirty="0" smtClean="0"/>
              <a:t>Thermal stability of jet fuels</a:t>
            </a:r>
          </a:p>
          <a:p>
            <a:pPr>
              <a:buFont typeface="Wingdings" panose="05000000000000000000" pitchFamily="2" charset="2"/>
              <a:buChar char="ü"/>
            </a:pPr>
            <a:r>
              <a:rPr lang="en-US" dirty="0"/>
              <a:t> </a:t>
            </a:r>
            <a:r>
              <a:rPr lang="en-US" dirty="0" smtClean="0"/>
              <a:t>Gum content</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10</a:t>
            </a:fld>
            <a:endParaRPr lang="en-US"/>
          </a:p>
        </p:txBody>
      </p:sp>
    </p:spTree>
    <p:extLst>
      <p:ext uri="{BB962C8B-B14F-4D97-AF65-F5344CB8AC3E}">
        <p14:creationId xmlns="" xmlns:p14="http://schemas.microsoft.com/office/powerpoint/2010/main" val="348222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152400"/>
            <a:ext cx="9144001" cy="914400"/>
          </a:xfrm>
        </p:spPr>
        <p:txBody>
          <a:bodyPr/>
          <a:lstStyle/>
          <a:p>
            <a:r>
              <a:rPr lang="en-US" b="1" dirty="0" smtClean="0"/>
              <a:t>6. Corrosion and protection</a:t>
            </a:r>
            <a:endParaRPr lang="en-US" b="1" dirty="0"/>
          </a:p>
        </p:txBody>
      </p:sp>
      <p:sp>
        <p:nvSpPr>
          <p:cNvPr id="3" name="Content Placeholder 2"/>
          <p:cNvSpPr>
            <a:spLocks noGrp="1"/>
          </p:cNvSpPr>
          <p:nvPr>
            <p:ph idx="1"/>
          </p:nvPr>
        </p:nvSpPr>
        <p:spPr>
          <a:xfrm>
            <a:off x="379412" y="1295400"/>
            <a:ext cx="10667999" cy="4114801"/>
          </a:xfrm>
        </p:spPr>
        <p:txBody>
          <a:bodyPr/>
          <a:lstStyle/>
          <a:p>
            <a:r>
              <a:rPr lang="en-US" dirty="0" smtClean="0"/>
              <a:t>Crude oils are corrosive to greater or lesser extent , frequently due to the presence of Sulphur compound , organic acids and traces of brine </a:t>
            </a:r>
          </a:p>
          <a:p>
            <a:pPr marL="0" indent="0">
              <a:buNone/>
            </a:pPr>
            <a:r>
              <a:rPr lang="en-US" dirty="0" smtClean="0"/>
              <a:t>       Following methods are available –</a:t>
            </a:r>
          </a:p>
          <a:p>
            <a:pPr>
              <a:buFont typeface="Wingdings" panose="05000000000000000000" pitchFamily="2" charset="2"/>
              <a:buChar char="ü"/>
            </a:pPr>
            <a:r>
              <a:rPr lang="en-US" dirty="0" smtClean="0"/>
              <a:t> Total Sulphur</a:t>
            </a:r>
          </a:p>
          <a:p>
            <a:pPr>
              <a:buFont typeface="Wingdings" panose="05000000000000000000" pitchFamily="2" charset="2"/>
              <a:buChar char="ü"/>
            </a:pPr>
            <a:r>
              <a:rPr lang="en-US" dirty="0" smtClean="0"/>
              <a:t> Acidity and alkalinity</a:t>
            </a:r>
          </a:p>
          <a:p>
            <a:pPr>
              <a:buFont typeface="Wingdings" panose="05000000000000000000" pitchFamily="2" charset="2"/>
              <a:buChar char="ü"/>
            </a:pPr>
            <a:r>
              <a:rPr lang="en-US" dirty="0" smtClean="0"/>
              <a:t> Copper-strip corrosion </a:t>
            </a:r>
          </a:p>
          <a:p>
            <a:pPr>
              <a:buFont typeface="Wingdings" panose="05000000000000000000" pitchFamily="2" charset="2"/>
              <a:buChar char="ü"/>
            </a:pPr>
            <a:r>
              <a:rPr lang="en-US" dirty="0" smtClean="0"/>
              <a:t> Silver-strip corrosion test for ATF</a:t>
            </a:r>
          </a:p>
          <a:p>
            <a:pPr marL="0" indent="0">
              <a:buNone/>
            </a:pP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11</a:t>
            </a:fld>
            <a:endParaRPr lang="en-US"/>
          </a:p>
        </p:txBody>
      </p:sp>
    </p:spTree>
    <p:extLst>
      <p:ext uri="{BB962C8B-B14F-4D97-AF65-F5344CB8AC3E}">
        <p14:creationId xmlns="" xmlns:p14="http://schemas.microsoft.com/office/powerpoint/2010/main" val="34057744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700342"/>
            <a:ext cx="9144001" cy="1371600"/>
          </a:xfrm>
        </p:spPr>
        <p:txBody>
          <a:bodyPr>
            <a:normAutofit/>
          </a:bodyPr>
          <a:lstStyle/>
          <a:p>
            <a:pPr algn="ctr"/>
            <a:r>
              <a:rPr lang="en-IN" sz="8000" dirty="0" smtClean="0"/>
              <a:t>Lecture -2 </a:t>
            </a:r>
            <a:endParaRPr lang="en-IN" sz="8000" dirty="0"/>
          </a:p>
        </p:txBody>
      </p:sp>
      <p:sp>
        <p:nvSpPr>
          <p:cNvPr id="4" name="Slide Number Placeholder 3"/>
          <p:cNvSpPr>
            <a:spLocks noGrp="1"/>
          </p:cNvSpPr>
          <p:nvPr>
            <p:ph type="sldNum" sz="quarter" idx="12"/>
          </p:nvPr>
        </p:nvSpPr>
        <p:spPr/>
        <p:txBody>
          <a:bodyPr/>
          <a:lstStyle/>
          <a:p>
            <a:fld id="{2A013F82-EE5E-44EE-A61D-E31C6657F26F}" type="slidenum">
              <a:rPr lang="en-IN" smtClean="0"/>
              <a:pPr/>
              <a:t>12</a:t>
            </a:fld>
            <a:endParaRPr lang="en-IN"/>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843218"/>
            <a:ext cx="9144001" cy="1371600"/>
          </a:xfrm>
        </p:spPr>
        <p:txBody>
          <a:bodyPr>
            <a:normAutofit/>
          </a:bodyPr>
          <a:lstStyle/>
          <a:p>
            <a:pPr algn="ctr"/>
            <a:r>
              <a:rPr lang="en-US" altLang="zh-CN" sz="4800" b="1" i="1" dirty="0" smtClean="0"/>
              <a:t>CARBON RESIDUE</a:t>
            </a:r>
            <a:endParaRPr lang="en-IN" sz="4800" dirty="0"/>
          </a:p>
        </p:txBody>
      </p:sp>
      <p:sp>
        <p:nvSpPr>
          <p:cNvPr id="4" name="Slide Number Placeholder 3"/>
          <p:cNvSpPr>
            <a:spLocks noGrp="1"/>
          </p:cNvSpPr>
          <p:nvPr>
            <p:ph type="sldNum" sz="quarter" idx="12"/>
          </p:nvPr>
        </p:nvSpPr>
        <p:spPr/>
        <p:txBody>
          <a:bodyPr/>
          <a:lstStyle/>
          <a:p>
            <a:fld id="{2A013F82-EE5E-44EE-A61D-E31C6657F26F}" type="slidenum">
              <a:rPr lang="en-IN" smtClean="0"/>
              <a:pPr/>
              <a:t>13</a:t>
            </a:fld>
            <a:endParaRPr lang="en-IN"/>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048646"/>
          <p:cNvSpPr>
            <a:spLocks noGrp="1"/>
          </p:cNvSpPr>
          <p:nvPr>
            <p:ph type="title"/>
          </p:nvPr>
        </p:nvSpPr>
        <p:spPr/>
        <p:txBody>
          <a:bodyPr/>
          <a:lstStyle/>
          <a:p>
            <a:r>
              <a:rPr lang="en-US"/>
              <a:t>             CONTENT </a:t>
            </a:r>
          </a:p>
        </p:txBody>
      </p:sp>
      <p:sp>
        <p:nvSpPr>
          <p:cNvPr id="1048648" name="Content Placeholder 1048647"/>
          <p:cNvSpPr>
            <a:spLocks noGrp="1"/>
          </p:cNvSpPr>
          <p:nvPr>
            <p:ph idx="1"/>
          </p:nvPr>
        </p:nvSpPr>
        <p:spPr/>
        <p:txBody>
          <a:bodyPr>
            <a:normAutofit lnSpcReduction="10000"/>
          </a:bodyPr>
          <a:lstStyle/>
          <a:p>
            <a:pPr marL="0" indent="0">
              <a:buNone/>
            </a:pPr>
            <a:r>
              <a:rPr lang="en-US"/>
              <a:t>-Introduction
-Methods 
-Colour
-Density and specfic gravity 
-Gas chromatography 
-Refractive index
-Wsim
-Ductility</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Content Placeholder 1048649"/>
          <p:cNvSpPr>
            <a:spLocks noGrp="1"/>
          </p:cNvSpPr>
          <p:nvPr>
            <p:ph idx="1"/>
          </p:nvPr>
        </p:nvSpPr>
        <p:spPr>
          <a:xfrm>
            <a:off x="837982" y="818650"/>
            <a:ext cx="10741402" cy="4795019"/>
          </a:xfrm>
        </p:spPr>
        <p:txBody>
          <a:bodyPr/>
          <a:lstStyle/>
          <a:p>
            <a:pPr algn="just"/>
            <a:r>
              <a:rPr lang="en-US" sz="4000" i="1" dirty="0"/>
              <a:t>C</a:t>
            </a:r>
            <a:r>
              <a:rPr lang="en-US" sz="4000" i="1" dirty="0" smtClean="0"/>
              <a:t>arbon residue</a:t>
            </a:r>
          </a:p>
          <a:p>
            <a:pPr algn="just">
              <a:buNone/>
            </a:pPr>
            <a:r>
              <a:rPr lang="en-US" dirty="0" smtClean="0"/>
              <a:t>Carbon </a:t>
            </a:r>
            <a:r>
              <a:rPr lang="en-US" dirty="0"/>
              <a:t>residue can be  defined as the amount of carbon residue left after evaporation and </a:t>
            </a:r>
            <a:r>
              <a:rPr lang="en-US" dirty="0" err="1"/>
              <a:t>pyrolysis</a:t>
            </a:r>
            <a:r>
              <a:rPr lang="en-US" dirty="0"/>
              <a:t> of oil and is intended to provide some indication of relative coke forming tendency .</a:t>
            </a:r>
          </a:p>
          <a:p>
            <a:pPr algn="ctr"/>
            <a:r>
              <a:rPr lang="en-US" sz="4000" i="1" dirty="0"/>
              <a:t>Methods </a:t>
            </a:r>
          </a:p>
          <a:p>
            <a:pPr marL="0" indent="0">
              <a:buNone/>
            </a:pPr>
            <a:r>
              <a:rPr lang="en-US" dirty="0"/>
              <a:t> </a:t>
            </a:r>
            <a:r>
              <a:rPr lang="en-US" dirty="0" err="1"/>
              <a:t>C</a:t>
            </a:r>
            <a:r>
              <a:rPr lang="en-US" dirty="0" err="1" smtClean="0"/>
              <a:t>onradson</a:t>
            </a:r>
            <a:r>
              <a:rPr lang="en-US" dirty="0" smtClean="0"/>
              <a:t> </a:t>
            </a:r>
            <a:r>
              <a:rPr lang="en-US" dirty="0"/>
              <a:t>or </a:t>
            </a:r>
            <a:r>
              <a:rPr lang="en-US" dirty="0" err="1"/>
              <a:t>Ramsbottom</a:t>
            </a:r>
            <a:r>
              <a:rPr lang="en-US" dirty="0"/>
              <a:t> can be used to </a:t>
            </a:r>
            <a:r>
              <a:rPr lang="en-US" dirty="0" smtClean="0"/>
              <a:t>determine </a:t>
            </a:r>
            <a:r>
              <a:rPr lang="en-US" dirty="0"/>
              <a:t>the    carbon residue of petroleum products.</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Content Placeholder 1048651"/>
          <p:cNvSpPr>
            <a:spLocks noGrp="1"/>
          </p:cNvSpPr>
          <p:nvPr>
            <p:ph idx="1"/>
          </p:nvPr>
        </p:nvSpPr>
        <p:spPr>
          <a:xfrm>
            <a:off x="837982" y="165117"/>
            <a:ext cx="10512862" cy="6011846"/>
          </a:xfrm>
        </p:spPr>
        <p:txBody>
          <a:bodyPr/>
          <a:lstStyle/>
          <a:p>
            <a:pPr marL="0" indent="0" algn="ctr">
              <a:buNone/>
            </a:pPr>
            <a:endParaRPr lang="en-US" dirty="0"/>
          </a:p>
          <a:p>
            <a:pPr marL="0" indent="0" algn="ctr">
              <a:buNone/>
            </a:pPr>
            <a:endParaRPr lang="en-US" dirty="0"/>
          </a:p>
          <a:p>
            <a:pPr marL="0" indent="0" algn="just">
              <a:buNone/>
            </a:pPr>
            <a:r>
              <a:rPr lang="en-US" dirty="0"/>
              <a:t>The sample after being weighed into a special glass bulb having a capillary opening is placed in a metal furnace maintained at 550 </a:t>
            </a:r>
            <a:r>
              <a:rPr lang="en-US" dirty="0" smtClean="0"/>
              <a:t>degree </a:t>
            </a:r>
            <a:r>
              <a:rPr lang="en-US" dirty="0" err="1" smtClean="0"/>
              <a:t>celcius</a:t>
            </a:r>
            <a:r>
              <a:rPr lang="en-US" dirty="0" smtClean="0"/>
              <a:t>  </a:t>
            </a:r>
            <a:r>
              <a:rPr lang="en-US" dirty="0"/>
              <a:t>for </a:t>
            </a:r>
            <a:r>
              <a:rPr lang="en-US" dirty="0" smtClean="0"/>
              <a:t>20±1 minute. The </a:t>
            </a:r>
            <a:r>
              <a:rPr lang="en-US" dirty="0"/>
              <a:t>sample is thus quickly heated to the point</a:t>
            </a:r>
            <a:r>
              <a:rPr lang="en-US" dirty="0" smtClean="0"/>
              <a:t>. At </a:t>
            </a:r>
            <a:r>
              <a:rPr lang="en-US" dirty="0"/>
              <a:t>which all volatile matter is evaporated out of the bulb with or </a:t>
            </a:r>
            <a:r>
              <a:rPr lang="en-US" dirty="0" smtClean="0"/>
              <a:t>without decomposition while the heavier residue remaining in the bulb undergoes cracking and </a:t>
            </a:r>
            <a:r>
              <a:rPr lang="en-US" smtClean="0"/>
              <a:t>coking reactions.</a:t>
            </a:r>
            <a:endParaRPr lang="en-US" dirty="0"/>
          </a:p>
        </p:txBody>
      </p:sp>
      <p:sp>
        <p:nvSpPr>
          <p:cNvPr id="1048661" name="Rectangle 1048660"/>
          <p:cNvSpPr>
            <a:spLocks noGrp="1"/>
          </p:cNvSpPr>
          <p:nvPr/>
        </p:nvSpPr>
        <p:spPr>
          <a:xfrm>
            <a:off x="837982" y="365127"/>
            <a:ext cx="105128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Ramsbottom method:-
</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Content Placeholder 1048653"/>
          <p:cNvSpPr>
            <a:spLocks noGrp="1"/>
          </p:cNvSpPr>
          <p:nvPr>
            <p:ph idx="1"/>
          </p:nvPr>
        </p:nvSpPr>
        <p:spPr>
          <a:xfrm>
            <a:off x="837982" y="336339"/>
            <a:ext cx="10512862" cy="5840624"/>
          </a:xfrm>
          <a:prstGeom prst="rect">
            <a:avLst/>
          </a:prstGeom>
        </p:spPr>
        <p:txBody>
          <a:bodyPr>
            <a:normAutofit/>
          </a:bodyPr>
          <a:lstStyle/>
          <a:p>
            <a:pPr algn="ctr"/>
            <a:r>
              <a:rPr lang="en-US" sz="4000" dirty="0" err="1"/>
              <a:t>Colour</a:t>
            </a:r>
            <a:r>
              <a:rPr lang="en-US" sz="4000" dirty="0"/>
              <a:t> 
</a:t>
            </a:r>
            <a:r>
              <a:rPr lang="en-US" dirty="0" err="1"/>
              <a:t>colour</a:t>
            </a:r>
            <a:r>
              <a:rPr lang="en-US" dirty="0"/>
              <a:t> is an indication of the degree of the products.</a:t>
            </a:r>
          </a:p>
          <a:p>
            <a:pPr algn="just"/>
            <a:r>
              <a:rPr lang="en-US" sz="4000" dirty="0"/>
              <a:t>Density and </a:t>
            </a:r>
            <a:r>
              <a:rPr lang="en-US" sz="4000" dirty="0" smtClean="0"/>
              <a:t>specific gravity</a:t>
            </a:r>
          </a:p>
          <a:p>
            <a:pPr algn="just">
              <a:buNone/>
            </a:pPr>
            <a:r>
              <a:rPr lang="en-US" dirty="0" smtClean="0">
                <a:latin typeface="Times New Roman" pitchFamily="18" charset="0"/>
                <a:cs typeface="Times New Roman" pitchFamily="18" charset="0"/>
              </a:rPr>
              <a:t>Density </a:t>
            </a:r>
            <a:r>
              <a:rPr lang="en-US" dirty="0">
                <a:latin typeface="Times New Roman" pitchFamily="18" charset="0"/>
                <a:cs typeface="Times New Roman" pitchFamily="18" charset="0"/>
              </a:rPr>
              <a:t>of a fluid is its mass per unit volume</a:t>
            </a:r>
            <a:r>
              <a:rPr lang="en-US" dirty="0" smtClean="0">
                <a:latin typeface="Times New Roman" pitchFamily="18" charset="0"/>
                <a:cs typeface="Times New Roman" pitchFamily="18" charset="0"/>
              </a:rPr>
              <a:t>. It is measured </a:t>
            </a:r>
            <a:r>
              <a:rPr lang="en-US" dirty="0">
                <a:latin typeface="Times New Roman" pitchFamily="18" charset="0"/>
                <a:cs typeface="Times New Roman" pitchFamily="18" charset="0"/>
              </a:rPr>
              <a:t>over a range of temperature, </a:t>
            </a:r>
            <a:r>
              <a:rPr lang="en-US" dirty="0" smtClean="0">
                <a:latin typeface="Times New Roman" pitchFamily="18" charset="0"/>
                <a:cs typeface="Times New Roman" pitchFamily="18" charset="0"/>
              </a:rPr>
              <a:t>usually </a:t>
            </a:r>
            <a:r>
              <a:rPr lang="en-US" dirty="0">
                <a:latin typeface="Times New Roman" pitchFamily="18" charset="0"/>
                <a:cs typeface="Times New Roman" pitchFamily="18" charset="0"/>
              </a:rPr>
              <a:t>for </a:t>
            </a:r>
            <a:r>
              <a:rPr lang="en-US" dirty="0" smtClean="0">
                <a:latin typeface="Times New Roman" pitchFamily="18" charset="0"/>
                <a:cs typeface="Times New Roman" pitchFamily="18" charset="0"/>
              </a:rPr>
              <a:t>convince </a:t>
            </a:r>
            <a:r>
              <a:rPr lang="en-US" dirty="0">
                <a:latin typeface="Times New Roman" pitchFamily="18" charset="0"/>
                <a:cs typeface="Times New Roman" pitchFamily="18" charset="0"/>
              </a:rPr>
              <a:t>at the </a:t>
            </a:r>
            <a:r>
              <a:rPr lang="en-US" dirty="0" smtClean="0">
                <a:latin typeface="Times New Roman" pitchFamily="18" charset="0"/>
                <a:cs typeface="Times New Roman" pitchFamily="18" charset="0"/>
              </a:rPr>
              <a:t>temperature </a:t>
            </a:r>
            <a:r>
              <a:rPr lang="en-US" dirty="0">
                <a:latin typeface="Times New Roman" pitchFamily="18" charset="0"/>
                <a:cs typeface="Times New Roman" pitchFamily="18" charset="0"/>
              </a:rPr>
              <a:t>at which the fuel is to be stored.</a:t>
            </a:r>
          </a:p>
          <a:p>
            <a:pPr marL="0" indent="0" algn="just">
              <a:buNone/>
            </a:pPr>
            <a:r>
              <a:rPr lang="en-US" dirty="0" smtClean="0">
                <a:latin typeface="Times New Roman" pitchFamily="18" charset="0"/>
                <a:cs typeface="Times New Roman" pitchFamily="18" charset="0"/>
              </a:rPr>
              <a:t>Specific </a:t>
            </a:r>
            <a:r>
              <a:rPr lang="en-US" dirty="0">
                <a:latin typeface="Times New Roman" pitchFamily="18" charset="0"/>
                <a:cs typeface="Times New Roman" pitchFamily="18" charset="0"/>
              </a:rPr>
              <a:t>gravity is the ratio of the density of a fluid to that of water at the same </a:t>
            </a:r>
            <a:r>
              <a:rPr lang="en-US" dirty="0" smtClean="0">
                <a:latin typeface="Times New Roman" pitchFamily="18" charset="0"/>
                <a:cs typeface="Times New Roman" pitchFamily="18" charset="0"/>
              </a:rPr>
              <a:t>temperature.</a:t>
            </a:r>
            <a:r>
              <a:rPr lang="en-US" dirty="0">
                <a:latin typeface="Times New Roman" pitchFamily="18" charset="0"/>
                <a:cs typeface="Times New Roman" pitchFamily="18" charset="0"/>
              </a:rPr>
              <a:t>
 API gravity is an arbitrary figure related to the      specific gravity of petroleum products</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Content Placeholder 1048655"/>
          <p:cNvSpPr>
            <a:spLocks noGrp="1"/>
          </p:cNvSpPr>
          <p:nvPr>
            <p:ph idx="1"/>
          </p:nvPr>
        </p:nvSpPr>
        <p:spPr>
          <a:xfrm>
            <a:off x="837982" y="478449"/>
            <a:ext cx="10512862" cy="5698515"/>
          </a:xfrm>
        </p:spPr>
        <p:txBody>
          <a:bodyPr>
            <a:normAutofit/>
          </a:bodyPr>
          <a:lstStyle/>
          <a:p>
            <a:pPr algn="ctr"/>
            <a:r>
              <a:rPr lang="en-US" sz="4000" dirty="0"/>
              <a:t>Gas Chromatography of Petroleum Gases and Liquids</a:t>
            </a:r>
            <a:endParaRPr lang="en-US" dirty="0"/>
          </a:p>
          <a:p>
            <a:pPr marL="0" indent="0" algn="just">
              <a:buNone/>
            </a:pPr>
            <a:r>
              <a:rPr lang="en-US" sz="4000" dirty="0"/>
              <a:t>
A </a:t>
            </a:r>
            <a:r>
              <a:rPr lang="en-US" dirty="0"/>
              <a:t>measured volume of the sample is introduced </a:t>
            </a:r>
            <a:r>
              <a:rPr lang="en-US" dirty="0" err="1"/>
              <a:t>itno</a:t>
            </a:r>
            <a:r>
              <a:rPr lang="en-US" dirty="0"/>
              <a:t> a chromatography </a:t>
            </a:r>
            <a:r>
              <a:rPr lang="en-US" dirty="0" smtClean="0"/>
              <a:t>column </a:t>
            </a:r>
            <a:r>
              <a:rPr lang="en-US" dirty="0"/>
              <a:t>and transported through the column ,the sample is split into various components, either by adsorption ,depending on the column packing.</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Content Placeholder 1048657"/>
          <p:cNvSpPr>
            <a:spLocks noGrp="1"/>
          </p:cNvSpPr>
          <p:nvPr>
            <p:ph idx="1"/>
          </p:nvPr>
        </p:nvSpPr>
        <p:spPr>
          <a:xfrm>
            <a:off x="837982" y="636445"/>
            <a:ext cx="10512862" cy="5540518"/>
          </a:xfrm>
        </p:spPr>
        <p:txBody>
          <a:bodyPr>
            <a:normAutofit fontScale="95000" lnSpcReduction="10000"/>
          </a:bodyPr>
          <a:lstStyle/>
          <a:p>
            <a:pPr algn="just"/>
            <a:r>
              <a:rPr lang="en-US" sz="4878" dirty="0"/>
              <a:t>Refractive Index of Hydrocarbon Liquids                             </a:t>
            </a:r>
            <a:endParaRPr lang="en-US" sz="4878" dirty="0" smtClean="0"/>
          </a:p>
          <a:p>
            <a:pPr algn="just">
              <a:buNone/>
            </a:pPr>
            <a:r>
              <a:rPr lang="en-US" sz="4000" dirty="0" smtClean="0"/>
              <a:t>Refractive </a:t>
            </a:r>
            <a:r>
              <a:rPr lang="en-US" sz="4000" dirty="0"/>
              <a:t>index is defined as the ratio of velocity of light in air to its velocity in the substance under examination. it may also be defined as the sine of the angle of incidence divided by sine of the angle of </a:t>
            </a:r>
            <a:r>
              <a:rPr lang="en-US" sz="4000" dirty="0" smtClean="0"/>
              <a:t>refraction </a:t>
            </a:r>
            <a:r>
              <a:rPr lang="en-US" sz="4000" dirty="0"/>
              <a:t>, as light passes from air in to the substance </a:t>
            </a:r>
            <a:r>
              <a:rPr lang="en-US" sz="4000" dirty="0" smtClean="0"/>
              <a:t>. The refractive </a:t>
            </a:r>
            <a:r>
              <a:rPr lang="en-US" sz="4000" dirty="0"/>
              <a:t>index of liquids varies </a:t>
            </a:r>
            <a:r>
              <a:rPr lang="en-US" sz="4000" dirty="0" smtClean="0"/>
              <a:t>inversely </a:t>
            </a:r>
            <a:r>
              <a:rPr lang="en-US" sz="4000" dirty="0"/>
              <a:t>with both wavelength and </a:t>
            </a:r>
            <a:r>
              <a:rPr lang="en-US" sz="4000" dirty="0" smtClean="0"/>
              <a:t>temperature. Refractive </a:t>
            </a:r>
            <a:r>
              <a:rPr lang="en-US" sz="4000" dirty="0"/>
              <a:t>intercept is calculated by
</a:t>
            </a:r>
            <a:r>
              <a:rPr lang="en-US" sz="4000" dirty="0" smtClean="0"/>
              <a:t>Refractive </a:t>
            </a:r>
            <a:r>
              <a:rPr lang="en-US" sz="4000" dirty="0"/>
              <a:t>intercept=n-p/2 </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Calibri" panose="020F0502020204030204" pitchFamily="34" charset="0"/>
              </a:rPr>
              <a:t>Content</a:t>
            </a:r>
            <a:br>
              <a:rPr lang="en-US" b="1" dirty="0">
                <a:effectLst>
                  <a:outerShdw blurRad="38100" dist="38100" dir="2700000" algn="tl">
                    <a:srgbClr val="000000">
                      <a:alpha val="43137"/>
                    </a:srgbClr>
                  </a:outerShdw>
                </a:effectLst>
                <a:latin typeface="Calibri" panose="020F0502020204030204" pitchFamily="34" charset="0"/>
              </a:rPr>
            </a:br>
            <a:endParaRPr lang="en-US" dirty="0"/>
          </a:p>
        </p:txBody>
      </p:sp>
      <p:sp>
        <p:nvSpPr>
          <p:cNvPr id="5" name="Content Placeholder 2"/>
          <p:cNvSpPr>
            <a:spLocks noGrp="1"/>
          </p:cNvSpPr>
          <p:nvPr>
            <p:ph idx="1"/>
          </p:nvPr>
        </p:nvSpPr>
        <p:spPr>
          <a:xfrm>
            <a:off x="1501231" y="1447800"/>
            <a:ext cx="9134391" cy="4114801"/>
          </a:xfrm>
        </p:spPr>
        <p:txBody>
          <a:bodyPr>
            <a:noAutofit/>
          </a:bodyPr>
          <a:lstStyle/>
          <a:p>
            <a:pPr marL="285750" indent="-285750">
              <a:buFont typeface="Wingdings" panose="05000000000000000000" pitchFamily="2" charset="2"/>
              <a:buChar char="Ø"/>
            </a:pPr>
            <a:r>
              <a:rPr lang="en-US" dirty="0">
                <a:latin typeface="Calibri" panose="020F0502020204030204" pitchFamily="34" charset="0"/>
              </a:rPr>
              <a:t>Introduction</a:t>
            </a:r>
          </a:p>
          <a:p>
            <a:pPr marL="285750" indent="-285750">
              <a:buFont typeface="Wingdings" panose="05000000000000000000" pitchFamily="2" charset="2"/>
              <a:buChar char="Ø"/>
            </a:pPr>
            <a:r>
              <a:rPr lang="en-US" dirty="0">
                <a:latin typeface="Calibri" panose="020F0502020204030204" pitchFamily="34" charset="0"/>
              </a:rPr>
              <a:t>Classification of laboratory tests</a:t>
            </a:r>
          </a:p>
          <a:p>
            <a:pPr marL="285750" indent="-285750">
              <a:buFont typeface="Arial" panose="020B0604020202020204" pitchFamily="34" charset="0"/>
              <a:buChar char="•"/>
            </a:pPr>
            <a:r>
              <a:rPr lang="en-US" dirty="0">
                <a:latin typeface="Calibri" panose="020F0502020204030204" pitchFamily="34" charset="0"/>
              </a:rPr>
              <a:t>Volatility</a:t>
            </a:r>
          </a:p>
          <a:p>
            <a:pPr marL="285750" indent="-285750">
              <a:buFont typeface="Arial" panose="020B0604020202020204" pitchFamily="34" charset="0"/>
              <a:buChar char="•"/>
            </a:pPr>
            <a:r>
              <a:rPr lang="en-US" dirty="0">
                <a:latin typeface="Calibri" panose="020F0502020204030204" pitchFamily="34" charset="0"/>
              </a:rPr>
              <a:t>Combustion</a:t>
            </a:r>
          </a:p>
          <a:p>
            <a:pPr marL="285750" indent="-285750">
              <a:buFont typeface="Arial" panose="020B0604020202020204" pitchFamily="34" charset="0"/>
              <a:buChar char="•"/>
            </a:pPr>
            <a:r>
              <a:rPr lang="en-US" dirty="0">
                <a:latin typeface="Calibri" panose="020F0502020204030204" pitchFamily="34" charset="0"/>
              </a:rPr>
              <a:t>Viscosity and consistency</a:t>
            </a:r>
          </a:p>
          <a:p>
            <a:pPr marL="285750" indent="-285750">
              <a:buFont typeface="Arial" panose="020B0604020202020204" pitchFamily="34" charset="0"/>
              <a:buChar char="•"/>
            </a:pPr>
            <a:r>
              <a:rPr lang="en-US" dirty="0">
                <a:latin typeface="Calibri" panose="020F0502020204030204" pitchFamily="34" charset="0"/>
              </a:rPr>
              <a:t>Melting point</a:t>
            </a:r>
          </a:p>
          <a:p>
            <a:pPr marL="285750" indent="-285750">
              <a:buFont typeface="Arial" panose="020B0604020202020204" pitchFamily="34" charset="0"/>
              <a:buChar char="•"/>
            </a:pPr>
            <a:r>
              <a:rPr lang="en-US" dirty="0">
                <a:latin typeface="Calibri" panose="020F0502020204030204" pitchFamily="34" charset="0"/>
              </a:rPr>
              <a:t>Oxidation</a:t>
            </a:r>
          </a:p>
          <a:p>
            <a:pPr marL="285750" indent="-285750">
              <a:buFont typeface="Arial" panose="020B0604020202020204" pitchFamily="34" charset="0"/>
              <a:buChar char="•"/>
            </a:pPr>
            <a:r>
              <a:rPr lang="en-US" dirty="0">
                <a:latin typeface="Calibri" panose="020F0502020204030204" pitchFamily="34" charset="0"/>
              </a:rPr>
              <a:t>Corrosion and protection</a:t>
            </a:r>
          </a:p>
          <a:p>
            <a:pPr marL="285750" indent="-285750">
              <a:buFont typeface="Arial" panose="020B0604020202020204" pitchFamily="34" charset="0"/>
              <a:buChar char="•"/>
            </a:pPr>
            <a:r>
              <a:rPr lang="en-US" dirty="0">
                <a:latin typeface="Calibri" panose="020F0502020204030204" pitchFamily="34" charset="0"/>
              </a:rPr>
              <a:t>Miscellaneous tests      </a:t>
            </a:r>
          </a:p>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2</a:t>
            </a:fld>
            <a:endParaRPr lang="en-US"/>
          </a:p>
        </p:txBody>
      </p:sp>
    </p:spTree>
    <p:extLst>
      <p:ext uri="{BB962C8B-B14F-4D97-AF65-F5344CB8AC3E}">
        <p14:creationId xmlns="" xmlns:p14="http://schemas.microsoft.com/office/powerpoint/2010/main" val="3365128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Content Placeholder 1048659"/>
          <p:cNvSpPr>
            <a:spLocks noGrp="1"/>
          </p:cNvSpPr>
          <p:nvPr>
            <p:ph idx="1"/>
          </p:nvPr>
        </p:nvSpPr>
        <p:spPr>
          <a:xfrm>
            <a:off x="837982" y="878975"/>
            <a:ext cx="10512862" cy="5297988"/>
          </a:xfrm>
        </p:spPr>
        <p:txBody>
          <a:bodyPr vert="horz" anchor="t" anchorCtr="1"/>
          <a:lstStyle/>
          <a:p>
            <a:pPr algn="ctr"/>
            <a:r>
              <a:rPr lang="en-US" sz="6000" i="1" dirty="0"/>
              <a:t>Lead in </a:t>
            </a:r>
            <a:r>
              <a:rPr lang="en-US" sz="6000" i="1" dirty="0" smtClean="0"/>
              <a:t>Gasoline</a:t>
            </a:r>
            <a:endParaRPr lang="en-US" sz="4400" i="1" dirty="0"/>
          </a:p>
          <a:p>
            <a:pPr algn="just">
              <a:buNone/>
            </a:pPr>
            <a:r>
              <a:rPr lang="en-US" sz="4400" dirty="0" smtClean="0"/>
              <a:t>T</a:t>
            </a:r>
            <a:r>
              <a:rPr lang="en-US" dirty="0" smtClean="0"/>
              <a:t>he </a:t>
            </a:r>
            <a:r>
              <a:rPr lang="en-US" dirty="0"/>
              <a:t>lead alkyl s converted to lead chloride and extracted from gasoline by refluxing with concentrated hydrochloric acid. </a:t>
            </a:r>
            <a:r>
              <a:rPr lang="en-US" dirty="0" smtClean="0"/>
              <a:t>The </a:t>
            </a:r>
            <a:r>
              <a:rPr lang="en-US" dirty="0"/>
              <a:t>method covers the </a:t>
            </a:r>
            <a:r>
              <a:rPr lang="en-US" dirty="0" smtClean="0"/>
              <a:t>gravimetric </a:t>
            </a:r>
            <a:r>
              <a:rPr lang="en-US" dirty="0"/>
              <a:t>determination of the total lead content of gasoline and </a:t>
            </a:r>
            <a:r>
              <a:rPr lang="en-US" dirty="0" smtClean="0"/>
              <a:t>other </a:t>
            </a:r>
            <a:r>
              <a:rPr lang="en-US" dirty="0"/>
              <a:t>volatile distillates </a:t>
            </a:r>
            <a:r>
              <a:rPr lang="en-US" dirty="0" smtClean="0"/>
              <a:t>blended </a:t>
            </a:r>
            <a:r>
              <a:rPr lang="en-US" dirty="0"/>
              <a:t>with </a:t>
            </a:r>
            <a:r>
              <a:rPr lang="en-US" dirty="0" smtClean="0"/>
              <a:t>lead alkyls (tetraethyl lead or tetramethyl lead etc.)</a:t>
            </a:r>
            <a:endParaRPr lang="en-US"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Content Placeholder 1048662"/>
          <p:cNvSpPr>
            <a:spLocks noGrp="1"/>
          </p:cNvSpPr>
          <p:nvPr>
            <p:ph idx="1"/>
          </p:nvPr>
        </p:nvSpPr>
        <p:spPr>
          <a:xfrm>
            <a:off x="837982" y="542563"/>
            <a:ext cx="10512862" cy="5634400"/>
          </a:xfrm>
        </p:spPr>
        <p:txBody>
          <a:bodyPr/>
          <a:lstStyle/>
          <a:p>
            <a:pPr algn="ctr"/>
            <a:r>
              <a:rPr lang="en-US" sz="4800" i="1" dirty="0"/>
              <a:t>Water Separation Method</a:t>
            </a:r>
            <a:endParaRPr lang="en-US" dirty="0"/>
          </a:p>
          <a:p>
            <a:pPr marL="0" indent="0" algn="just">
              <a:buNone/>
            </a:pPr>
            <a:r>
              <a:rPr lang="en-US" sz="4800" i="1" dirty="0"/>
              <a:t>
T</a:t>
            </a:r>
            <a:r>
              <a:rPr lang="en-US" dirty="0"/>
              <a:t>his is carried out with a water </a:t>
            </a:r>
            <a:r>
              <a:rPr lang="en-US" dirty="0" smtClean="0"/>
              <a:t>separometer</a:t>
            </a:r>
            <a:r>
              <a:rPr lang="en-US" dirty="0"/>
              <a:t>. it measure the water </a:t>
            </a:r>
            <a:r>
              <a:rPr lang="en-US" dirty="0" smtClean="0"/>
              <a:t>separation characteristics </a:t>
            </a:r>
            <a:r>
              <a:rPr lang="en-US" dirty="0"/>
              <a:t>of fuels expressed in terms of WSIM.
Its measure of fuel cleanliness relative to its freedom from </a:t>
            </a:r>
            <a:r>
              <a:rPr lang="en-US" dirty="0" smtClean="0"/>
              <a:t>surfactant materials.</a:t>
            </a:r>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Content Placeholder 1048664"/>
          <p:cNvSpPr>
            <a:spLocks noGrp="1"/>
          </p:cNvSpPr>
          <p:nvPr>
            <p:ph idx="1"/>
          </p:nvPr>
        </p:nvSpPr>
        <p:spPr>
          <a:xfrm>
            <a:off x="837982" y="602101"/>
            <a:ext cx="10512862" cy="5574863"/>
          </a:xfrm>
        </p:spPr>
        <p:txBody>
          <a:bodyPr/>
          <a:lstStyle/>
          <a:p>
            <a:pPr algn="ctr"/>
            <a:r>
              <a:rPr lang="en-US" sz="4800" i="1" dirty="0"/>
              <a:t>Ductility</a:t>
            </a:r>
            <a:endParaRPr lang="en-US" dirty="0"/>
          </a:p>
          <a:p>
            <a:pPr algn="ctr"/>
            <a:endParaRPr lang="en-US" dirty="0"/>
          </a:p>
          <a:p>
            <a:pPr marL="0" indent="0" algn="just">
              <a:buNone/>
            </a:pPr>
            <a:r>
              <a:rPr lang="en-US" sz="4000" dirty="0" smtClean="0"/>
              <a:t>B</a:t>
            </a:r>
            <a:r>
              <a:rPr lang="en-US" dirty="0" smtClean="0"/>
              <a:t>ituminous </a:t>
            </a:r>
            <a:r>
              <a:rPr lang="en-US" dirty="0"/>
              <a:t>surfaces exposed to varying temperature conditions undergo a great deal of expansion and contraction .
</a:t>
            </a:r>
            <a:r>
              <a:rPr lang="en-US" dirty="0" smtClean="0"/>
              <a:t>Bitumen </a:t>
            </a:r>
            <a:r>
              <a:rPr lang="en-US" dirty="0"/>
              <a:t>having high ductility may be more </a:t>
            </a:r>
            <a:r>
              <a:rPr lang="en-US" dirty="0" smtClean="0"/>
              <a:t>temperature susceptible.</a:t>
            </a:r>
            <a:endParaRPr 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u="sng" dirty="0">
                <a:effectLst>
                  <a:outerShdw blurRad="38100" dist="38100" dir="2700000" algn="tl">
                    <a:srgbClr val="000000">
                      <a:alpha val="43137"/>
                    </a:srgbClr>
                  </a:outerShdw>
                </a:effectLst>
                <a:latin typeface="Calibri" panose="020F0502020204030204" pitchFamily="34" charset="0"/>
              </a:rPr>
              <a:t>Introduction</a:t>
            </a:r>
            <a:br>
              <a:rPr lang="en-US" u="sng" dirty="0">
                <a:effectLst>
                  <a:outerShdw blurRad="38100" dist="38100" dir="2700000" algn="tl">
                    <a:srgbClr val="000000">
                      <a:alpha val="43137"/>
                    </a:srgbClr>
                  </a:outerShdw>
                </a:effectLst>
                <a:latin typeface="Calibri" panose="020F0502020204030204" pitchFamily="34" charset="0"/>
              </a:rPr>
            </a:br>
            <a:endParaRPr lang="en-US" dirty="0"/>
          </a:p>
        </p:txBody>
      </p:sp>
      <p:sp>
        <p:nvSpPr>
          <p:cNvPr id="5" name="Content Placeholder 2"/>
          <p:cNvSpPr>
            <a:spLocks noGrp="1"/>
          </p:cNvSpPr>
          <p:nvPr>
            <p:ph idx="1"/>
          </p:nvPr>
        </p:nvSpPr>
        <p:spPr>
          <a:xfrm>
            <a:off x="684213" y="1904999"/>
            <a:ext cx="9972592" cy="4114801"/>
          </a:xfrm>
        </p:spPr>
        <p:txBody>
          <a:bodyPr/>
          <a:lstStyle/>
          <a:p>
            <a:pPr marL="285750" indent="-285750">
              <a:buFont typeface="Wingdings" panose="05000000000000000000" pitchFamily="2" charset="2"/>
              <a:buChar char="q"/>
            </a:pPr>
            <a:r>
              <a:rPr lang="en-US" dirty="0" smtClean="0"/>
              <a:t>  Quality </a:t>
            </a:r>
            <a:r>
              <a:rPr lang="en-US" dirty="0"/>
              <a:t>control of petroleum products is a necessity if the product are give </a:t>
            </a:r>
            <a:r>
              <a:rPr lang="en-US" dirty="0" smtClean="0"/>
              <a:t>satisfactory </a:t>
            </a:r>
            <a:r>
              <a:rPr lang="en-US" dirty="0"/>
              <a:t>performance to the customer</a:t>
            </a:r>
            <a:br>
              <a:rPr lang="en-US" dirty="0"/>
            </a:br>
            <a:endParaRPr lang="en-US" dirty="0"/>
          </a:p>
          <a:p>
            <a:pPr marL="342900" indent="-342900">
              <a:buFont typeface="Wingdings" panose="05000000000000000000" pitchFamily="2" charset="2"/>
              <a:buChar char="q"/>
            </a:pPr>
            <a:r>
              <a:rPr lang="en-US" dirty="0"/>
              <a:t> Each product of specific purpose,  standard organization have method of teste and specification</a:t>
            </a:r>
          </a:p>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3</a:t>
            </a:fld>
            <a:endParaRPr lang="en-US"/>
          </a:p>
        </p:txBody>
      </p:sp>
    </p:spTree>
    <p:extLst>
      <p:ext uri="{BB962C8B-B14F-4D97-AF65-F5344CB8AC3E}">
        <p14:creationId xmlns="" xmlns:p14="http://schemas.microsoft.com/office/powerpoint/2010/main" val="33745243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u="sng" dirty="0">
                <a:effectLst>
                  <a:outerShdw blurRad="38100" dist="38100" dir="2700000" algn="tl">
                    <a:srgbClr val="000000">
                      <a:alpha val="43137"/>
                    </a:srgbClr>
                  </a:outerShdw>
                </a:effectLst>
              </a:rPr>
              <a:t>Classification of laboratory tests</a:t>
            </a:r>
            <a:br>
              <a:rPr lang="en-US" u="sng" dirty="0">
                <a:effectLst>
                  <a:outerShdw blurRad="38100" dist="38100" dir="2700000" algn="tl">
                    <a:srgbClr val="000000">
                      <a:alpha val="43137"/>
                    </a:srgbClr>
                  </a:outerShdw>
                </a:effectLst>
              </a:rPr>
            </a:br>
            <a:endParaRPr lang="en-US" dirty="0"/>
          </a:p>
        </p:txBody>
      </p:sp>
      <p:sp>
        <p:nvSpPr>
          <p:cNvPr id="5" name="Content Placeholder 2"/>
          <p:cNvSpPr>
            <a:spLocks noGrp="1"/>
          </p:cNvSpPr>
          <p:nvPr>
            <p:ph idx="1"/>
          </p:nvPr>
        </p:nvSpPr>
        <p:spPr>
          <a:xfrm>
            <a:off x="1112920" y="1752600"/>
            <a:ext cx="9134391" cy="4114801"/>
          </a:xfrm>
        </p:spPr>
        <p:txBody>
          <a:bodyPr/>
          <a:lstStyle/>
          <a:p>
            <a:pPr marL="0" indent="0">
              <a:buNone/>
            </a:pPr>
            <a:r>
              <a:rPr lang="en-US" sz="2400" dirty="0">
                <a:latin typeface="Calibri" panose="020F0502020204030204" pitchFamily="34" charset="0"/>
              </a:rPr>
              <a:t>Most of the laboratory tests classified into seven groups –</a:t>
            </a:r>
          </a:p>
          <a:p>
            <a:endParaRPr lang="en-US" sz="2400" dirty="0">
              <a:latin typeface="Calibri" panose="020F0502020204030204" pitchFamily="34" charset="0"/>
            </a:endParaRPr>
          </a:p>
          <a:p>
            <a:pPr marL="0" indent="0">
              <a:buNone/>
            </a:pPr>
            <a:r>
              <a:rPr lang="en-US" sz="3600" b="1" dirty="0">
                <a:latin typeface="Calibri" panose="020F0502020204030204" pitchFamily="34" charset="0"/>
              </a:rPr>
              <a:t>1.Volatility</a:t>
            </a:r>
          </a:p>
          <a:p>
            <a:endParaRPr lang="en-US" sz="2400" b="1" dirty="0">
              <a:latin typeface="Calibri" panose="020F0502020204030204" pitchFamily="34" charset="0"/>
            </a:endParaRPr>
          </a:p>
          <a:p>
            <a:pPr marL="0" indent="0">
              <a:buNone/>
            </a:pPr>
            <a:r>
              <a:rPr lang="en-US" sz="2400" dirty="0">
                <a:latin typeface="Calibri" panose="020F0502020204030204" pitchFamily="34" charset="0"/>
              </a:rPr>
              <a:t>Determinant of a hydrocarbon to produce potentially explosive </a:t>
            </a:r>
            <a:r>
              <a:rPr lang="en-US" sz="2400" dirty="0" err="1">
                <a:latin typeface="Calibri" panose="020F0502020204030204" pitchFamily="34" charset="0"/>
              </a:rPr>
              <a:t>vapours</a:t>
            </a:r>
            <a:endParaRPr lang="en-US" sz="2400" dirty="0">
              <a:latin typeface="Calibri" panose="020F0502020204030204" pitchFamily="34" charset="0"/>
            </a:endParaRPr>
          </a:p>
          <a:p>
            <a:endParaRPr lang="en-US" sz="2400" dirty="0">
              <a:latin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rPr>
              <a:t>It is also critically important to an engines start and warm-up</a:t>
            </a:r>
          </a:p>
          <a:p>
            <a:endParaRPr lang="en-US"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2A013F82-EE5E-44EE-A61D-E31C6657F26F}" type="slidenum">
              <a:rPr lang="en-US" smtClean="0"/>
              <a:pPr/>
              <a:t>4</a:t>
            </a:fld>
            <a:endParaRPr lang="en-US"/>
          </a:p>
        </p:txBody>
      </p:sp>
    </p:spTree>
    <p:extLst>
      <p:ext uri="{BB962C8B-B14F-4D97-AF65-F5344CB8AC3E}">
        <p14:creationId xmlns="" xmlns:p14="http://schemas.microsoft.com/office/powerpoint/2010/main" val="2459846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4212" y="346165"/>
            <a:ext cx="9144001" cy="1371600"/>
          </a:xfrm>
        </p:spPr>
        <p:txBody>
          <a:bodyPr>
            <a:normAutofit/>
          </a:bodyPr>
          <a:lstStyle/>
          <a:p>
            <a:r>
              <a:rPr lang="en-US" b="1" dirty="0"/>
              <a:t>2. Combustion  </a:t>
            </a:r>
            <a:r>
              <a:rPr lang="en-US" dirty="0"/>
              <a:t/>
            </a:r>
            <a:br>
              <a:rPr lang="en-US" dirty="0"/>
            </a:br>
            <a:endParaRPr lang="en-US" dirty="0"/>
          </a:p>
        </p:txBody>
      </p:sp>
      <p:sp>
        <p:nvSpPr>
          <p:cNvPr id="5" name="Content Placeholder 2"/>
          <p:cNvSpPr>
            <a:spLocks noGrp="1"/>
          </p:cNvSpPr>
          <p:nvPr>
            <p:ph idx="1"/>
          </p:nvPr>
        </p:nvSpPr>
        <p:spPr>
          <a:xfrm>
            <a:off x="684212" y="1904999"/>
            <a:ext cx="11048999" cy="4343401"/>
          </a:xfrm>
        </p:spPr>
        <p:txBody>
          <a:bodyPr>
            <a:normAutofit/>
          </a:bodyPr>
          <a:lstStyle/>
          <a:p>
            <a:pPr marL="0" indent="0" algn="just">
              <a:buNone/>
            </a:pPr>
            <a:r>
              <a:rPr lang="en-US" dirty="0"/>
              <a:t>Combustion properties of petroleum products are evaluated by following </a:t>
            </a:r>
            <a:r>
              <a:rPr lang="en-US" dirty="0" smtClean="0"/>
              <a:t>tests-</a:t>
            </a:r>
            <a:endParaRPr lang="en-US" dirty="0"/>
          </a:p>
          <a:p>
            <a:pPr algn="just"/>
            <a:endParaRPr lang="en-US" dirty="0"/>
          </a:p>
          <a:p>
            <a:pPr marL="457200" indent="-457200" algn="just">
              <a:buFont typeface="Arial" panose="020B0604020202020204" pitchFamily="34" charset="0"/>
              <a:buChar char="•"/>
            </a:pPr>
            <a:r>
              <a:rPr lang="en-US" dirty="0"/>
              <a:t>Antiknock quality- Octane number, performance number</a:t>
            </a:r>
          </a:p>
          <a:p>
            <a:pPr marL="457200" indent="-457200" algn="just">
              <a:buFont typeface="Arial" panose="020B0604020202020204" pitchFamily="34" charset="0"/>
              <a:buChar char="•"/>
            </a:pPr>
            <a:r>
              <a:rPr lang="en-US" dirty="0"/>
              <a:t>Ignition quality – </a:t>
            </a:r>
            <a:r>
              <a:rPr lang="en-US" dirty="0" err="1"/>
              <a:t>Cetane</a:t>
            </a:r>
            <a:r>
              <a:rPr lang="en-US" dirty="0"/>
              <a:t> number, Aniline point, Diesel index and </a:t>
            </a:r>
            <a:r>
              <a:rPr lang="en-US" dirty="0" err="1" smtClean="0"/>
              <a:t>cetane</a:t>
            </a:r>
            <a:r>
              <a:rPr lang="en-US" dirty="0" smtClean="0"/>
              <a:t> index</a:t>
            </a:r>
            <a:endParaRPr lang="en-US" dirty="0"/>
          </a:p>
          <a:p>
            <a:pPr marL="457200" indent="-457200" algn="just">
              <a:buFont typeface="Arial" panose="020B0604020202020204" pitchFamily="34" charset="0"/>
              <a:buChar char="•"/>
            </a:pPr>
            <a:r>
              <a:rPr lang="en-US" dirty="0"/>
              <a:t>Calorific value</a:t>
            </a:r>
          </a:p>
          <a:p>
            <a:pPr marL="457200" indent="-457200" algn="just">
              <a:buFont typeface="Arial" panose="020B0604020202020204" pitchFamily="34" charset="0"/>
              <a:buChar char="•"/>
            </a:pPr>
            <a:r>
              <a:rPr lang="en-US" dirty="0"/>
              <a:t>Burning quality- Smoke point, Char value</a:t>
            </a:r>
          </a:p>
          <a:p>
            <a:pPr marL="0" indent="0">
              <a:buNone/>
            </a:pP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5</a:t>
            </a:fld>
            <a:endParaRPr lang="en-US"/>
          </a:p>
        </p:txBody>
      </p:sp>
    </p:spTree>
    <p:extLst>
      <p:ext uri="{BB962C8B-B14F-4D97-AF65-F5344CB8AC3E}">
        <p14:creationId xmlns="" xmlns:p14="http://schemas.microsoft.com/office/powerpoint/2010/main" val="19445184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3212" y="152400"/>
            <a:ext cx="9144001" cy="1371600"/>
          </a:xfrm>
        </p:spPr>
        <p:txBody>
          <a:bodyPr/>
          <a:lstStyle/>
          <a:p>
            <a:r>
              <a:rPr lang="en-US" b="1" dirty="0"/>
              <a:t>3. Viscosity and consistency</a:t>
            </a:r>
            <a:br>
              <a:rPr lang="en-US" b="1" dirty="0"/>
            </a:br>
            <a:endParaRPr lang="en-US" dirty="0"/>
          </a:p>
        </p:txBody>
      </p:sp>
      <mc:AlternateContent xmlns:mc="http://schemas.openxmlformats.org/markup-compatibility/2006">
        <mc:Choice xmlns="" xmlns:a14="http://schemas.microsoft.com/office/drawing/2010/main" Requires="a14">
          <p:sp>
            <p:nvSpPr>
              <p:cNvPr id="5" name="Content Placeholder 2"/>
              <p:cNvSpPr>
                <a:spLocks noGrp="1"/>
              </p:cNvSpPr>
              <p:nvPr>
                <p:ph idx="1"/>
              </p:nvPr>
            </p:nvSpPr>
            <p:spPr>
              <a:xfrm>
                <a:off x="693820" y="1357583"/>
                <a:ext cx="10963192" cy="5153028"/>
              </a:xfrm>
            </p:spPr>
            <p:txBody>
              <a:bodyPr>
                <a:noAutofit/>
              </a:bodyPr>
              <a:lstStyle/>
              <a:p>
                <a:pPr algn="just"/>
                <a:r>
                  <a:rPr lang="en-US" dirty="0"/>
                  <a:t>Determination of viscosity and consistency of petroleum product done by </a:t>
                </a:r>
                <a:r>
                  <a:rPr lang="en-US" dirty="0" smtClean="0"/>
                  <a:t> following </a:t>
                </a:r>
                <a:r>
                  <a:rPr lang="en-US" dirty="0"/>
                  <a:t>tests-</a:t>
                </a:r>
              </a:p>
              <a:p>
                <a:pPr marL="457200" indent="-457200" algn="just">
                  <a:buFont typeface="Arial" panose="020B0604020202020204" pitchFamily="34" charset="0"/>
                  <a:buChar char="•"/>
                </a:pPr>
                <a:r>
                  <a:rPr lang="en-US" u="sng" dirty="0"/>
                  <a:t>Kinematic viscosity </a:t>
                </a:r>
                <a:r>
                  <a:rPr lang="en-US" dirty="0"/>
                  <a:t>:- it is defined as the measure of the resistance to gravity</a:t>
                </a:r>
              </a:p>
              <a:p>
                <a:pPr algn="just"/>
                <a:r>
                  <a:rPr lang="en-US" dirty="0"/>
                  <a:t>      flow of fluid, the pressure head proportional to density.</a:t>
                </a:r>
              </a:p>
              <a:p>
                <a:pPr marL="457200" indent="-457200" algn="just">
                  <a:buFont typeface="Arial" panose="020B0604020202020204" pitchFamily="34" charset="0"/>
                  <a:buChar char="•"/>
                </a:pPr>
                <a:r>
                  <a:rPr lang="en-US" u="sng" dirty="0"/>
                  <a:t>Viscosity index</a:t>
                </a:r>
                <a:r>
                  <a:rPr lang="en-US" dirty="0"/>
                  <a:t>:- it is used the effect of change of temperature on the viscosity      of any oil.</a:t>
                </a:r>
              </a:p>
              <a:p>
                <a:pPr marL="0" indent="0" algn="just">
                  <a:buNone/>
                </a:pPr>
                <a:r>
                  <a:rPr lang="en-US" dirty="0"/>
                  <a:t>                           viscosity index (VI) =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L</m:t>
                        </m:r>
                        <m:r>
                          <a:rPr lang="en-US">
                            <a:latin typeface="Cambria Math" panose="02040503050406030204" pitchFamily="18" charset="0"/>
                          </a:rPr>
                          <m:t>−</m:t>
                        </m:r>
                        <m:r>
                          <m:rPr>
                            <m:sty m:val="p"/>
                          </m:rPr>
                          <a:rPr lang="en-US">
                            <a:latin typeface="Cambria Math" panose="02040503050406030204" pitchFamily="18" charset="0"/>
                          </a:rPr>
                          <m:t>U</m:t>
                        </m:r>
                        <m:r>
                          <a:rPr lang="en-US">
                            <a:latin typeface="Cambria Math" panose="02040503050406030204" pitchFamily="18" charset="0"/>
                          </a:rPr>
                          <m:t> </m:t>
                        </m:r>
                      </m:num>
                      <m:den>
                        <m:r>
                          <m:rPr>
                            <m:sty m:val="p"/>
                          </m:rPr>
                          <a:rPr lang="en-US">
                            <a:latin typeface="Cambria Math" panose="02040503050406030204" pitchFamily="18" charset="0"/>
                          </a:rPr>
                          <m:t>L</m:t>
                        </m:r>
                        <m:r>
                          <a:rPr lang="en-US">
                            <a:latin typeface="Cambria Math" panose="02040503050406030204" pitchFamily="18" charset="0"/>
                          </a:rPr>
                          <m:t>−</m:t>
                        </m:r>
                        <m:r>
                          <m:rPr>
                            <m:sty m:val="p"/>
                          </m:rPr>
                          <a:rPr lang="en-US">
                            <a:latin typeface="Cambria Math" panose="02040503050406030204" pitchFamily="18" charset="0"/>
                          </a:rPr>
                          <m:t>H</m:t>
                        </m:r>
                      </m:den>
                    </m:f>
                  </m:oMath>
                </a14:m>
                <a:r>
                  <a:rPr lang="en-US" dirty="0"/>
                  <a:t/>
                </a:r>
                <a14:m>
                  <m:oMath xmlns:m="http://schemas.openxmlformats.org/officeDocument/2006/math">
                    <m:r>
                      <a:rPr lang="en-US" dirty="0">
                        <a:latin typeface="Cambria Math" panose="02040503050406030204" pitchFamily="18" charset="0"/>
                        <a:ea typeface="Cambria Math" panose="02040503050406030204" pitchFamily="18" charset="0"/>
                      </a:rPr>
                      <m:t>× </m:t>
                    </m:r>
                  </m:oMath>
                </a14:m>
                <a:r>
                  <a:rPr lang="en-US" dirty="0"/>
                  <a:t>100</a:t>
                </a:r>
              </a:p>
              <a:p>
                <a:endParaRPr lang="en-US"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693820" y="1357583"/>
                <a:ext cx="10963192" cy="5153028"/>
              </a:xfrm>
              <a:blipFill>
                <a:blip r:embed="rId2"/>
                <a:stretch>
                  <a:fillRect l="-779" t="-1657" r="-83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2A013F82-EE5E-44EE-A61D-E31C6657F26F}" type="slidenum">
              <a:rPr lang="en-US" smtClean="0"/>
              <a:pPr/>
              <a:t>6</a:t>
            </a:fld>
            <a:endParaRPr lang="en-US"/>
          </a:p>
        </p:txBody>
      </p:sp>
    </p:spTree>
    <p:extLst>
      <p:ext uri="{BB962C8B-B14F-4D97-AF65-F5344CB8AC3E}">
        <p14:creationId xmlns="" xmlns:p14="http://schemas.microsoft.com/office/powerpoint/2010/main" val="24573580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303212" y="1904999"/>
            <a:ext cx="11353799" cy="4114801"/>
          </a:xfrm>
        </p:spPr>
        <p:txBody>
          <a:bodyPr/>
          <a:lstStyle/>
          <a:p>
            <a:pPr marL="0" indent="0" algn="just">
              <a:buNone/>
            </a:pPr>
            <a:r>
              <a:rPr lang="en-US" u="sng" dirty="0"/>
              <a:t>Penetration test</a:t>
            </a:r>
            <a:r>
              <a:rPr lang="en-US" dirty="0"/>
              <a:t>:- </a:t>
            </a:r>
            <a:endParaRPr lang="en-US" dirty="0" smtClean="0"/>
          </a:p>
          <a:p>
            <a:pPr marL="0" indent="0" algn="just">
              <a:buNone/>
            </a:pPr>
            <a:r>
              <a:rPr lang="en-US" dirty="0" smtClean="0"/>
              <a:t>determination </a:t>
            </a:r>
            <a:r>
              <a:rPr lang="en-US" dirty="0"/>
              <a:t>of the type of bitumen used for a particular application </a:t>
            </a:r>
          </a:p>
          <a:p>
            <a:pPr marL="457200" indent="-457200" algn="just">
              <a:buFont typeface="Wingdings" panose="05000000000000000000" pitchFamily="2" charset="2"/>
              <a:buChar char="ü"/>
            </a:pPr>
            <a:r>
              <a:rPr lang="en-US" dirty="0"/>
              <a:t>It used at 25˚C and softening point or penetration at two different temperatures and it can be used to defined the extent to which the consistency of bitumen change with temperature </a:t>
            </a:r>
          </a:p>
          <a:p>
            <a:pPr marL="0" indent="0">
              <a:buNone/>
            </a:pP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7</a:t>
            </a:fld>
            <a:endParaRPr lang="en-US"/>
          </a:p>
        </p:txBody>
      </p:sp>
    </p:spTree>
    <p:extLst>
      <p:ext uri="{BB962C8B-B14F-4D97-AF65-F5344CB8AC3E}">
        <p14:creationId xmlns="" xmlns:p14="http://schemas.microsoft.com/office/powerpoint/2010/main" val="24149688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a:t>4.Melting point</a:t>
            </a:r>
            <a:br>
              <a:rPr lang="en-US" b="1" dirty="0"/>
            </a:br>
            <a:endParaRPr lang="en-US" dirty="0"/>
          </a:p>
        </p:txBody>
      </p:sp>
      <p:sp>
        <p:nvSpPr>
          <p:cNvPr id="5" name="Content Placeholder 2"/>
          <p:cNvSpPr>
            <a:spLocks noGrp="1"/>
          </p:cNvSpPr>
          <p:nvPr>
            <p:ph idx="1"/>
          </p:nvPr>
        </p:nvSpPr>
        <p:spPr>
          <a:xfrm>
            <a:off x="1098269" y="1371600"/>
            <a:ext cx="10406343" cy="5305428"/>
          </a:xfrm>
        </p:spPr>
        <p:txBody>
          <a:bodyPr>
            <a:normAutofit lnSpcReduction="10000"/>
          </a:bodyPr>
          <a:lstStyle/>
          <a:p>
            <a:pPr algn="just"/>
            <a:r>
              <a:rPr lang="en-US" sz="2600" dirty="0"/>
              <a:t>The test designed to ascertain the tendency of certain petroleum products to m</a:t>
            </a:r>
            <a:r>
              <a:rPr lang="en-US" sz="2600" dirty="0" smtClean="0"/>
              <a:t>elt</a:t>
            </a:r>
            <a:r>
              <a:rPr lang="en-US" sz="2600" dirty="0"/>
              <a:t>, liquefy, to solidify, to precipitate wax-like.</a:t>
            </a:r>
          </a:p>
          <a:p>
            <a:pPr marL="457200" indent="-457200" algn="just">
              <a:buFont typeface="Wingdings" panose="05000000000000000000" pitchFamily="2" charset="2"/>
              <a:buChar char="ü"/>
            </a:pPr>
            <a:r>
              <a:rPr lang="en-US" sz="2600" u="sng" dirty="0"/>
              <a:t>Freezing point</a:t>
            </a:r>
            <a:r>
              <a:rPr lang="en-US" sz="2600" dirty="0"/>
              <a:t>:- It is the temperature at which crystals of hydrocarbons </a:t>
            </a:r>
            <a:r>
              <a:rPr lang="en-US" sz="2600" dirty="0" smtClean="0"/>
              <a:t>form on </a:t>
            </a:r>
            <a:r>
              <a:rPr lang="en-US" sz="2600" dirty="0"/>
              <a:t>cooling disappear when temperature is rise.</a:t>
            </a:r>
          </a:p>
          <a:p>
            <a:pPr marL="457200" indent="-457200" algn="just">
              <a:buFont typeface="Wingdings" panose="05000000000000000000" pitchFamily="2" charset="2"/>
              <a:buChar char="ü"/>
            </a:pPr>
            <a:r>
              <a:rPr lang="en-US" sz="2600" u="sng" dirty="0"/>
              <a:t>Cloud point </a:t>
            </a:r>
            <a:r>
              <a:rPr lang="en-US" sz="2600" dirty="0"/>
              <a:t>:- It is generally determined for product </a:t>
            </a:r>
            <a:r>
              <a:rPr lang="en-US" sz="2600" dirty="0" smtClean="0"/>
              <a:t>that transparent </a:t>
            </a:r>
            <a:r>
              <a:rPr lang="en-US" sz="2600" dirty="0"/>
              <a:t>in a 40 mm thick layer have cloud point below 49  ̊C.</a:t>
            </a:r>
          </a:p>
          <a:p>
            <a:pPr marL="457200" indent="-457200" algn="just">
              <a:buFont typeface="Wingdings" panose="05000000000000000000" pitchFamily="2" charset="2"/>
              <a:buChar char="ü"/>
            </a:pPr>
            <a:r>
              <a:rPr lang="en-US" sz="2600" u="sng" dirty="0"/>
              <a:t>Pour point </a:t>
            </a:r>
            <a:r>
              <a:rPr lang="en-US" sz="2600" dirty="0"/>
              <a:t>:- it is the lowest temperature expressed in multiple of 3 ̊C at </a:t>
            </a:r>
            <a:r>
              <a:rPr lang="en-US" sz="2600" dirty="0" smtClean="0"/>
              <a:t>which </a:t>
            </a:r>
            <a:r>
              <a:rPr lang="en-US" sz="2600" dirty="0"/>
              <a:t>the observed to flow when cooled and examined  under prescribed </a:t>
            </a:r>
          </a:p>
          <a:p>
            <a:pPr algn="just"/>
            <a:r>
              <a:rPr lang="en-US" sz="2600" dirty="0"/>
              <a:t>      condition.</a:t>
            </a:r>
          </a:p>
          <a:p>
            <a:pPr marL="457200" indent="-457200" algn="just">
              <a:buFont typeface="Wingdings" panose="05000000000000000000" pitchFamily="2" charset="2"/>
              <a:buChar char="ü"/>
            </a:pPr>
            <a:r>
              <a:rPr lang="en-US" sz="2600" u="sng" dirty="0"/>
              <a:t>Drop point  of </a:t>
            </a:r>
            <a:r>
              <a:rPr lang="en-US" sz="2600" u="sng" dirty="0" smtClean="0"/>
              <a:t>grease </a:t>
            </a:r>
            <a:r>
              <a:rPr lang="en-US" sz="2600" dirty="0" smtClean="0"/>
              <a:t>:- That temperature at which the thickener is soluble in the base oil that grease become substantially fluid.</a:t>
            </a:r>
            <a:endParaRPr lang="en-US" sz="2600" dirty="0"/>
          </a:p>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8</a:t>
            </a:fld>
            <a:endParaRPr lang="en-US"/>
          </a:p>
        </p:txBody>
      </p:sp>
    </p:spTree>
    <p:extLst>
      <p:ext uri="{BB962C8B-B14F-4D97-AF65-F5344CB8AC3E}">
        <p14:creationId xmlns="" xmlns:p14="http://schemas.microsoft.com/office/powerpoint/2010/main" val="40838516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0" y="304801"/>
            <a:ext cx="9144001" cy="609600"/>
          </a:xfrm>
        </p:spPr>
        <p:txBody>
          <a:bodyPr/>
          <a:lstStyle/>
          <a:p>
            <a:r>
              <a:rPr lang="en-US" dirty="0" smtClean="0"/>
              <a:t>Continue..</a:t>
            </a:r>
            <a:endParaRPr lang="en-US" dirty="0"/>
          </a:p>
        </p:txBody>
      </p:sp>
      <p:sp>
        <p:nvSpPr>
          <p:cNvPr id="3" name="Content Placeholder 2"/>
          <p:cNvSpPr>
            <a:spLocks noGrp="1"/>
          </p:cNvSpPr>
          <p:nvPr>
            <p:ph idx="1"/>
          </p:nvPr>
        </p:nvSpPr>
        <p:spPr>
          <a:xfrm>
            <a:off x="531812" y="1447800"/>
            <a:ext cx="11277600" cy="4114801"/>
          </a:xfrm>
        </p:spPr>
        <p:txBody>
          <a:bodyPr/>
          <a:lstStyle/>
          <a:p>
            <a:pPr marL="0" indent="0">
              <a:buNone/>
            </a:pPr>
            <a:r>
              <a:rPr lang="en-US" u="sng" dirty="0" smtClean="0"/>
              <a:t> </a:t>
            </a:r>
            <a:r>
              <a:rPr lang="en-US" u="sng" dirty="0"/>
              <a:t>S</a:t>
            </a:r>
            <a:r>
              <a:rPr lang="en-US" u="sng" dirty="0" smtClean="0"/>
              <a:t>ettling point of wax </a:t>
            </a:r>
            <a:r>
              <a:rPr lang="en-US" dirty="0" smtClean="0"/>
              <a:t>:- The point at which the temperature remains within range of</a:t>
            </a:r>
          </a:p>
          <a:p>
            <a:pPr marL="0" indent="0">
              <a:buNone/>
            </a:pPr>
            <a:r>
              <a:rPr lang="en-US" dirty="0" smtClean="0"/>
              <a:t> 0.1 ˚ C  for 1 min. is taken as the settling point.</a:t>
            </a:r>
          </a:p>
          <a:p>
            <a:pPr marL="0" indent="0">
              <a:buNone/>
            </a:pPr>
            <a:r>
              <a:rPr lang="en-US" u="sng" dirty="0" smtClean="0"/>
              <a:t>Melting point of wax </a:t>
            </a:r>
            <a:r>
              <a:rPr lang="en-US" dirty="0" smtClean="0"/>
              <a:t>:- it is determined  by recording the temperature at which  a drop of the sample falls from the bulb of a thermometer when under standard condition.</a:t>
            </a:r>
          </a:p>
          <a:p>
            <a:pPr marL="0" indent="0">
              <a:buNone/>
            </a:pPr>
            <a:r>
              <a:rPr lang="en-US" dirty="0" smtClean="0"/>
              <a:t>Softening point of bitumen :- it is as the temperature  at which the substance attains a particular degree of softness under specified condition of test.</a:t>
            </a:r>
          </a:p>
        </p:txBody>
      </p:sp>
      <p:sp>
        <p:nvSpPr>
          <p:cNvPr id="4" name="Slide Number Placeholder 3"/>
          <p:cNvSpPr>
            <a:spLocks noGrp="1"/>
          </p:cNvSpPr>
          <p:nvPr>
            <p:ph type="sldNum" sz="quarter" idx="12"/>
          </p:nvPr>
        </p:nvSpPr>
        <p:spPr/>
        <p:txBody>
          <a:bodyPr/>
          <a:lstStyle/>
          <a:p>
            <a:fld id="{2A013F82-EE5E-44EE-A61D-E31C6657F26F}" type="slidenum">
              <a:rPr lang="en-US" smtClean="0"/>
              <a:pPr/>
              <a:t>9</a:t>
            </a:fld>
            <a:endParaRPr lang="en-US"/>
          </a:p>
        </p:txBody>
      </p:sp>
    </p:spTree>
    <p:extLst>
      <p:ext uri="{BB962C8B-B14F-4D97-AF65-F5344CB8AC3E}">
        <p14:creationId xmlns="" xmlns:p14="http://schemas.microsoft.com/office/powerpoint/2010/main" val="13427143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tf02895261</Template>
  <TotalTime>100</TotalTime>
  <Words>778</Words>
  <Application>Microsoft Office PowerPoint</Application>
  <PresentationFormat>Custom</PresentationFormat>
  <Paragraphs>98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Digital Blue Tunnel 16x9</vt:lpstr>
      <vt:lpstr>Quality Control of              Petroleum Product</vt:lpstr>
      <vt:lpstr>Content </vt:lpstr>
      <vt:lpstr>Introduction </vt:lpstr>
      <vt:lpstr>Classification of laboratory tests </vt:lpstr>
      <vt:lpstr>2. Combustion   </vt:lpstr>
      <vt:lpstr>3. Viscosity and consistency </vt:lpstr>
      <vt:lpstr>Continue…..</vt:lpstr>
      <vt:lpstr>4.Melting point </vt:lpstr>
      <vt:lpstr>Continue..</vt:lpstr>
      <vt:lpstr>5. Oxidation</vt:lpstr>
      <vt:lpstr>6. Corrosion and protection</vt:lpstr>
      <vt:lpstr>Lecture -2 </vt:lpstr>
      <vt:lpstr>CARBON RESIDUE</vt:lpstr>
      <vt:lpstr>             CONTENT </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control of petroleum produ</dc:title>
  <dc:creator>mogli</dc:creator>
  <cp:lastModifiedBy>Admin</cp:lastModifiedBy>
  <cp:revision>17</cp:revision>
  <dcterms:created xsi:type="dcterms:W3CDTF">2017-04-25T15:37:33Z</dcterms:created>
  <dcterms:modified xsi:type="dcterms:W3CDTF">2021-09-18T11:44:49Z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