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204" y="15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ECA1E-FD63-40C0-B0DF-2A37D94CA063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BBEAD-043B-44C6-9A12-C26232081AB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D2A1-6FF4-468F-8DAD-C342DAE298D1}" type="datetime1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60AB-3531-4E27-A23F-2BAA83174356}" type="datetime1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2219-3723-4B72-8B3C-EA6D7DDD3E1A}" type="datetime1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F736-7433-45D1-BF65-27B623B52698}" type="datetime1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FBA0-FD97-48F7-8643-80B7BE3529BC}" type="datetime1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0E63-6BF3-4E5C-A3C0-F8CECA62A627}" type="datetime1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C888-341B-4A77-8AD3-9912E43748C6}" type="datetime1">
              <a:rPr lang="en-US" smtClean="0"/>
              <a:pPr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4B51-87A7-48A0-B4CC-D0A2E718EB91}" type="datetime1">
              <a:rPr lang="en-US" smtClean="0"/>
              <a:pPr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8797-FF78-49B3-A6D1-90FE3354A7ED}" type="datetime1">
              <a:rPr lang="en-US" smtClean="0"/>
              <a:pPr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719C-9523-4815-8AE4-ECB0D7E0B01E}" type="datetime1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E085C-EF71-4557-AEE1-668B44CB94DC}" type="datetime1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C1F3B-0A1B-451F-8066-0E79ED19D171}" type="datetime1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Lecture-5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19200"/>
            <a:ext cx="6400800" cy="609600"/>
          </a:xfrm>
        </p:spPr>
        <p:txBody>
          <a:bodyPr/>
          <a:lstStyle/>
          <a:p>
            <a:r>
              <a:rPr lang="en-IN" dirty="0" smtClean="0"/>
              <a:t>CHE-	S202 (FLUID MECHANICS)</a:t>
            </a:r>
          </a:p>
          <a:p>
            <a:endParaRPr lang="en-IN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038600"/>
            <a:ext cx="64008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IN" sz="3200" dirty="0" smtClean="0">
                <a:solidFill>
                  <a:schemeClr val="tx1">
                    <a:tint val="75000"/>
                  </a:schemeClr>
                </a:solidFill>
              </a:rPr>
              <a:t>Pressure Distributions in Liquids and Gases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IN" sz="3600" dirty="0" smtClean="0"/>
              <a:t>Atmospheric Pressure and Temperature 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/>
          <a:lstStyle/>
          <a:p>
            <a:r>
              <a:rPr lang="en-IN" sz="2400" dirty="0" smtClean="0"/>
              <a:t>Adiabatic  lapse rate</a:t>
            </a:r>
            <a:r>
              <a:rPr lang="en-IN" dirty="0" smtClean="0"/>
              <a:t> 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sz="2400" dirty="0" smtClean="0"/>
          </a:p>
          <a:p>
            <a:pPr>
              <a:buNone/>
            </a:pPr>
            <a:endParaRPr lang="en-IN" sz="2400" dirty="0" smtClean="0"/>
          </a:p>
          <a:p>
            <a:r>
              <a:rPr lang="en-IN" sz="2400" dirty="0" smtClean="0"/>
              <a:t>Standard atmosphere</a:t>
            </a:r>
          </a:p>
          <a:p>
            <a:endParaRPr lang="en-IN" dirty="0"/>
          </a:p>
        </p:txBody>
      </p:sp>
      <p:graphicFrame>
        <p:nvGraphicFramePr>
          <p:cNvPr id="4" name="Object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6" name="Equation" r:id="rId3" imgW="0" imgH="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81400" y="1219200"/>
          <a:ext cx="3416935" cy="462790"/>
        </p:xfrm>
        <a:graphic>
          <a:graphicData uri="http://schemas.openxmlformats.org/presentationml/2006/ole">
            <p:oleObj spid="_x0000_s1027" name="Equation" r:id="rId4" imgW="2908080" imgH="393480" progId="Equation.DSMT4">
              <p:embed/>
            </p:oleObj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1608" y="1752600"/>
            <a:ext cx="351799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73009" y="3352800"/>
            <a:ext cx="5370991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IN" sz="3600" dirty="0" smtClean="0"/>
              <a:t>Hydrostatic Force on Submerged Surface</a:t>
            </a:r>
            <a:endParaRPr lang="en-IN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r>
              <a:rPr lang="en-IN" sz="2400" dirty="0" smtClean="0"/>
              <a:t>Pressure acts normal to the surface</a:t>
            </a:r>
          </a:p>
          <a:p>
            <a:r>
              <a:rPr lang="en-IN" sz="2400" dirty="0" smtClean="0"/>
              <a:t>Static fluid exerts only pressure on the surface but moving fluid can exert pressure and shear both</a:t>
            </a:r>
          </a:p>
          <a:p>
            <a:r>
              <a:rPr lang="en-IN" sz="2400" dirty="0" smtClean="0"/>
              <a:t>For any surface</a:t>
            </a:r>
          </a:p>
          <a:p>
            <a:endParaRPr lang="en-IN" sz="2400" dirty="0" smtClean="0"/>
          </a:p>
          <a:p>
            <a:endParaRPr lang="en-IN" sz="2400" dirty="0" smtClean="0"/>
          </a:p>
          <a:p>
            <a:r>
              <a:rPr lang="en-IN" sz="2400" dirty="0" smtClean="0"/>
              <a:t>For horizontal flat surface P is constant</a:t>
            </a:r>
          </a:p>
          <a:p>
            <a:endParaRPr lang="en-IN" sz="2400" dirty="0" smtClean="0"/>
          </a:p>
          <a:p>
            <a:r>
              <a:rPr lang="en-IN" sz="2400" dirty="0" smtClean="0"/>
              <a:t>For vertical flat surface P varies linearly with depth</a:t>
            </a:r>
          </a:p>
          <a:p>
            <a:endParaRPr lang="en-IN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209800"/>
            <a:ext cx="1334044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590800"/>
            <a:ext cx="139270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3886200"/>
            <a:ext cx="3048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IN" sz="3200" dirty="0" smtClean="0"/>
              <a:t>Pressure on Vertical Submerged Flat Surface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057400"/>
            <a:ext cx="73914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4648200"/>
            <a:ext cx="29241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5105400"/>
            <a:ext cx="45815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IN" sz="2800" dirty="0" smtClean="0"/>
              <a:t>Force on Vertical Submerged Surface of Arbitrary Shape</a:t>
            </a:r>
            <a:br>
              <a:rPr lang="en-IN" sz="2800" dirty="0" smtClean="0"/>
            </a:br>
            <a:r>
              <a:rPr lang="en-IN" sz="2800" dirty="0" smtClean="0"/>
              <a:t>Use of Centre of Gravity  (</a:t>
            </a:r>
            <a:r>
              <a:rPr lang="en-IN" sz="2800" dirty="0" err="1" smtClean="0"/>
              <a:t>Centroid</a:t>
            </a:r>
            <a:r>
              <a:rPr lang="en-IN" sz="2800" dirty="0" smtClean="0"/>
              <a:t>)</a:t>
            </a:r>
            <a:endParaRPr lang="en-IN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9763" y="1295400"/>
            <a:ext cx="53244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4038600"/>
            <a:ext cx="39624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4724400"/>
            <a:ext cx="1323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5334000"/>
            <a:ext cx="17716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38400" y="6191250"/>
            <a:ext cx="31908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81000" y="5867400"/>
            <a:ext cx="4754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 rectangular shape with width W and height D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5159514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IN" sz="2000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is  height above centre of gravity or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centroid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and P</a:t>
            </a:r>
            <a:r>
              <a:rPr lang="en-IN" sz="2000" baseline="-250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is pressure at  centre of pressure}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111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Equation</vt:lpstr>
      <vt:lpstr>MathType 6.0 Equation</vt:lpstr>
      <vt:lpstr>Lecture-5</vt:lpstr>
      <vt:lpstr>Atmospheric Pressure and Temperature </vt:lpstr>
      <vt:lpstr>Hydrostatic Force on Submerged Surface</vt:lpstr>
      <vt:lpstr>Pressure on Vertical Submerged Flat Surface</vt:lpstr>
      <vt:lpstr>Force on Vertical Submerged Surface of Arbitrary Shape Use of Centre of Gravity  (Centroid)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Lecture-5</dc:title>
  <dc:creator>VK Sachan</dc:creator>
  <cp:lastModifiedBy>VK Sachan</cp:lastModifiedBy>
  <cp:revision>36</cp:revision>
  <dcterms:created xsi:type="dcterms:W3CDTF">2006-08-16T00:00:00Z</dcterms:created>
  <dcterms:modified xsi:type="dcterms:W3CDTF">2020-08-27T13:15:52Z</dcterms:modified>
</cp:coreProperties>
</file>