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2" r:id="rId4"/>
    <p:sldId id="264" r:id="rId5"/>
    <p:sldId id="258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ADA66-032C-45D8-A667-1840F5DF3F0F}" type="datetimeFigureOut">
              <a:rPr lang="en-US" smtClean="0"/>
              <a:t>8/31/2020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D8FFE-5E9E-4CAD-AEFF-262C9B305929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7462-543E-41BD-8D9F-2DA0324E8250}" type="datetime1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E6CC-4176-4370-94D0-51A6CD09294D}" type="datetime1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1212-5D27-4E5C-9273-6AC2AF74FC98}" type="datetime1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5547-DB10-424A-9436-0599B71D93CB}" type="datetime1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DFB8-53CE-4A98-8433-3B7222A111C8}" type="datetime1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D07E-36BE-4606-A232-692850E10FBC}" type="datetime1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3D8D-BAF8-4E79-A88F-B025580E267D}" type="datetime1">
              <a:rPr lang="en-US" smtClean="0"/>
              <a:t>8/31/2020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4CD75-32DE-4235-90DA-BFD1775064E6}" type="datetime1">
              <a:rPr lang="en-US" smtClean="0"/>
              <a:t>8/31/2020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DBAE-B933-4CE6-A13D-7CDCC09CF175}" type="datetime1">
              <a:rPr lang="en-US" smtClean="0"/>
              <a:t>8/31/2020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B61C-9E55-4E6A-9084-0E0B1D7AB89D}" type="datetime1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AD90-9580-4967-8531-9DD1E56979FC}" type="datetime1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B6068-8474-479D-A975-EED2036A7651}" type="datetime1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Lecture-6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05600" cy="1752600"/>
          </a:xfrm>
        </p:spPr>
        <p:txBody>
          <a:bodyPr>
            <a:normAutofit fontScale="92500"/>
          </a:bodyPr>
          <a:lstStyle/>
          <a:p>
            <a:r>
              <a:rPr lang="en-IN" dirty="0" smtClean="0"/>
              <a:t>Hydrostatic Paradox, Pascal’s Laws,  Pressure </a:t>
            </a:r>
            <a:r>
              <a:rPr lang="en-IN" dirty="0" smtClean="0"/>
              <a:t>Distribution </a:t>
            </a:r>
            <a:r>
              <a:rPr lang="en-IN" dirty="0" smtClean="0"/>
              <a:t>on Submerged Curved </a:t>
            </a:r>
            <a:r>
              <a:rPr lang="en-IN" dirty="0" smtClean="0"/>
              <a:t>Surfaces and Archimedes Principle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Hydrostatic Paradox and Pascal’s Law</a:t>
            </a:r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838200"/>
            <a:ext cx="6629400" cy="302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343400"/>
            <a:ext cx="4002314" cy="210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04800" y="481351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2000" b="1" dirty="0" smtClean="0"/>
              <a:t>Principle of hydrostatics: </a:t>
            </a:r>
            <a:r>
              <a:rPr lang="en-IN" sz="2000" dirty="0" smtClean="0"/>
              <a:t>Any </a:t>
            </a:r>
            <a:r>
              <a:rPr lang="en-IN" sz="2000" dirty="0" smtClean="0"/>
              <a:t>two points at the same elevation in a continuous mass of the same static fluid will be at the same </a:t>
            </a:r>
            <a:r>
              <a:rPr lang="en-IN" sz="2000" dirty="0" smtClean="0"/>
              <a:t>pressure irrespective of shape and size of container above the point</a:t>
            </a:r>
            <a:endParaRPr lang="en-IN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9624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i="1" dirty="0" smtClean="0"/>
              <a:t>Fig: Single container with continuous mass of fluid i.e. a, b, c, d, A, B and C are connected via same type of fluid</a:t>
            </a:r>
            <a:endParaRPr lang="en-IN" i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IN" dirty="0" smtClean="0"/>
              <a:t>Explanation</a:t>
            </a:r>
            <a:endParaRPr lang="en-IN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009775"/>
            <a:ext cx="32194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5334000"/>
            <a:ext cx="42100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Influence of vessel shape on hydrostatic press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295400"/>
            <a:ext cx="3657600" cy="20574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1" y="35052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 descr="Pressure in liquids (hydrostatic pressure) - tec-scienc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419600"/>
            <a:ext cx="4038600" cy="227171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419600" y="1182469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i="1" dirty="0" smtClean="0"/>
              <a:t>Fig: Multiple containers having separate masses of fluid. Also (a), (b) and (c) are not connected</a:t>
            </a:r>
            <a:endParaRPr lang="en-IN" i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Pascal’s Law and Principle of Hydraulic Lift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Pressure change at a point in a confined fluid gets transmitted undiminished throughout the fluid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4674" y="2514600"/>
            <a:ext cx="355686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 descr="Static Fluids AP Physics ppt download"/>
          <p:cNvPicPr>
            <a:picLocks noChangeAspect="1" noChangeArrowheads="1"/>
          </p:cNvPicPr>
          <p:nvPr/>
        </p:nvPicPr>
        <p:blipFill>
          <a:blip r:embed="rId3"/>
          <a:srcRect l="3854" t="21069" r="35844" b="7194"/>
          <a:stretch>
            <a:fillRect/>
          </a:stretch>
        </p:blipFill>
        <p:spPr bwMode="auto">
          <a:xfrm>
            <a:off x="2500478" y="3124200"/>
            <a:ext cx="4662322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Force on Submerged Surfaces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Pressure at any point is proportional to depth of the point from free surface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Pressure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always acts normal to surface therefore on vertical flat surface it acts in horizontal direction and on horizontal flat surface it acts in vertical direction.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On curved surfaces it is normal to all differential areas on the surface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685800" y="4648200"/>
            <a:ext cx="7696200" cy="1905000"/>
            <a:chOff x="685800" y="4800600"/>
            <a:chExt cx="7696200" cy="1905000"/>
          </a:xfrm>
        </p:grpSpPr>
        <p:sp>
          <p:nvSpPr>
            <p:cNvPr id="6" name="Rectangle 5"/>
            <p:cNvSpPr/>
            <p:nvPr/>
          </p:nvSpPr>
          <p:spPr>
            <a:xfrm>
              <a:off x="685800" y="4800600"/>
              <a:ext cx="7696200" cy="19050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8" name="Group 59"/>
            <p:cNvGrpSpPr/>
            <p:nvPr/>
          </p:nvGrpSpPr>
          <p:grpSpPr>
            <a:xfrm>
              <a:off x="838200" y="5029198"/>
              <a:ext cx="7315199" cy="1600202"/>
              <a:chOff x="990600" y="5029198"/>
              <a:chExt cx="7315199" cy="1600202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990600" y="5791200"/>
                <a:ext cx="1905000" cy="152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" name="Rectangle 4"/>
              <p:cNvSpPr/>
              <p:nvPr/>
            </p:nvSpPr>
            <p:spPr>
              <a:xfrm rot="5400000">
                <a:off x="3429000" y="5715000"/>
                <a:ext cx="1524000" cy="152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" name="Rectangle 6"/>
              <p:cNvSpPr/>
              <p:nvPr/>
            </p:nvSpPr>
            <p:spPr>
              <a:xfrm rot="7481707">
                <a:off x="4899576" y="5753100"/>
                <a:ext cx="1600200" cy="152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" name="Block Arc 8"/>
              <p:cNvSpPr/>
              <p:nvPr/>
            </p:nvSpPr>
            <p:spPr>
              <a:xfrm rot="20316332">
                <a:off x="6656089" y="5275082"/>
                <a:ext cx="1642577" cy="1184951"/>
              </a:xfrm>
              <a:prstGeom prst="blockArc">
                <a:avLst>
                  <a:gd name="adj1" fmla="val 10800000"/>
                  <a:gd name="adj2" fmla="val 21141625"/>
                  <a:gd name="adj3" fmla="val 863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rot="5400000">
                <a:off x="800100" y="5448300"/>
                <a:ext cx="6858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rot="5400000">
                <a:off x="1105694" y="5447506"/>
                <a:ext cx="6858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rot="5400000">
                <a:off x="1715294" y="5447506"/>
                <a:ext cx="6858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rot="5400000">
                <a:off x="2096294" y="5447506"/>
                <a:ext cx="6858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rot="5400000">
                <a:off x="1410494" y="5447506"/>
                <a:ext cx="6858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rot="5400000">
                <a:off x="2477294" y="5447506"/>
                <a:ext cx="6858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3657600" y="5410200"/>
                <a:ext cx="4572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3581400" y="5638800"/>
                <a:ext cx="5334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3429000" y="5867400"/>
                <a:ext cx="6858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3276600" y="6172200"/>
                <a:ext cx="8382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3124200" y="6400800"/>
                <a:ext cx="990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3810000" y="5105400"/>
                <a:ext cx="3048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5486400" y="5181600"/>
                <a:ext cx="381000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5257800" y="5334000"/>
                <a:ext cx="457200" cy="3048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5029200" y="5486400"/>
                <a:ext cx="533400" cy="381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4724400" y="5638800"/>
                <a:ext cx="68580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4419600" y="5791200"/>
                <a:ext cx="838200" cy="533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5791200" y="5029200"/>
                <a:ext cx="228600" cy="152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5943600" y="6019800"/>
                <a:ext cx="762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6096000" y="5638800"/>
                <a:ext cx="609600" cy="152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rot="16200000" flipH="1">
                <a:off x="6553200" y="5257800"/>
                <a:ext cx="304800" cy="3048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rot="16200000" flipH="1">
                <a:off x="6934200" y="5105400"/>
                <a:ext cx="304800" cy="152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rot="5400000">
                <a:off x="7581900" y="5142705"/>
                <a:ext cx="2286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rot="5400000">
                <a:off x="8077199" y="5105400"/>
                <a:ext cx="228600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5" name="Slide Number Placeholder 8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563562"/>
          </a:xfrm>
        </p:spPr>
        <p:txBody>
          <a:bodyPr>
            <a:noAutofit/>
          </a:bodyPr>
          <a:lstStyle/>
          <a:p>
            <a:r>
              <a:rPr lang="en-IN" sz="3200" dirty="0" smtClean="0"/>
              <a:t>Force on Submerged Curved Surfaces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990600"/>
          </a:xfrm>
        </p:spPr>
        <p:txBody>
          <a:bodyPr>
            <a:normAutofit/>
          </a:bodyPr>
          <a:lstStyle/>
          <a:p>
            <a:r>
              <a:rPr lang="en-IN" sz="1800" dirty="0" smtClean="0"/>
              <a:t>A force balance is applied for horizontal and vertical components of force on free body diagram of the liquid block formed by enclosing liquid between curved surface and two planes- horizontal and vertical passing through ends of the curve</a:t>
            </a:r>
            <a:endParaRPr lang="en-IN" sz="1800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819275"/>
            <a:ext cx="55435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1261" y="3886200"/>
            <a:ext cx="645033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1"/>
            <a:ext cx="249787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590800"/>
            <a:ext cx="64865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914400"/>
            <a:ext cx="617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905000" y="177225"/>
            <a:ext cx="6194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Buoyancy and Archimedes Principle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371600"/>
            <a:ext cx="6096000" cy="84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774" y="761999"/>
            <a:ext cx="2537626" cy="239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3276600"/>
            <a:ext cx="7525117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799" y="4038600"/>
            <a:ext cx="5219079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68566" y="4724400"/>
            <a:ext cx="257503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248</Words>
  <Application>Microsoft Office PowerPoint</Application>
  <PresentationFormat>On-screen Show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Lecture-6</vt:lpstr>
      <vt:lpstr>Hydrostatic Paradox and Pascal’s Law</vt:lpstr>
      <vt:lpstr>Explanation</vt:lpstr>
      <vt:lpstr>Pascal’s Law and Principle of Hydraulic Lift</vt:lpstr>
      <vt:lpstr>Force on Submerged Surfaces </vt:lpstr>
      <vt:lpstr>Force on Submerged Curved Surfaces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Lecture-6</dc:title>
  <dc:creator>VK Sachan</dc:creator>
  <cp:lastModifiedBy>VK Sachan</cp:lastModifiedBy>
  <cp:revision>41</cp:revision>
  <dcterms:created xsi:type="dcterms:W3CDTF">2006-08-16T00:00:00Z</dcterms:created>
  <dcterms:modified xsi:type="dcterms:W3CDTF">2020-08-30T20:54:27Z</dcterms:modified>
</cp:coreProperties>
</file>