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892D7-D1E3-48D2-B9BA-8DE18E0D9CF4}" type="datetimeFigureOut">
              <a:rPr lang="en-US" smtClean="0"/>
              <a:pPr/>
              <a:t>10/20/2021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0E1F9-EC57-4B05-8181-936AAA47ECF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B70D7-DC82-4E02-AF03-DBF3148A8881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oleObject" Target="../embeddings/oleObject1.bin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oleObject" Target="../embeddings/oleObject2.bin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6.png"/><Relationship Id="rId11" Type="http://schemas.openxmlformats.org/officeDocument/2006/relationships/image" Target="../media/image30.png"/><Relationship Id="rId5" Type="http://schemas.openxmlformats.org/officeDocument/2006/relationships/image" Target="../media/image25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6.png"/><Relationship Id="rId11" Type="http://schemas.openxmlformats.org/officeDocument/2006/relationships/oleObject" Target="../embeddings/oleObject5.bin"/><Relationship Id="rId5" Type="http://schemas.openxmlformats.org/officeDocument/2006/relationships/image" Target="../media/image35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1.png"/><Relationship Id="rId7" Type="http://schemas.openxmlformats.org/officeDocument/2006/relationships/image" Target="../media/image4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36.png"/><Relationship Id="rId10" Type="http://schemas.openxmlformats.org/officeDocument/2006/relationships/image" Target="../media/image47.png"/><Relationship Id="rId4" Type="http://schemas.openxmlformats.org/officeDocument/2006/relationships/image" Target="../media/image42.png"/><Relationship Id="rId9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Lecture-8 and Tutorial -3 Lecture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Rigid Body Motion of Fluids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62737" cy="838200"/>
          </a:xfrm>
        </p:spPr>
        <p:txBody>
          <a:bodyPr>
            <a:normAutofit fontScale="90000"/>
          </a:bodyPr>
          <a:lstStyle/>
          <a:p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>Equation of Motion </a:t>
            </a:r>
            <a:r>
              <a:rPr lang="en-IN" sz="1600" dirty="0" smtClean="0"/>
              <a:t>(Ref: Frank M White)</a:t>
            </a: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endParaRPr lang="en-IN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1294" y="1676400"/>
            <a:ext cx="4392706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644316"/>
            <a:ext cx="4291263" cy="260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399" y="1858962"/>
            <a:ext cx="4832684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199" y="2544762"/>
            <a:ext cx="5544553" cy="20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399" y="2887662"/>
            <a:ext cx="3880184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8599" y="3487236"/>
            <a:ext cx="3108158" cy="20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352799" y="3535362"/>
            <a:ext cx="1263316" cy="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14399" y="3840162"/>
            <a:ext cx="4100763" cy="58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066799" y="4297362"/>
            <a:ext cx="1734553" cy="64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78438" y="4906961"/>
            <a:ext cx="5065162" cy="427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2971800" y="5879068"/>
            <a:ext cx="548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(for Fluid at rest, acceleration </a:t>
            </a:r>
            <a:r>
              <a:rPr lang="en-IN" b="1" dirty="0" smtClean="0">
                <a:solidFill>
                  <a:srgbClr val="C00000"/>
                </a:solidFill>
              </a:rPr>
              <a:t>a</a:t>
            </a:r>
            <a:r>
              <a:rPr lang="en-IN" dirty="0" smtClean="0">
                <a:solidFill>
                  <a:srgbClr val="C00000"/>
                </a:solidFill>
              </a:rPr>
              <a:t>=0 and </a:t>
            </a:r>
            <a:r>
              <a:rPr lang="en-IN" b="1" dirty="0" err="1" smtClean="0">
                <a:solidFill>
                  <a:srgbClr val="C00000"/>
                </a:solidFill>
              </a:rPr>
              <a:t>f</a:t>
            </a:r>
            <a:r>
              <a:rPr lang="en-IN" b="1" baseline="-25000" dirty="0" err="1" smtClean="0">
                <a:solidFill>
                  <a:srgbClr val="C00000"/>
                </a:solidFill>
              </a:rPr>
              <a:t>visc</a:t>
            </a:r>
            <a:r>
              <a:rPr lang="en-IN" dirty="0" smtClean="0">
                <a:solidFill>
                  <a:srgbClr val="C00000"/>
                </a:solidFill>
              </a:rPr>
              <a:t> is also absent)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5000" y="6336268"/>
            <a:ext cx="11787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here </a:t>
            </a:r>
            <a:r>
              <a:rPr lang="en-IN" b="1" dirty="0" smtClean="0"/>
              <a:t>g</a:t>
            </a:r>
            <a:r>
              <a:rPr lang="en-IN" dirty="0" smtClean="0"/>
              <a:t>= -</a:t>
            </a:r>
            <a:r>
              <a:rPr lang="en-IN" dirty="0" smtClean="0"/>
              <a:t>gj</a:t>
            </a:r>
          </a:p>
          <a:p>
            <a:endParaRPr lang="en-IN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638800" y="42672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Fig:</a:t>
            </a:r>
            <a:r>
              <a:rPr lang="en-IN" sz="1600" i="1" dirty="0" smtClean="0">
                <a:latin typeface="Times New Roman" pitchFamily="18" charset="0"/>
                <a:cs typeface="Times New Roman" pitchFamily="18" charset="0"/>
              </a:rPr>
              <a:t> The point with pressure p is located at centre of  left hand side face</a:t>
            </a:r>
            <a:endParaRPr lang="en-IN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0" y="54864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(for Fluid as in rigid body motion,  </a:t>
            </a:r>
            <a:r>
              <a:rPr lang="en-IN" b="1" dirty="0" err="1" smtClean="0">
                <a:solidFill>
                  <a:srgbClr val="C00000"/>
                </a:solidFill>
              </a:rPr>
              <a:t>f</a:t>
            </a:r>
            <a:r>
              <a:rPr lang="en-IN" b="1" baseline="-25000" dirty="0" err="1" smtClean="0">
                <a:solidFill>
                  <a:srgbClr val="C00000"/>
                </a:solidFill>
              </a:rPr>
              <a:t>visc</a:t>
            </a:r>
            <a:r>
              <a:rPr lang="en-IN" dirty="0" smtClean="0">
                <a:solidFill>
                  <a:srgbClr val="C00000"/>
                </a:solidFill>
              </a:rPr>
              <a:t> absent)</a:t>
            </a:r>
            <a:endParaRPr lang="en-IN" dirty="0">
              <a:solidFill>
                <a:srgbClr val="C00000"/>
              </a:solidFill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198563" y="5410200"/>
          <a:ext cx="1622425" cy="355600"/>
        </p:xfrm>
        <a:graphic>
          <a:graphicData uri="http://schemas.openxmlformats.org/presentationml/2006/ole">
            <p:oleObj spid="_x0000_s2051" name="Equation" r:id="rId13" imgW="927000" imgH="203040" progId="Equation.DSMT4">
              <p:embed/>
            </p:oleObj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85800" y="685800"/>
            <a:ext cx="7924800" cy="936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439863" y="5892800"/>
          <a:ext cx="1444625" cy="355600"/>
        </p:xfrm>
        <a:graphic>
          <a:graphicData uri="http://schemas.openxmlformats.org/presentationml/2006/ole">
            <p:oleObj spid="_x0000_s2053" name="Equation" r:id="rId15" imgW="825480" imgH="203040" progId="Equation.DSMT4">
              <p:embed/>
            </p:oleObj>
          </a:graphicData>
        </a:graphic>
      </p:graphicFrame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9/2/2020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 V K </a:t>
            </a:r>
            <a:r>
              <a:rPr lang="en-US" dirty="0" err="1" smtClean="0"/>
              <a:t>Sachan</a:t>
            </a:r>
            <a:r>
              <a:rPr lang="en-US" dirty="0" smtClean="0"/>
              <a:t> UIET CSJMU Kanpur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1" y="4953000"/>
            <a:ext cx="6272462" cy="62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1" y="5562600"/>
            <a:ext cx="675372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6248400"/>
            <a:ext cx="3048005" cy="240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799" y="990600"/>
            <a:ext cx="3186749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" y="1343025"/>
            <a:ext cx="24860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00399" y="1295400"/>
            <a:ext cx="195942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52400" y="198438"/>
            <a:ext cx="8662737" cy="792162"/>
          </a:xfrm>
        </p:spPr>
        <p:txBody>
          <a:bodyPr>
            <a:normAutofit fontScale="90000"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Equation of Motion: Rigid Body Motion of Fluids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(Ref : </a:t>
            </a:r>
            <a:r>
              <a:rPr lang="en-IN" sz="1600" dirty="0" err="1" smtClean="0">
                <a:latin typeface="Times New Roman" pitchFamily="18" charset="0"/>
                <a:cs typeface="Times New Roman" pitchFamily="18" charset="0"/>
              </a:rPr>
              <a:t>Cengel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IN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27432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b="1" i="1" dirty="0" smtClean="0">
                <a:latin typeface="Times New Roman" pitchFamily="18" charset="0"/>
                <a:cs typeface="Times New Roman" pitchFamily="18" charset="0"/>
              </a:rPr>
              <a:t>Fig: </a:t>
            </a:r>
            <a:r>
              <a:rPr lang="en-IN" sz="1600" i="1" dirty="0" smtClean="0">
                <a:latin typeface="Times New Roman" pitchFamily="18" charset="0"/>
                <a:cs typeface="Times New Roman" pitchFamily="18" charset="0"/>
              </a:rPr>
              <a:t>Note the difference in orientation of axes and location of centre point with pressure p from previous geometry </a:t>
            </a:r>
            <a:endParaRPr lang="en-IN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0" y="4267200"/>
            <a:ext cx="7251029" cy="64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3400" y="1796716"/>
            <a:ext cx="5261809" cy="641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9/2/2020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64008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Dr V K </a:t>
            </a:r>
            <a:r>
              <a:rPr lang="en-US" dirty="0" err="1" smtClean="0"/>
              <a:t>Sachan</a:t>
            </a:r>
            <a:r>
              <a:rPr lang="en-US" dirty="0" smtClean="0"/>
              <a:t> UIET CSJMU Kanpur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838200"/>
            <a:ext cx="3358011" cy="2681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06357" y="3352800"/>
            <a:ext cx="288524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91" y="151332"/>
            <a:ext cx="7242309" cy="686868"/>
          </a:xfrm>
        </p:spPr>
        <p:txBody>
          <a:bodyPr>
            <a:normAutofit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Acceleration in Straight Path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34656" y="2438400"/>
            <a:ext cx="316395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01760" y="2835966"/>
            <a:ext cx="4903297" cy="36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" y="3495108"/>
            <a:ext cx="5679500" cy="543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762000" y="32120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At free surface P</a:t>
            </a:r>
            <a:r>
              <a:rPr lang="en-IN" baseline="-25000" dirty="0" smtClean="0"/>
              <a:t>1</a:t>
            </a:r>
            <a:r>
              <a:rPr lang="en-IN" dirty="0" smtClean="0"/>
              <a:t>=P</a:t>
            </a:r>
            <a:r>
              <a:rPr lang="en-IN" baseline="-25000" dirty="0" smtClean="0"/>
              <a:t>2</a:t>
            </a:r>
            <a:endParaRPr lang="en-IN" baseline="-25000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63735" y="4096047"/>
            <a:ext cx="6160865" cy="552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447800" y="4935932"/>
            <a:ext cx="188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Slope tan </a:t>
            </a:r>
            <a:r>
              <a:rPr lang="el-GR" dirty="0" smtClean="0"/>
              <a:t>θ</a:t>
            </a:r>
            <a:r>
              <a:rPr lang="en-IN" dirty="0" smtClean="0"/>
              <a:t>=</a:t>
            </a:r>
            <a:endParaRPr lang="en-IN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124200" y="4859732"/>
            <a:ext cx="765927" cy="62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811338" y="1625600"/>
          <a:ext cx="1643062" cy="812800"/>
        </p:xfrm>
        <a:graphic>
          <a:graphicData uri="http://schemas.openxmlformats.org/presentationml/2006/ole">
            <p:oleObj spid="_x0000_s3076" name="Equation" r:id="rId10" imgW="1231560" imgH="609480" progId="Equation.DSMT4">
              <p:embed/>
            </p:oleObj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96815" y="914400"/>
            <a:ext cx="460863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9/2/2020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 V K Sachan UIET CSJMU Kanpur</a:t>
            </a: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524000" y="4800600"/>
            <a:ext cx="2438400" cy="762000"/>
          </a:xfrm>
          <a:prstGeom prst="rect">
            <a:avLst/>
          </a:prstGeom>
          <a:solidFill>
            <a:srgbClr val="7030A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914400" y="2819400"/>
            <a:ext cx="4876800" cy="457200"/>
          </a:xfrm>
          <a:prstGeom prst="rect">
            <a:avLst/>
          </a:prstGeom>
          <a:solidFill>
            <a:srgbClr val="C0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Rigid Body Rotation of Fluids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Tutorail-3_ 03 September 2020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 r="6999"/>
          <a:stretch>
            <a:fillRect/>
          </a:stretch>
        </p:blipFill>
        <p:spPr bwMode="auto">
          <a:xfrm>
            <a:off x="6514833" y="1445551"/>
            <a:ext cx="2586857" cy="4419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6629400" cy="526222"/>
          </a:xfrm>
        </p:spPr>
        <p:txBody>
          <a:bodyPr>
            <a:noAutofit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Fluid in Rotating Cylinder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1" y="6553200"/>
            <a:ext cx="1377030" cy="275298"/>
          </a:xfrm>
        </p:spPr>
        <p:txBody>
          <a:bodyPr/>
          <a:lstStyle/>
          <a:p>
            <a:r>
              <a:rPr lang="en-US" smtClean="0"/>
              <a:t>9/2/2020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506502"/>
            <a:ext cx="1868827" cy="275298"/>
          </a:xfrm>
        </p:spPr>
        <p:txBody>
          <a:bodyPr/>
          <a:lstStyle/>
          <a:p>
            <a:r>
              <a:rPr lang="en-US" dirty="0" smtClean="0"/>
              <a:t>Dr V K </a:t>
            </a:r>
            <a:r>
              <a:rPr lang="en-US" dirty="0" err="1" smtClean="0"/>
              <a:t>Sachan</a:t>
            </a:r>
            <a:r>
              <a:rPr lang="en-US" dirty="0" smtClean="0"/>
              <a:t> UIET CSJMU Kanpur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1" y="6477000"/>
            <a:ext cx="1377030" cy="27529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2895600"/>
            <a:ext cx="457754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2438400"/>
            <a:ext cx="2565402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95400" y="3505200"/>
            <a:ext cx="4648200" cy="667697"/>
          </a:xfrm>
          <a:prstGeom prst="rect">
            <a:avLst/>
          </a:prstGeom>
          <a:solidFill>
            <a:srgbClr val="FFFF00">
              <a:alpha val="29000"/>
            </a:srgbClr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76400" y="2133600"/>
            <a:ext cx="1358901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Rectangle 19"/>
          <p:cNvSpPr/>
          <p:nvPr/>
        </p:nvSpPr>
        <p:spPr>
          <a:xfrm>
            <a:off x="2667000" y="2493424"/>
            <a:ext cx="2666999" cy="402176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" y="762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We had differential expression of pressure in rectangular coordinate for linear motion as: 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00600" y="2133600"/>
            <a:ext cx="72344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05200" y="2133600"/>
            <a:ext cx="792307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381000" y="14478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 rotational motion we write the similar expression in cylindrical coordinates as: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4864100" y="1447800"/>
          <a:ext cx="2374900" cy="419100"/>
        </p:xfrm>
        <a:graphic>
          <a:graphicData uri="http://schemas.openxmlformats.org/presentationml/2006/ole">
            <p:oleObj spid="_x0000_s19458" name="Equation" r:id="rId10" imgW="1295280" imgH="22860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827588" y="914400"/>
          <a:ext cx="3097212" cy="419100"/>
        </p:xfrm>
        <a:graphic>
          <a:graphicData uri="http://schemas.openxmlformats.org/presentationml/2006/ole">
            <p:oleObj spid="_x0000_s19459" name="Equation" r:id="rId11" imgW="1688760" imgH="228600" progId="Equation.DSMT4">
              <p:embed/>
            </p:oleObj>
          </a:graphicData>
        </a:graphic>
      </p:graphicFrame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85800" y="4953000"/>
            <a:ext cx="466785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TextBox 33"/>
          <p:cNvSpPr txBox="1"/>
          <p:nvPr/>
        </p:nvSpPr>
        <p:spPr>
          <a:xfrm>
            <a:off x="457200" y="4343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At free surface P</a:t>
            </a:r>
            <a:r>
              <a:rPr lang="en-IN" baseline="-25000" dirty="0" smtClean="0"/>
              <a:t>1</a:t>
            </a:r>
            <a:r>
              <a:rPr lang="en-IN" dirty="0" smtClean="0"/>
              <a:t>= P</a:t>
            </a:r>
            <a:r>
              <a:rPr lang="en-IN" baseline="-25000" dirty="0" smtClean="0"/>
              <a:t>2</a:t>
            </a:r>
            <a:r>
              <a:rPr lang="en-IN" dirty="0" smtClean="0"/>
              <a:t>, and if point 1 is taken at bottom of vessel at vertical axis of rotation (z</a:t>
            </a:r>
            <a:r>
              <a:rPr lang="en-IN" baseline="-25000" dirty="0" smtClean="0"/>
              <a:t>1</a:t>
            </a:r>
            <a:r>
              <a:rPr lang="en-IN" dirty="0" smtClean="0"/>
              <a:t>=0, r</a:t>
            </a:r>
            <a:r>
              <a:rPr lang="en-IN" baseline="-25000" dirty="0" smtClean="0"/>
              <a:t>1</a:t>
            </a:r>
            <a:r>
              <a:rPr lang="en-IN" dirty="0" smtClean="0"/>
              <a:t> =0)</a:t>
            </a:r>
            <a:endParaRPr lang="en-IN" dirty="0"/>
          </a:p>
        </p:txBody>
      </p:sp>
      <p:sp>
        <p:nvSpPr>
          <p:cNvPr id="35" name="TextBox 34"/>
          <p:cNvSpPr txBox="1"/>
          <p:nvPr/>
        </p:nvSpPr>
        <p:spPr>
          <a:xfrm>
            <a:off x="152400" y="5955268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IN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height of free surface at vertical axis of rotation of vessel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0" grpId="0" animBg="1"/>
      <p:bldP spid="21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9/2/2020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Dr V K Sachan UIET CSJMU Kanpur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477000"/>
            <a:ext cx="3810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Fluid in Rotating Cylinder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590800"/>
            <a:ext cx="220408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72178" y="3429000"/>
            <a:ext cx="322862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533400" y="9906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Taking point 1 to be at the axis of rotation (r = 0) a height C</a:t>
            </a:r>
            <a:r>
              <a:rPr lang="en-IN" baseline="-25000" dirty="0" smtClean="0"/>
              <a:t>1v</a:t>
            </a:r>
            <a:r>
              <a:rPr lang="en-IN" dirty="0" smtClean="0"/>
              <a:t>from bottom of the tank and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at vertical axis of rotation of vessel </a:t>
            </a:r>
            <a:r>
              <a:rPr lang="en-IN" dirty="0" smtClean="0"/>
              <a:t>height, and setting pressures equal (P</a:t>
            </a:r>
            <a:r>
              <a:rPr lang="en-IN" baseline="-25000" dirty="0" smtClean="0"/>
              <a:t>1</a:t>
            </a:r>
            <a:r>
              <a:rPr lang="en-IN" dirty="0" smtClean="0"/>
              <a:t>=P</a:t>
            </a:r>
            <a:r>
              <a:rPr lang="en-IN" baseline="-25000" dirty="0" smtClean="0"/>
              <a:t>2</a:t>
            </a:r>
            <a:r>
              <a:rPr lang="en-IN" dirty="0" smtClean="0"/>
              <a:t>), we obtain eq. of isobaric lines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at height </a:t>
            </a:r>
            <a:r>
              <a:rPr lang="en-IN" dirty="0" smtClean="0"/>
              <a:t>from equation</a:t>
            </a:r>
            <a:endParaRPr lang="en-IN" dirty="0"/>
          </a:p>
        </p:txBody>
      </p:sp>
      <p:pic>
        <p:nvPicPr>
          <p:cNvPr id="28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1846903"/>
            <a:ext cx="4648200" cy="667697"/>
          </a:xfrm>
          <a:prstGeom prst="rect">
            <a:avLst/>
          </a:prstGeom>
          <a:solidFill>
            <a:srgbClr val="FFFF00">
              <a:alpha val="29000"/>
            </a:srgbClr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05601" y="2311401"/>
            <a:ext cx="2286000" cy="340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4419600"/>
            <a:ext cx="6125277" cy="739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43200" y="5257926"/>
            <a:ext cx="1142622" cy="380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TextBox 34"/>
          <p:cNvSpPr txBox="1"/>
          <p:nvPr/>
        </p:nvSpPr>
        <p:spPr>
          <a:xfrm>
            <a:off x="304800" y="4114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Volume of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paraboloid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0" y="5260628"/>
            <a:ext cx="1815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Volume of fluid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188898" y="5486400"/>
            <a:ext cx="1692773" cy="560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TextBox 37"/>
          <p:cNvSpPr txBox="1"/>
          <p:nvPr/>
        </p:nvSpPr>
        <p:spPr>
          <a:xfrm>
            <a:off x="533401" y="5614286"/>
            <a:ext cx="2298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Equating volume gives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800" y="5943601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Depression of free surface = h</a:t>
            </a:r>
            <a:r>
              <a:rPr lang="en-IN" sz="2000" b="1" baseline="-25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IN" sz="2000" b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IN" sz="2000" b="1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IN" sz="20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=  </a:t>
            </a: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706667" y="5867401"/>
            <a:ext cx="635539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2" name="TextBox 41"/>
          <p:cNvSpPr txBox="1"/>
          <p:nvPr/>
        </p:nvSpPr>
        <p:spPr>
          <a:xfrm>
            <a:off x="76200" y="3581400"/>
            <a:ext cx="2971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Maximum height difference is             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318</Words>
  <Application>Microsoft Office PowerPoint</Application>
  <PresentationFormat>On-screen Show (4:3)</PresentationFormat>
  <Paragraphs>45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Lecture-8 and Tutorial -3 Lecture</vt:lpstr>
      <vt:lpstr>  Equation of Motion (Ref: Frank M White)  </vt:lpstr>
      <vt:lpstr>Equation of Motion: Rigid Body Motion of Fluids (Ref : Cengel)</vt:lpstr>
      <vt:lpstr>Acceleration in Straight Path</vt:lpstr>
      <vt:lpstr>Rigid Body Rotation of Fluids</vt:lpstr>
      <vt:lpstr>Fluid in Rotating Cylinder</vt:lpstr>
      <vt:lpstr>Fluid in Rotating Cylinder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Lecture-8</dc:title>
  <dc:creator>VK Sachan</dc:creator>
  <cp:lastModifiedBy>VK Sachan</cp:lastModifiedBy>
  <cp:revision>83</cp:revision>
  <dcterms:created xsi:type="dcterms:W3CDTF">2006-08-16T00:00:00Z</dcterms:created>
  <dcterms:modified xsi:type="dcterms:W3CDTF">2021-10-20T05:31:56Z</dcterms:modified>
</cp:coreProperties>
</file>