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82CFB-E9DF-4FA2-BEE9-3053CF4A15DB}" type="datetimeFigureOut">
              <a:rPr lang="en-US" smtClean="0"/>
              <a:t>9/7/2020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A7872-E359-4F53-96CC-4D95311F89A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Lecture-9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Centrifuge and Pressure Vessel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5135563" y="3051175"/>
          <a:ext cx="3654425" cy="606425"/>
        </p:xfrm>
        <a:graphic>
          <a:graphicData uri="http://schemas.openxmlformats.org/presentationml/2006/ole">
            <p:oleObj spid="_x0000_s1031" name="Equation" r:id="rId3" imgW="2527200" imgH="419040" progId="Equation.DSMT4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Centrifuge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/>
          </a:bodyPr>
          <a:lstStyle/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Rotational velocity is very high so that the 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paraboloid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takes a shape of concentric layer of liquid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Used to separate immiscible liquids (centrifugal decanter), solids form liquid, solids from gas (cyclone separators) by generating centrifugal force more than hundred times of gravitational force.</a:t>
            </a:r>
          </a:p>
          <a:p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Governing equation: </a:t>
            </a:r>
          </a:p>
          <a:p>
            <a:pPr lvl="1">
              <a:buNone/>
            </a:pPr>
            <a:r>
              <a:rPr lang="en-IN" sz="1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38" name="Freeform 37"/>
          <p:cNvSpPr/>
          <p:nvPr/>
        </p:nvSpPr>
        <p:spPr>
          <a:xfrm>
            <a:off x="1000125" y="4419600"/>
            <a:ext cx="1590675" cy="876300"/>
          </a:xfrm>
          <a:custGeom>
            <a:avLst/>
            <a:gdLst>
              <a:gd name="connsiteX0" fmla="*/ 0 w 1590675"/>
              <a:gd name="connsiteY0" fmla="*/ 0 h 876300"/>
              <a:gd name="connsiteX1" fmla="*/ 790575 w 1590675"/>
              <a:gd name="connsiteY1" fmla="*/ 876300 h 876300"/>
              <a:gd name="connsiteX2" fmla="*/ 1590675 w 1590675"/>
              <a:gd name="connsiteY2" fmla="*/ 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876300">
                <a:moveTo>
                  <a:pt x="0" y="0"/>
                </a:moveTo>
                <a:cubicBezTo>
                  <a:pt x="262731" y="438150"/>
                  <a:pt x="525463" y="876300"/>
                  <a:pt x="790575" y="876300"/>
                </a:cubicBezTo>
                <a:cubicBezTo>
                  <a:pt x="1055687" y="876300"/>
                  <a:pt x="1492250" y="119062"/>
                  <a:pt x="15906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Curved Up Arrow 44"/>
          <p:cNvSpPr/>
          <p:nvPr/>
        </p:nvSpPr>
        <p:spPr>
          <a:xfrm>
            <a:off x="1600200" y="3916680"/>
            <a:ext cx="381000" cy="198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6" name="Curved Up Arrow 45"/>
          <p:cNvSpPr/>
          <p:nvPr/>
        </p:nvSpPr>
        <p:spPr>
          <a:xfrm>
            <a:off x="4419600" y="3962400"/>
            <a:ext cx="381000" cy="198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47" name="Curved Up Arrow 46"/>
          <p:cNvSpPr/>
          <p:nvPr/>
        </p:nvSpPr>
        <p:spPr>
          <a:xfrm>
            <a:off x="7162800" y="3886200"/>
            <a:ext cx="381000" cy="1981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2653108"/>
            <a:ext cx="3810000" cy="547292"/>
          </a:xfrm>
          <a:prstGeom prst="rect">
            <a:avLst/>
          </a:prstGeom>
          <a:solidFill>
            <a:srgbClr val="FFFF00">
              <a:alpha val="29000"/>
            </a:srgbClr>
          </a:solidFill>
          <a:ln w="9525">
            <a:noFill/>
            <a:miter lim="800000"/>
            <a:headEnd/>
            <a:tailEnd/>
          </a:ln>
          <a:effectLst/>
        </p:spPr>
      </p:pic>
      <p:grpSp>
        <p:nvGrpSpPr>
          <p:cNvPr id="98" name="Group 97"/>
          <p:cNvGrpSpPr/>
          <p:nvPr/>
        </p:nvGrpSpPr>
        <p:grpSpPr>
          <a:xfrm>
            <a:off x="990600" y="3669268"/>
            <a:ext cx="7391400" cy="3112532"/>
            <a:chOff x="990600" y="3669268"/>
            <a:chExt cx="7391400" cy="3112532"/>
          </a:xfrm>
        </p:grpSpPr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77000" y="4191000"/>
              <a:ext cx="1676400" cy="2435601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94" name="Group 93"/>
            <p:cNvGrpSpPr/>
            <p:nvPr/>
          </p:nvGrpSpPr>
          <p:grpSpPr>
            <a:xfrm>
              <a:off x="990600" y="3669268"/>
              <a:ext cx="7391400" cy="3112532"/>
              <a:chOff x="990600" y="3669268"/>
              <a:chExt cx="7391400" cy="3112532"/>
            </a:xfrm>
          </p:grpSpPr>
          <p:pic>
            <p:nvPicPr>
              <p:cNvPr id="71" name="Picture 2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733800" y="4191000"/>
                <a:ext cx="1752600" cy="243560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990600" y="4191000"/>
                <a:ext cx="1676400" cy="2435601"/>
              </a:xfrm>
              <a:prstGeom prst="rect">
                <a:avLst/>
              </a:prstGeom>
              <a:solidFill>
                <a:schemeClr val="bg1"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</p:pic>
          <p:cxnSp>
            <p:nvCxnSpPr>
              <p:cNvPr id="31" name="Straight Connector 30"/>
              <p:cNvCxnSpPr/>
              <p:nvPr/>
            </p:nvCxnSpPr>
            <p:spPr>
              <a:xfrm rot="16200000" flipH="1">
                <a:off x="304798" y="5333998"/>
                <a:ext cx="2895600" cy="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5905499" y="5295899"/>
                <a:ext cx="2819399" cy="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eeform 38"/>
              <p:cNvSpPr/>
              <p:nvPr/>
            </p:nvSpPr>
            <p:spPr>
              <a:xfrm>
                <a:off x="3733800" y="4419600"/>
                <a:ext cx="1676400" cy="2286000"/>
              </a:xfrm>
              <a:custGeom>
                <a:avLst/>
                <a:gdLst>
                  <a:gd name="connsiteX0" fmla="*/ 0 w 1590675"/>
                  <a:gd name="connsiteY0" fmla="*/ 0 h 876300"/>
                  <a:gd name="connsiteX1" fmla="*/ 790575 w 1590675"/>
                  <a:gd name="connsiteY1" fmla="*/ 876300 h 876300"/>
                  <a:gd name="connsiteX2" fmla="*/ 1590675 w 1590675"/>
                  <a:gd name="connsiteY2" fmla="*/ 0 h 87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590675" h="876300">
                    <a:moveTo>
                      <a:pt x="0" y="0"/>
                    </a:moveTo>
                    <a:cubicBezTo>
                      <a:pt x="262731" y="438150"/>
                      <a:pt x="525463" y="876300"/>
                      <a:pt x="790575" y="876300"/>
                    </a:cubicBezTo>
                    <a:cubicBezTo>
                      <a:pt x="1055687" y="876300"/>
                      <a:pt x="1492250" y="119062"/>
                      <a:pt x="1590675" y="0"/>
                    </a:cubicBezTo>
                  </a:path>
                </a:pathLst>
              </a:cu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0" name="Right Arrow 39"/>
              <p:cNvSpPr/>
              <p:nvPr/>
            </p:nvSpPr>
            <p:spPr>
              <a:xfrm>
                <a:off x="2743200" y="5154168"/>
                <a:ext cx="838200" cy="332232"/>
              </a:xfrm>
              <a:prstGeom prst="right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1" name="Right Arrow 40"/>
              <p:cNvSpPr/>
              <p:nvPr/>
            </p:nvSpPr>
            <p:spPr>
              <a:xfrm>
                <a:off x="5562600" y="5181600"/>
                <a:ext cx="838200" cy="332232"/>
              </a:xfrm>
              <a:prstGeom prst="rightArrow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905000" y="3669268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>
                    <a:latin typeface="Times New Roman"/>
                    <a:cs typeface="Times New Roman"/>
                  </a:rPr>
                  <a:t>ω</a:t>
                </a:r>
                <a:endParaRPr lang="en-IN" dirty="0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467600" y="3745468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/>
                    <a:cs typeface="Times New Roman"/>
                  </a:rPr>
                  <a:t>1000</a:t>
                </a:r>
                <a:r>
                  <a:rPr lang="el-GR" dirty="0" smtClean="0">
                    <a:latin typeface="Times New Roman"/>
                    <a:cs typeface="Times New Roman"/>
                  </a:rPr>
                  <a:t>ω</a:t>
                </a:r>
                <a:endParaRPr lang="en-IN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4724400" y="3745468"/>
                <a:ext cx="609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>
                    <a:latin typeface="Times New Roman"/>
                    <a:cs typeface="Times New Roman"/>
                  </a:rPr>
                  <a:t>10</a:t>
                </a:r>
                <a:r>
                  <a:rPr lang="el-GR" dirty="0" smtClean="0">
                    <a:latin typeface="Times New Roman"/>
                    <a:cs typeface="Times New Roman"/>
                  </a:rPr>
                  <a:t>ω</a:t>
                </a:r>
                <a:endParaRPr lang="en-IN" dirty="0"/>
              </a:p>
            </p:txBody>
          </p:sp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1028700" y="4419600"/>
                <a:ext cx="1638300" cy="85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3771900" y="4419600"/>
                <a:ext cx="1638300" cy="85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6477000" y="4410075"/>
                <a:ext cx="1638300" cy="857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cxnSp>
        <p:nvCxnSpPr>
          <p:cNvPr id="85" name="Straight Arrow Connector 84"/>
          <p:cNvCxnSpPr/>
          <p:nvPr/>
        </p:nvCxnSpPr>
        <p:spPr>
          <a:xfrm rot="16200000" flipH="1">
            <a:off x="1143000" y="4114800"/>
            <a:ext cx="38100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28600" y="3657600"/>
            <a:ext cx="1357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Initial liquid level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219200" y="2819400"/>
            <a:ext cx="1715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buNone/>
            </a:pPr>
            <a:r>
              <a:rPr lang="en-IN" sz="1400" dirty="0" smtClean="0">
                <a:latin typeface="Times New Roman" pitchFamily="18" charset="0"/>
                <a:cs typeface="Times New Roman" pitchFamily="18" charset="0"/>
              </a:rPr>
              <a:t>(Integral form)</a:t>
            </a:r>
            <a:endParaRPr lang="en-IN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95400" y="3166646"/>
            <a:ext cx="3829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Gravitational force is insignificant, therefore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3352800" y="2286000"/>
          <a:ext cx="2159000" cy="381000"/>
        </p:xfrm>
        <a:graphic>
          <a:graphicData uri="http://schemas.openxmlformats.org/presentationml/2006/ole">
            <p:oleObj spid="_x0000_s1032" name="Equation" r:id="rId7" imgW="1295280" imgH="228600" progId="Equation.DSMT4">
              <p:embed/>
            </p:oleObj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>
            <a:off x="3159789" y="5369589"/>
            <a:ext cx="2819397" cy="5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5638005" y="5486400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858794" y="5485606"/>
            <a:ext cx="213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ate Placeholder 3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Pressure Vessel (Cylindrical)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105400"/>
            <a:ext cx="335897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5638800"/>
            <a:ext cx="53006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0" name="Group 19"/>
          <p:cNvGrpSpPr/>
          <p:nvPr/>
        </p:nvGrpSpPr>
        <p:grpSpPr>
          <a:xfrm>
            <a:off x="1022993" y="1295400"/>
            <a:ext cx="6978007" cy="3886200"/>
            <a:chOff x="1010627" y="1295400"/>
            <a:chExt cx="6978007" cy="38862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21874" y="1295400"/>
              <a:ext cx="6766760" cy="3886200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 rot="735545">
              <a:off x="1010627" y="2225764"/>
              <a:ext cx="3252546" cy="2153065"/>
            </a:xfrm>
            <a:prstGeom prst="rect">
              <a:avLst/>
            </a:prstGeom>
            <a:solidFill>
              <a:schemeClr val="bg2">
                <a:lumMod val="75000"/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10" name="TextBox 9"/>
          <p:cNvSpPr txBox="1"/>
          <p:nvPr/>
        </p:nvSpPr>
        <p:spPr>
          <a:xfrm rot="1325436">
            <a:off x="3402807" y="1527858"/>
            <a:ext cx="194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Vertical plane </a:t>
            </a:r>
            <a:r>
              <a:rPr lang="en-IN" dirty="0" smtClean="0"/>
              <a:t>cut </a:t>
            </a:r>
            <a:endParaRPr lang="en-IN" dirty="0"/>
          </a:p>
        </p:txBody>
      </p:sp>
      <p:cxnSp>
        <p:nvCxnSpPr>
          <p:cNvPr id="14" name="Straight Arrow Connector 13"/>
          <p:cNvCxnSpPr>
            <a:stCxn id="10" idx="2"/>
          </p:cNvCxnSpPr>
          <p:nvPr/>
        </p:nvCxnSpPr>
        <p:spPr>
          <a:xfrm rot="5400000">
            <a:off x="3705276" y="2293167"/>
            <a:ext cx="1011966" cy="1929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4800600"/>
            <a:ext cx="274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Fig: Differential horizontal slice</a:t>
            </a:r>
            <a:endParaRPr lang="en-IN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2895600" y="4876800"/>
            <a:ext cx="2898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smtClean="0"/>
              <a:t>Fig: Cylindrical thin walled vessel</a:t>
            </a:r>
            <a:endParaRPr lang="en-IN" sz="1600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Pressure Vessel (Spherical)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828801"/>
            <a:ext cx="5858904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4267200"/>
            <a:ext cx="268527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105400"/>
            <a:ext cx="59370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137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Lecture-9</vt:lpstr>
      <vt:lpstr>Centrifuge</vt:lpstr>
      <vt:lpstr>Pressure Vessel (Cylindrical)</vt:lpstr>
      <vt:lpstr>Pressure Vessel (Spherical)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Lecture-9</dc:title>
  <dc:creator>VK Sachan</dc:creator>
  <cp:lastModifiedBy>VK Sachan</cp:lastModifiedBy>
  <cp:revision>31</cp:revision>
  <dcterms:created xsi:type="dcterms:W3CDTF">2006-08-16T00:00:00Z</dcterms:created>
  <dcterms:modified xsi:type="dcterms:W3CDTF">2020-09-07T04:28:11Z</dcterms:modified>
</cp:coreProperties>
</file>