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6BC23C-A3D2-4AAF-8B6E-0C4D5F74099F}" type="datetimeFigureOut">
              <a:rPr lang="en-US" smtClean="0"/>
              <a:t>11/23/2021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FC50B0-DCDD-45EA-A736-F54C48D13CB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6BC23C-A3D2-4AAF-8B6E-0C4D5F74099F}" type="datetimeFigureOut">
              <a:rPr lang="en-US" smtClean="0"/>
              <a:t>11/23/2021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FC50B0-DCDD-45EA-A736-F54C48D13CB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6BC23C-A3D2-4AAF-8B6E-0C4D5F74099F}" type="datetimeFigureOut">
              <a:rPr lang="en-US" smtClean="0"/>
              <a:t>11/23/2021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FC50B0-DCDD-45EA-A736-F54C48D13CB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6BC23C-A3D2-4AAF-8B6E-0C4D5F74099F}" type="datetimeFigureOut">
              <a:rPr lang="en-US" smtClean="0"/>
              <a:t>11/23/2021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FC50B0-DCDD-45EA-A736-F54C48D13CB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6BC23C-A3D2-4AAF-8B6E-0C4D5F74099F}" type="datetimeFigureOut">
              <a:rPr lang="en-US" smtClean="0"/>
              <a:t>11/23/2021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FC50B0-DCDD-45EA-A736-F54C48D13CB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6BC23C-A3D2-4AAF-8B6E-0C4D5F74099F}" type="datetimeFigureOut">
              <a:rPr lang="en-US" smtClean="0"/>
              <a:t>11/23/2021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FC50B0-DCDD-45EA-A736-F54C48D13CB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6BC23C-A3D2-4AAF-8B6E-0C4D5F74099F}" type="datetimeFigureOut">
              <a:rPr lang="en-US" smtClean="0"/>
              <a:t>11/23/2021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FC50B0-DCDD-45EA-A736-F54C48D13CB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6BC23C-A3D2-4AAF-8B6E-0C4D5F74099F}" type="datetimeFigureOut">
              <a:rPr lang="en-US" smtClean="0"/>
              <a:t>11/23/2021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FC50B0-DCDD-45EA-A736-F54C48D13CB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6BC23C-A3D2-4AAF-8B6E-0C4D5F74099F}" type="datetimeFigureOut">
              <a:rPr lang="en-US" smtClean="0"/>
              <a:t>11/23/2021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FC50B0-DCDD-45EA-A736-F54C48D13CB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6BC23C-A3D2-4AAF-8B6E-0C4D5F74099F}" type="datetimeFigureOut">
              <a:rPr lang="en-US" smtClean="0"/>
              <a:t>11/23/2021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FC50B0-DCDD-45EA-A736-F54C48D13CB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6BC23C-A3D2-4AAF-8B6E-0C4D5F74099F}" type="datetimeFigureOut">
              <a:rPr lang="en-US" smtClean="0"/>
              <a:t>11/23/2021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FC50B0-DCDD-45EA-A736-F54C48D13CB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6BC23C-A3D2-4AAF-8B6E-0C4D5F74099F}" type="datetimeFigureOut">
              <a:rPr lang="en-US" smtClean="0"/>
              <a:t>11/23/2021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FC50B0-DCDD-45EA-A736-F54C48D13CB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
            <a:ext cx="7772400" cy="914399"/>
          </a:xfrm>
        </p:spPr>
        <p:txBody>
          <a:bodyPr/>
          <a:lstStyle/>
          <a:p>
            <a:r>
              <a:rPr lang="en-US" dirty="0" smtClean="0"/>
              <a:t>LECTURE 2</a:t>
            </a:r>
            <a:endParaRPr lang="en-US" dirty="0"/>
          </a:p>
        </p:txBody>
      </p:sp>
      <p:sp>
        <p:nvSpPr>
          <p:cNvPr id="3" name="Subtitle 2"/>
          <p:cNvSpPr>
            <a:spLocks noGrp="1"/>
          </p:cNvSpPr>
          <p:nvPr>
            <p:ph type="subTitle" idx="1"/>
          </p:nvPr>
        </p:nvSpPr>
        <p:spPr>
          <a:xfrm>
            <a:off x="304800" y="1066800"/>
            <a:ext cx="8610600" cy="4572000"/>
          </a:xfrm>
        </p:spPr>
        <p:txBody>
          <a:bodyPr>
            <a:normAutofit fontScale="85000" lnSpcReduction="10000"/>
          </a:bodyPr>
          <a:lstStyle/>
          <a:p>
            <a:r>
              <a:rPr lang="en-US" dirty="0" smtClean="0"/>
              <a:t>SOFTWARE ENGINEERING</a:t>
            </a:r>
          </a:p>
          <a:p>
            <a:pPr algn="l">
              <a:buFont typeface="Arial" pitchFamily="34" charset="0"/>
              <a:buChar char="•"/>
            </a:pPr>
            <a:r>
              <a:rPr lang="en-US" dirty="0">
                <a:solidFill>
                  <a:schemeClr val="tx1"/>
                </a:solidFill>
              </a:rPr>
              <a:t> </a:t>
            </a:r>
            <a:r>
              <a:rPr lang="en-US" dirty="0" smtClean="0">
                <a:solidFill>
                  <a:schemeClr val="tx1"/>
                </a:solidFill>
              </a:rPr>
              <a:t>  Software engineering is an engineering branch  associated with development of software product using well-defined scientific principles, methods and procedures. </a:t>
            </a:r>
          </a:p>
          <a:p>
            <a:pPr algn="l">
              <a:buFont typeface="Arial" pitchFamily="34" charset="0"/>
              <a:buChar char="•"/>
            </a:pPr>
            <a:r>
              <a:rPr lang="en-US" dirty="0" smtClean="0">
                <a:solidFill>
                  <a:schemeClr val="tx1"/>
                </a:solidFill>
              </a:rPr>
              <a:t>The outcome of software engineering is an efficient and reliable software product.</a:t>
            </a:r>
          </a:p>
          <a:p>
            <a:pPr algn="l">
              <a:buFont typeface="Arial" pitchFamily="34" charset="0"/>
              <a:buChar char="•"/>
            </a:pPr>
            <a:r>
              <a:rPr lang="en-US" b="1" dirty="0" smtClean="0">
                <a:solidFill>
                  <a:schemeClr val="tx1"/>
                </a:solidFill>
              </a:rPr>
              <a:t>Definitions</a:t>
            </a:r>
            <a:r>
              <a:rPr lang="en-US" dirty="0" smtClean="0">
                <a:solidFill>
                  <a:schemeClr val="tx1"/>
                </a:solidFill>
              </a:rPr>
              <a:t> IEEE defines software engineering as: </a:t>
            </a:r>
          </a:p>
          <a:p>
            <a:pPr algn="l">
              <a:buFont typeface="Arial" pitchFamily="34" charset="0"/>
              <a:buChar char="•"/>
            </a:pPr>
            <a:r>
              <a:rPr lang="en-US" dirty="0" smtClean="0">
                <a:solidFill>
                  <a:schemeClr val="tx1"/>
                </a:solidFill>
              </a:rPr>
              <a:t> The application of a systematic, disciplined, quantifiable approach to the development, operation, and maintenance of software; that is, the application of engineering to software. </a:t>
            </a:r>
            <a:endParaRPr lang="en-US"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229600" cy="6247864"/>
          </a:xfrm>
          <a:prstGeom prst="rect">
            <a:avLst/>
          </a:prstGeom>
        </p:spPr>
        <p:txBody>
          <a:bodyPr wrap="square">
            <a:spAutoFit/>
          </a:bodyPr>
          <a:lstStyle/>
          <a:p>
            <a:r>
              <a:rPr lang="en-US" sz="2000" b="1" dirty="0" smtClean="0"/>
              <a:t>Need of Software Engineering </a:t>
            </a:r>
            <a:endParaRPr lang="en-US" sz="2000" dirty="0" smtClean="0"/>
          </a:p>
          <a:p>
            <a:r>
              <a:rPr lang="en-US" sz="2000" dirty="0" smtClean="0"/>
              <a:t>The  need of software engineering arises because of higher rate of change in user requirements and environment on which the software is working. Following are some of the needs stated: </a:t>
            </a:r>
          </a:p>
          <a:p>
            <a:pPr marL="342900" indent="-342900">
              <a:buFont typeface="+mj-lt"/>
              <a:buAutoNum type="arabicPeriod"/>
            </a:pPr>
            <a:r>
              <a:rPr lang="en-US" sz="2000" dirty="0" smtClean="0"/>
              <a:t> </a:t>
            </a:r>
            <a:r>
              <a:rPr lang="en-US" sz="2000" b="1" dirty="0" smtClean="0"/>
              <a:t>Large software </a:t>
            </a:r>
            <a:r>
              <a:rPr lang="en-US" sz="2000" dirty="0" smtClean="0"/>
              <a:t>- It is easier to build a wall than a house or building, likewise, as the size of the software becomes large, engineering has to step to give it a scientific process.</a:t>
            </a:r>
          </a:p>
          <a:p>
            <a:pPr marL="342900" indent="-342900">
              <a:buFont typeface="+mj-lt"/>
              <a:buAutoNum type="arabicPeriod"/>
            </a:pPr>
            <a:r>
              <a:rPr lang="en-US" sz="2000" b="1" dirty="0" smtClean="0"/>
              <a:t>Scalability-</a:t>
            </a:r>
            <a:r>
              <a:rPr lang="en-US" sz="2000" dirty="0" smtClean="0"/>
              <a:t> If the software process were not based on scientific and engineering concepts, it would be easier to re-create new software than to scale an existing one.</a:t>
            </a:r>
          </a:p>
          <a:p>
            <a:pPr marL="342900" indent="-342900">
              <a:buFont typeface="+mj-lt"/>
              <a:buAutoNum type="arabicPeriod"/>
            </a:pPr>
            <a:r>
              <a:rPr lang="en-US" sz="2000" b="1" dirty="0" smtClean="0"/>
              <a:t> Cost- </a:t>
            </a:r>
            <a:r>
              <a:rPr lang="en-US" sz="2000" dirty="0" smtClean="0"/>
              <a:t>As hardware industry has shown its skills and huge manufacturing has lower down the price of computer and electronic hardware. But, cost of the software remains high if proper process is not adapted.</a:t>
            </a:r>
          </a:p>
          <a:p>
            <a:pPr marL="342900" indent="-342900">
              <a:buFont typeface="+mj-lt"/>
              <a:buAutoNum type="arabicPeriod"/>
            </a:pPr>
            <a:r>
              <a:rPr lang="en-US" sz="2000" b="1" dirty="0" smtClean="0"/>
              <a:t>  Dynamic Nature- </a:t>
            </a:r>
            <a:r>
              <a:rPr lang="en-US" sz="2000" dirty="0" smtClean="0"/>
              <a:t>Always growing and adapting nature of the software hugely depends upon the environment in which the user works. If the nature of software is always changing, new enhancements need to be done in the existing one. This is where the software engineering plays a good role.</a:t>
            </a:r>
          </a:p>
          <a:p>
            <a:pPr marL="342900" indent="-342900">
              <a:buFont typeface="+mj-lt"/>
              <a:buAutoNum type="arabicPeriod"/>
            </a:pPr>
            <a:r>
              <a:rPr lang="en-US" sz="2000" b="1" dirty="0" smtClean="0"/>
              <a:t> Quality Management- </a:t>
            </a:r>
            <a:r>
              <a:rPr lang="en-US" sz="2000" dirty="0" smtClean="0"/>
              <a:t>Better process of software development provides better and quality software product</a:t>
            </a: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28600"/>
            <a:ext cx="8153400" cy="5016758"/>
          </a:xfrm>
          <a:prstGeom prst="rect">
            <a:avLst/>
          </a:prstGeom>
        </p:spPr>
        <p:txBody>
          <a:bodyPr wrap="square">
            <a:spAutoFit/>
          </a:bodyPr>
          <a:lstStyle/>
          <a:p>
            <a:r>
              <a:rPr lang="en-US" sz="2000" b="1" dirty="0" smtClean="0"/>
              <a:t>Characteristics of good software </a:t>
            </a:r>
          </a:p>
          <a:p>
            <a:r>
              <a:rPr lang="en-US" sz="2000" dirty="0" smtClean="0"/>
              <a:t>A software product can be judged by what it offers and how well it can be used. This software must satisfy on the following grounds:</a:t>
            </a:r>
          </a:p>
          <a:p>
            <a:pPr marL="342900" indent="-342900">
              <a:buFont typeface="+mj-lt"/>
              <a:buAutoNum type="arabicPeriod"/>
            </a:pPr>
            <a:r>
              <a:rPr lang="en-US" sz="2000" dirty="0" smtClean="0"/>
              <a:t> Operational </a:t>
            </a:r>
          </a:p>
          <a:p>
            <a:pPr marL="342900" indent="-342900">
              <a:buFont typeface="+mj-lt"/>
              <a:buAutoNum type="arabicPeriod"/>
            </a:pPr>
            <a:r>
              <a:rPr lang="en-US" sz="2000" dirty="0" smtClean="0"/>
              <a:t> Transitional </a:t>
            </a:r>
          </a:p>
          <a:p>
            <a:pPr marL="342900" indent="-342900">
              <a:buFont typeface="+mj-lt"/>
              <a:buAutoNum type="arabicPeriod"/>
            </a:pPr>
            <a:r>
              <a:rPr lang="en-US" sz="2000" dirty="0" smtClean="0"/>
              <a:t>Maintenance</a:t>
            </a:r>
          </a:p>
          <a:p>
            <a:r>
              <a:rPr lang="en-US" sz="2000" dirty="0" smtClean="0"/>
              <a:t> Well-engineered and crafted software is expected to have the following characteristics:</a:t>
            </a:r>
          </a:p>
          <a:p>
            <a:r>
              <a:rPr lang="en-US" sz="2000" b="1" dirty="0" smtClean="0"/>
              <a:t> Operational :</a:t>
            </a:r>
            <a:r>
              <a:rPr lang="en-US" sz="2000" dirty="0" smtClean="0"/>
              <a:t>This tells us how well the software works in operations. It can be measured on: </a:t>
            </a:r>
            <a:r>
              <a:rPr lang="en-US" sz="2000" b="1" dirty="0" smtClean="0"/>
              <a:t>(a)</a:t>
            </a:r>
            <a:r>
              <a:rPr lang="en-US" sz="2000" dirty="0" smtClean="0"/>
              <a:t> Budget (b) Usability © Efficiency (d) Correctness (e) Functionality (f) Dependability (g)Security (h)Safety </a:t>
            </a:r>
          </a:p>
          <a:p>
            <a:r>
              <a:rPr lang="en-US" sz="2000" b="1" dirty="0" smtClean="0"/>
              <a:t>Transitional: </a:t>
            </a:r>
            <a:r>
              <a:rPr lang="en-US" sz="2000" dirty="0" smtClean="0"/>
              <a:t>This aspect is important when the software is moved from one platform to another: (a)Portability (b)Interoperability ©Reusability (d)Adaptability </a:t>
            </a:r>
            <a:r>
              <a:rPr lang="en-US" sz="2000" b="1" dirty="0" smtClean="0"/>
              <a:t>Maintenance :</a:t>
            </a:r>
            <a:r>
              <a:rPr lang="en-US" sz="2000" dirty="0" smtClean="0"/>
              <a:t>This aspect briefs about how well the software has the capabilities to maintain itself in the ever-changing environment: (a) Modularity (b) Maintainability ©Flexibility (d) Scalability</a:t>
            </a: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686800" cy="792162"/>
          </a:xfrm>
        </p:spPr>
        <p:txBody>
          <a:bodyPr>
            <a:normAutofit/>
          </a:bodyPr>
          <a:lstStyle/>
          <a:p>
            <a:r>
              <a:rPr lang="en-US" sz="3200" dirty="0" smtClean="0"/>
              <a:t>SDLC-SOFTWARE DEVELPOMENT LIFE CYCLE</a:t>
            </a:r>
            <a:endParaRPr lang="en-US" sz="3200" dirty="0"/>
          </a:p>
        </p:txBody>
      </p:sp>
      <p:sp>
        <p:nvSpPr>
          <p:cNvPr id="3" name="Content Placeholder 2"/>
          <p:cNvSpPr>
            <a:spLocks noGrp="1"/>
          </p:cNvSpPr>
          <p:nvPr>
            <p:ph idx="1"/>
          </p:nvPr>
        </p:nvSpPr>
        <p:spPr>
          <a:xfrm>
            <a:off x="457200" y="1066800"/>
            <a:ext cx="8229600" cy="5059363"/>
          </a:xfrm>
        </p:spPr>
        <p:txBody>
          <a:bodyPr>
            <a:normAutofit lnSpcReduction="10000"/>
          </a:bodyPr>
          <a:lstStyle/>
          <a:p>
            <a:r>
              <a:rPr lang="en-US" sz="2800" dirty="0" smtClean="0"/>
              <a:t>Software Development Life Cycle, SDLC for short, is a well-defined, structured sequence of stages in software engineering to develop the intended software product.</a:t>
            </a:r>
          </a:p>
          <a:p>
            <a:r>
              <a:rPr lang="en-US" sz="2800" dirty="0" smtClean="0"/>
              <a:t>REQUIREMENT GATHERING</a:t>
            </a:r>
          </a:p>
          <a:p>
            <a:r>
              <a:rPr lang="en-US" sz="2800" dirty="0" smtClean="0"/>
              <a:t>FEASIBILITY STUDY</a:t>
            </a:r>
          </a:p>
          <a:p>
            <a:r>
              <a:rPr lang="en-US" sz="2800" dirty="0" smtClean="0"/>
              <a:t>SYSTEM ANALYSIS</a:t>
            </a:r>
          </a:p>
          <a:p>
            <a:r>
              <a:rPr lang="en-US" sz="2800" dirty="0" smtClean="0"/>
              <a:t>SYSTEM DESIGN</a:t>
            </a:r>
          </a:p>
          <a:p>
            <a:r>
              <a:rPr lang="en-US" sz="2800" dirty="0" smtClean="0"/>
              <a:t>CODING </a:t>
            </a:r>
          </a:p>
          <a:p>
            <a:r>
              <a:rPr lang="en-US" sz="2800" dirty="0" smtClean="0"/>
              <a:t>TESTING</a:t>
            </a:r>
          </a:p>
          <a:p>
            <a:r>
              <a:rPr lang="en-US" sz="2800" dirty="0" smtClean="0"/>
              <a:t>IMPLEMENTATION AND POST MAINTENANCE</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229600" cy="5755422"/>
          </a:xfrm>
          <a:prstGeom prst="rect">
            <a:avLst/>
          </a:prstGeom>
        </p:spPr>
        <p:txBody>
          <a:bodyPr wrap="square">
            <a:spAutoFit/>
          </a:bodyPr>
          <a:lstStyle/>
          <a:p>
            <a:pPr algn="just"/>
            <a:r>
              <a:rPr lang="en-US" sz="2400" b="1" dirty="0" smtClean="0"/>
              <a:t>Requirement Gathering </a:t>
            </a:r>
            <a:r>
              <a:rPr lang="en-US" sz="2000" b="1" dirty="0" smtClean="0"/>
              <a:t>: </a:t>
            </a:r>
            <a:r>
              <a:rPr lang="en-US" sz="2000" dirty="0" smtClean="0"/>
              <a:t>This step onwards the software development team works to carry on the project. </a:t>
            </a:r>
          </a:p>
          <a:p>
            <a:pPr algn="just"/>
            <a:r>
              <a:rPr lang="en-US" sz="2000" dirty="0"/>
              <a:t>.</a:t>
            </a:r>
            <a:r>
              <a:rPr lang="en-US" sz="2000" dirty="0" smtClean="0"/>
              <a:t>The team holds discussions with various stakeholders from problem domain and tries to bring out as much information as possible on their requirements. .The requirements are contemplated and segregated into user requirements, system requirements and functional requirements. </a:t>
            </a:r>
          </a:p>
          <a:p>
            <a:pPr algn="just"/>
            <a:r>
              <a:rPr lang="en-US" sz="2000" dirty="0"/>
              <a:t>.</a:t>
            </a:r>
            <a:r>
              <a:rPr lang="en-US" sz="2000" dirty="0" smtClean="0"/>
              <a:t>The requirements are collected using a number of practices as given –</a:t>
            </a:r>
          </a:p>
          <a:p>
            <a:pPr algn="just"/>
            <a:r>
              <a:rPr lang="en-US" sz="2000" dirty="0"/>
              <a:t>.</a:t>
            </a:r>
            <a:r>
              <a:rPr lang="en-US" sz="2000" dirty="0" smtClean="0"/>
              <a:t> studying the existing or obsolete system and software, </a:t>
            </a:r>
          </a:p>
          <a:p>
            <a:pPr algn="just"/>
            <a:r>
              <a:rPr lang="en-US" sz="2000" dirty="0"/>
              <a:t>.</a:t>
            </a:r>
            <a:r>
              <a:rPr lang="en-US" sz="2000" dirty="0" smtClean="0"/>
              <a:t> conducting interviews of users and developers, </a:t>
            </a:r>
          </a:p>
          <a:p>
            <a:pPr algn="just"/>
            <a:r>
              <a:rPr lang="en-US" sz="2000" dirty="0"/>
              <a:t>.</a:t>
            </a:r>
            <a:r>
              <a:rPr lang="en-US" sz="2000" dirty="0" smtClean="0"/>
              <a:t> referring to the database or </a:t>
            </a:r>
          </a:p>
          <a:p>
            <a:pPr algn="just"/>
            <a:r>
              <a:rPr lang="en-US" sz="2000" dirty="0" smtClean="0"/>
              <a:t> . collecting answers from the questionnaires.</a:t>
            </a:r>
          </a:p>
          <a:p>
            <a:pPr algn="just"/>
            <a:r>
              <a:rPr lang="en-US" sz="2400" b="1" dirty="0" smtClean="0"/>
              <a:t>Feasibility Study</a:t>
            </a:r>
            <a:r>
              <a:rPr lang="en-US" sz="2000" b="1" dirty="0" smtClean="0"/>
              <a:t>: </a:t>
            </a:r>
            <a:r>
              <a:rPr lang="en-US" sz="2000" dirty="0" smtClean="0"/>
              <a:t>After requirement gathering, the team comes up with a rough plan of software process. At this step the team analyzes if a software can be designed to fulfill all requirements of the user, and if there is any possibility of software being no more useful. It is also analyzed if the project is financially, practically, and technologically feasible for the organization to take up. There are many algorithms available, which help the developers to conclude the feasibility of a software project.</a:t>
            </a:r>
            <a:endParaRPr 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35846"/>
            <a:ext cx="8077200" cy="6370975"/>
          </a:xfrm>
          <a:prstGeom prst="rect">
            <a:avLst/>
          </a:prstGeom>
        </p:spPr>
        <p:txBody>
          <a:bodyPr wrap="square">
            <a:spAutoFit/>
          </a:bodyPr>
          <a:lstStyle/>
          <a:p>
            <a:r>
              <a:rPr lang="en-US" sz="2400" b="1" dirty="0" smtClean="0"/>
              <a:t>SYSTEM ANALYSIS </a:t>
            </a:r>
            <a:r>
              <a:rPr lang="en-US" sz="2400" dirty="0" smtClean="0"/>
              <a:t>At this step the developers decide a roadmap of their plan and try to bring up the best software model suitable for the project. System analysis includes understanding of software product limitations, learning system related problems or changes to be done in existing systems beforehand, identifying and addressing the impact of project on organization and personnel etc. The project team analyzes the scope of the project and plans the schedule and resources accordingly.</a:t>
            </a:r>
          </a:p>
          <a:p>
            <a:r>
              <a:rPr lang="en-US" sz="2400" dirty="0" smtClean="0"/>
              <a:t> </a:t>
            </a:r>
            <a:r>
              <a:rPr lang="en-US" sz="2400" b="1" dirty="0" smtClean="0"/>
              <a:t>SYSTEM DESIGN </a:t>
            </a:r>
            <a:r>
              <a:rPr lang="en-US" sz="2400" dirty="0" smtClean="0"/>
              <a:t>Next step is to bring down whole knowledge of requirements and analysis on the desk and design the software product. The inputs from users and information gathered in requirement gathering phase are the inputs of this step. The output of this step comes in the form of two designs; logical design, and physical design. Engineers produce meta-data and data dictionaries, logical diagrams, data-flow diagrams, and in some cases pseudo codes.</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914401"/>
            <a:ext cx="7543800" cy="5355312"/>
          </a:xfrm>
          <a:prstGeom prst="rect">
            <a:avLst/>
          </a:prstGeom>
        </p:spPr>
        <p:txBody>
          <a:bodyPr wrap="square">
            <a:spAutoFit/>
          </a:bodyPr>
          <a:lstStyle/>
          <a:p>
            <a:r>
              <a:rPr lang="en-US" b="1" dirty="0" smtClean="0"/>
              <a:t>CODING</a:t>
            </a:r>
            <a:r>
              <a:rPr lang="en-US" dirty="0" smtClean="0"/>
              <a:t> This step is also known as programming phase. The implementation of software design starts in terms of writing program code in the suitable programming language and developing error-free executable programs efficiently. </a:t>
            </a:r>
          </a:p>
          <a:p>
            <a:r>
              <a:rPr lang="en-US" b="1" dirty="0" smtClean="0"/>
              <a:t>TESTING</a:t>
            </a:r>
            <a:r>
              <a:rPr lang="en-US" dirty="0" smtClean="0"/>
              <a:t> An estimate says that 50% of whole software development process should be tested. Errors may ruin the software from critical level to its own removal. Software testing is done while coding by the developers and thorough testing is conducted by testing experts at various levels of code such as module testing,</a:t>
            </a:r>
          </a:p>
          <a:p>
            <a:r>
              <a:rPr lang="en-US" dirty="0" smtClean="0"/>
              <a:t>program testing, product testing, in-house testing, and testing the product at user’s end. Early discovery of errors and their remedy is the key to reliable software.</a:t>
            </a:r>
          </a:p>
          <a:p>
            <a:r>
              <a:rPr lang="en-US" b="1" dirty="0" smtClean="0"/>
              <a:t> INTEGRATION </a:t>
            </a:r>
            <a:r>
              <a:rPr lang="en-US" dirty="0" smtClean="0"/>
              <a:t>Software may need to be integrated with the libraries, databases, and other program(s). This stage of SDLC is involved in the integration of software with outer world entities.</a:t>
            </a:r>
          </a:p>
          <a:p>
            <a:r>
              <a:rPr lang="en-US" b="1" dirty="0" smtClean="0"/>
              <a:t> IMPLEMENTATION </a:t>
            </a:r>
            <a:r>
              <a:rPr lang="en-US" dirty="0" smtClean="0"/>
              <a:t>This means installing the software on user machines. At times, software needs post-installation configurations at user end. Software is tested for portability and adaptability and integration related issues are solved during implementation.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33400"/>
            <a:ext cx="8305800" cy="5262979"/>
          </a:xfrm>
          <a:prstGeom prst="rect">
            <a:avLst/>
          </a:prstGeom>
        </p:spPr>
        <p:txBody>
          <a:bodyPr wrap="square">
            <a:spAutoFit/>
          </a:bodyPr>
          <a:lstStyle/>
          <a:p>
            <a:pPr algn="just"/>
            <a:r>
              <a:rPr lang="en-US" sz="2400" b="1" dirty="0" smtClean="0"/>
              <a:t>Operation and Maintenance </a:t>
            </a:r>
          </a:p>
          <a:p>
            <a:pPr algn="just">
              <a:buFont typeface="Arial" pitchFamily="34" charset="0"/>
              <a:buChar char="•"/>
            </a:pPr>
            <a:r>
              <a:rPr lang="en-US" sz="2400" dirty="0" smtClean="0"/>
              <a:t>.This phase confirms the software operation in terms of more efficiency and less errors. </a:t>
            </a:r>
          </a:p>
          <a:p>
            <a:pPr algn="just"/>
            <a:endParaRPr lang="en-US" sz="2400" dirty="0" smtClean="0"/>
          </a:p>
          <a:p>
            <a:pPr algn="just">
              <a:buFont typeface="Arial" pitchFamily="34" charset="0"/>
              <a:buChar char="•"/>
            </a:pPr>
            <a:r>
              <a:rPr lang="en-US" sz="2400" dirty="0" smtClean="0"/>
              <a:t>.If required, the users are trained on, or aided with the documentation on how to operate the software and how to keep the software operational. </a:t>
            </a:r>
          </a:p>
          <a:p>
            <a:pPr algn="just"/>
            <a:endParaRPr lang="en-US" sz="2400" dirty="0" smtClean="0"/>
          </a:p>
          <a:p>
            <a:pPr algn="just">
              <a:buFont typeface="Arial" pitchFamily="34" charset="0"/>
              <a:buChar char="•"/>
            </a:pPr>
            <a:r>
              <a:rPr lang="en-US" sz="2400" dirty="0" smtClean="0"/>
              <a:t>.The software is maintained timely by updating the code according to the changes taking place in user end environment or technology. </a:t>
            </a:r>
          </a:p>
          <a:p>
            <a:pPr algn="just"/>
            <a:endParaRPr lang="en-US" sz="2400" dirty="0" smtClean="0"/>
          </a:p>
          <a:p>
            <a:pPr algn="just">
              <a:buFont typeface="Arial" pitchFamily="34" charset="0"/>
              <a:buChar char="•"/>
            </a:pPr>
            <a:r>
              <a:rPr lang="en-US" sz="2400" dirty="0" smtClean="0"/>
              <a:t>.This phase may face challenges from hidden bugs and real-world unidentified problems. </a:t>
            </a:r>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1124</Words>
  <Application>Microsoft Office PowerPoint</Application>
  <PresentationFormat>On-screen Show (4:3)</PresentationFormat>
  <Paragraphs>53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LECTURE 2</vt:lpstr>
      <vt:lpstr>Slide 2</vt:lpstr>
      <vt:lpstr>Slide 3</vt:lpstr>
      <vt:lpstr>SDLC-SOFTWARE DEVELPOMENT LIFE CYCLE</vt:lpstr>
      <vt:lpstr>Slide 5</vt:lpstr>
      <vt:lpstr>Slide 6</vt:lpstr>
      <vt:lpstr>Slide 7</vt:lpstr>
      <vt:lpstr>Slide 8</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2</dc:title>
  <dc:creator>Ritesh</dc:creator>
  <cp:lastModifiedBy>Ritesh</cp:lastModifiedBy>
  <cp:revision>9</cp:revision>
  <dcterms:created xsi:type="dcterms:W3CDTF">2021-11-23T08:22:51Z</dcterms:created>
  <dcterms:modified xsi:type="dcterms:W3CDTF">2021-11-23T09:10:17Z</dcterms:modified>
</cp:coreProperties>
</file>