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9" r:id="rId4"/>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19EC89-4FBB-4585-8F43-5B26BFC1BF2B}" type="datetimeFigureOut">
              <a:rPr lang="en-IN" smtClean="0"/>
              <a:t>15-11-2022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E5F1AB3-1EFB-484F-A9AE-3BCC0B06B684}" type="slidenum">
              <a:rPr lang="en-IN" smtClean="0"/>
              <a:t>‹#›</a:t>
            </a:fld>
            <a:endParaRPr lang="en-IN"/>
          </a:p>
        </p:txBody>
      </p:sp>
    </p:spTree>
    <p:extLst>
      <p:ext uri="{BB962C8B-B14F-4D97-AF65-F5344CB8AC3E}">
        <p14:creationId xmlns:p14="http://schemas.microsoft.com/office/powerpoint/2010/main" val="948106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19EC89-4FBB-4585-8F43-5B26BFC1BF2B}" type="datetimeFigureOut">
              <a:rPr lang="en-IN" smtClean="0"/>
              <a:t>15-11-2022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E5F1AB3-1EFB-484F-A9AE-3BCC0B06B684}" type="slidenum">
              <a:rPr lang="en-IN" smtClean="0"/>
              <a:t>‹#›</a:t>
            </a:fld>
            <a:endParaRPr lang="en-IN"/>
          </a:p>
        </p:txBody>
      </p:sp>
    </p:spTree>
    <p:extLst>
      <p:ext uri="{BB962C8B-B14F-4D97-AF65-F5344CB8AC3E}">
        <p14:creationId xmlns:p14="http://schemas.microsoft.com/office/powerpoint/2010/main" val="2964077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19EC89-4FBB-4585-8F43-5B26BFC1BF2B}" type="datetimeFigureOut">
              <a:rPr lang="en-IN" smtClean="0"/>
              <a:t>15-11-2022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E5F1AB3-1EFB-484F-A9AE-3BCC0B06B684}" type="slidenum">
              <a:rPr lang="en-IN" smtClean="0"/>
              <a:t>‹#›</a:t>
            </a:fld>
            <a:endParaRPr lang="en-IN"/>
          </a:p>
        </p:txBody>
      </p:sp>
    </p:spTree>
    <p:extLst>
      <p:ext uri="{BB962C8B-B14F-4D97-AF65-F5344CB8AC3E}">
        <p14:creationId xmlns:p14="http://schemas.microsoft.com/office/powerpoint/2010/main" val="4167536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19EC89-4FBB-4585-8F43-5B26BFC1BF2B}" type="datetimeFigureOut">
              <a:rPr lang="en-IN" smtClean="0"/>
              <a:t>15-11-2022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E5F1AB3-1EFB-484F-A9AE-3BCC0B06B684}" type="slidenum">
              <a:rPr lang="en-IN" smtClean="0"/>
              <a:t>‹#›</a:t>
            </a:fld>
            <a:endParaRPr lang="en-IN"/>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34617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19EC89-4FBB-4585-8F43-5B26BFC1BF2B}" type="datetimeFigureOut">
              <a:rPr lang="en-IN" smtClean="0"/>
              <a:t>15-11-2022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E5F1AB3-1EFB-484F-A9AE-3BCC0B06B684}" type="slidenum">
              <a:rPr lang="en-IN" smtClean="0"/>
              <a:t>‹#›</a:t>
            </a:fld>
            <a:endParaRPr lang="en-IN"/>
          </a:p>
        </p:txBody>
      </p:sp>
    </p:spTree>
    <p:extLst>
      <p:ext uri="{BB962C8B-B14F-4D97-AF65-F5344CB8AC3E}">
        <p14:creationId xmlns:p14="http://schemas.microsoft.com/office/powerpoint/2010/main" val="2741049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519EC89-4FBB-4585-8F43-5B26BFC1BF2B}" type="datetimeFigureOut">
              <a:rPr lang="en-IN" smtClean="0"/>
              <a:t>15-11-2022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E5F1AB3-1EFB-484F-A9AE-3BCC0B06B684}" type="slidenum">
              <a:rPr lang="en-IN" smtClean="0"/>
              <a:t>‹#›</a:t>
            </a:fld>
            <a:endParaRPr lang="en-IN"/>
          </a:p>
        </p:txBody>
      </p:sp>
    </p:spTree>
    <p:extLst>
      <p:ext uri="{BB962C8B-B14F-4D97-AF65-F5344CB8AC3E}">
        <p14:creationId xmlns:p14="http://schemas.microsoft.com/office/powerpoint/2010/main" val="401963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519EC89-4FBB-4585-8F43-5B26BFC1BF2B}" type="datetimeFigureOut">
              <a:rPr lang="en-IN" smtClean="0"/>
              <a:t>15-11-2022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E5F1AB3-1EFB-484F-A9AE-3BCC0B06B684}" type="slidenum">
              <a:rPr lang="en-IN" smtClean="0"/>
              <a:t>‹#›</a:t>
            </a:fld>
            <a:endParaRPr lang="en-IN"/>
          </a:p>
        </p:txBody>
      </p:sp>
    </p:spTree>
    <p:extLst>
      <p:ext uri="{BB962C8B-B14F-4D97-AF65-F5344CB8AC3E}">
        <p14:creationId xmlns:p14="http://schemas.microsoft.com/office/powerpoint/2010/main" val="2639716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19EC89-4FBB-4585-8F43-5B26BFC1BF2B}" type="datetimeFigureOut">
              <a:rPr lang="en-IN" smtClean="0"/>
              <a:t>15-11-2022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E5F1AB3-1EFB-484F-A9AE-3BCC0B06B684}" type="slidenum">
              <a:rPr lang="en-IN" smtClean="0"/>
              <a:t>‹#›</a:t>
            </a:fld>
            <a:endParaRPr lang="en-IN"/>
          </a:p>
        </p:txBody>
      </p:sp>
    </p:spTree>
    <p:extLst>
      <p:ext uri="{BB962C8B-B14F-4D97-AF65-F5344CB8AC3E}">
        <p14:creationId xmlns:p14="http://schemas.microsoft.com/office/powerpoint/2010/main" val="663712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19EC89-4FBB-4585-8F43-5B26BFC1BF2B}" type="datetimeFigureOut">
              <a:rPr lang="en-IN" smtClean="0"/>
              <a:t>15-11-2022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E5F1AB3-1EFB-484F-A9AE-3BCC0B06B684}" type="slidenum">
              <a:rPr lang="en-IN" smtClean="0"/>
              <a:t>‹#›</a:t>
            </a:fld>
            <a:endParaRPr lang="en-IN"/>
          </a:p>
        </p:txBody>
      </p:sp>
    </p:spTree>
    <p:extLst>
      <p:ext uri="{BB962C8B-B14F-4D97-AF65-F5344CB8AC3E}">
        <p14:creationId xmlns:p14="http://schemas.microsoft.com/office/powerpoint/2010/main" val="1415126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19EC89-4FBB-4585-8F43-5B26BFC1BF2B}" type="datetimeFigureOut">
              <a:rPr lang="en-IN" smtClean="0"/>
              <a:t>15-11-2022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E5F1AB3-1EFB-484F-A9AE-3BCC0B06B684}" type="slidenum">
              <a:rPr lang="en-IN" smtClean="0"/>
              <a:t>‹#›</a:t>
            </a:fld>
            <a:endParaRPr lang="en-IN"/>
          </a:p>
        </p:txBody>
      </p:sp>
    </p:spTree>
    <p:extLst>
      <p:ext uri="{BB962C8B-B14F-4D97-AF65-F5344CB8AC3E}">
        <p14:creationId xmlns:p14="http://schemas.microsoft.com/office/powerpoint/2010/main" val="1395616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19EC89-4FBB-4585-8F43-5B26BFC1BF2B}" type="datetimeFigureOut">
              <a:rPr lang="en-IN" smtClean="0"/>
              <a:t>15-11-2022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E5F1AB3-1EFB-484F-A9AE-3BCC0B06B684}" type="slidenum">
              <a:rPr lang="en-IN" smtClean="0"/>
              <a:t>‹#›</a:t>
            </a:fld>
            <a:endParaRPr lang="en-IN"/>
          </a:p>
        </p:txBody>
      </p:sp>
    </p:spTree>
    <p:extLst>
      <p:ext uri="{BB962C8B-B14F-4D97-AF65-F5344CB8AC3E}">
        <p14:creationId xmlns:p14="http://schemas.microsoft.com/office/powerpoint/2010/main" val="4159387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19EC89-4FBB-4585-8F43-5B26BFC1BF2B}" type="datetimeFigureOut">
              <a:rPr lang="en-IN" smtClean="0"/>
              <a:t>15-11-2022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E5F1AB3-1EFB-484F-A9AE-3BCC0B06B684}" type="slidenum">
              <a:rPr lang="en-IN" smtClean="0"/>
              <a:t>‹#›</a:t>
            </a:fld>
            <a:endParaRPr lang="en-IN"/>
          </a:p>
        </p:txBody>
      </p:sp>
    </p:spTree>
    <p:extLst>
      <p:ext uri="{BB962C8B-B14F-4D97-AF65-F5344CB8AC3E}">
        <p14:creationId xmlns:p14="http://schemas.microsoft.com/office/powerpoint/2010/main" val="3635481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19EC89-4FBB-4585-8F43-5B26BFC1BF2B}" type="datetimeFigureOut">
              <a:rPr lang="en-IN" smtClean="0"/>
              <a:t>15-11-2022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E5F1AB3-1EFB-484F-A9AE-3BCC0B06B684}" type="slidenum">
              <a:rPr lang="en-IN" smtClean="0"/>
              <a:t>‹#›</a:t>
            </a:fld>
            <a:endParaRPr lang="en-IN"/>
          </a:p>
        </p:txBody>
      </p:sp>
    </p:spTree>
    <p:extLst>
      <p:ext uri="{BB962C8B-B14F-4D97-AF65-F5344CB8AC3E}">
        <p14:creationId xmlns:p14="http://schemas.microsoft.com/office/powerpoint/2010/main" val="1048018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19EC89-4FBB-4585-8F43-5B26BFC1BF2B}" type="datetimeFigureOut">
              <a:rPr lang="en-IN" smtClean="0"/>
              <a:t>15-11-2022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E5F1AB3-1EFB-484F-A9AE-3BCC0B06B684}" type="slidenum">
              <a:rPr lang="en-IN" smtClean="0"/>
              <a:t>‹#›</a:t>
            </a:fld>
            <a:endParaRPr lang="en-IN"/>
          </a:p>
        </p:txBody>
      </p:sp>
    </p:spTree>
    <p:extLst>
      <p:ext uri="{BB962C8B-B14F-4D97-AF65-F5344CB8AC3E}">
        <p14:creationId xmlns:p14="http://schemas.microsoft.com/office/powerpoint/2010/main" val="2516048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19EC89-4FBB-4585-8F43-5B26BFC1BF2B}" type="datetimeFigureOut">
              <a:rPr lang="en-IN" smtClean="0"/>
              <a:t>15-11-2022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E5F1AB3-1EFB-484F-A9AE-3BCC0B06B684}" type="slidenum">
              <a:rPr lang="en-IN" smtClean="0"/>
              <a:t>‹#›</a:t>
            </a:fld>
            <a:endParaRPr lang="en-IN"/>
          </a:p>
        </p:txBody>
      </p:sp>
    </p:spTree>
    <p:extLst>
      <p:ext uri="{BB962C8B-B14F-4D97-AF65-F5344CB8AC3E}">
        <p14:creationId xmlns:p14="http://schemas.microsoft.com/office/powerpoint/2010/main" val="1377600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19EC89-4FBB-4585-8F43-5B26BFC1BF2B}" type="datetimeFigureOut">
              <a:rPr lang="en-IN" smtClean="0"/>
              <a:t>15-11-2022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E5F1AB3-1EFB-484F-A9AE-3BCC0B06B684}" type="slidenum">
              <a:rPr lang="en-IN" smtClean="0"/>
              <a:t>‹#›</a:t>
            </a:fld>
            <a:endParaRPr lang="en-IN"/>
          </a:p>
        </p:txBody>
      </p:sp>
    </p:spTree>
    <p:extLst>
      <p:ext uri="{BB962C8B-B14F-4D97-AF65-F5344CB8AC3E}">
        <p14:creationId xmlns:p14="http://schemas.microsoft.com/office/powerpoint/2010/main" val="2807926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19EC89-4FBB-4585-8F43-5B26BFC1BF2B}" type="datetimeFigureOut">
              <a:rPr lang="en-IN" smtClean="0"/>
              <a:t>15-11-2022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E5F1AB3-1EFB-484F-A9AE-3BCC0B06B684}" type="slidenum">
              <a:rPr lang="en-IN" smtClean="0"/>
              <a:t>‹#›</a:t>
            </a:fld>
            <a:endParaRPr lang="en-IN"/>
          </a:p>
        </p:txBody>
      </p:sp>
    </p:spTree>
    <p:extLst>
      <p:ext uri="{BB962C8B-B14F-4D97-AF65-F5344CB8AC3E}">
        <p14:creationId xmlns:p14="http://schemas.microsoft.com/office/powerpoint/2010/main" val="1824438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519EC89-4FBB-4585-8F43-5B26BFC1BF2B}" type="datetimeFigureOut">
              <a:rPr lang="en-IN" smtClean="0"/>
              <a:t>15-11-2022</a:t>
            </a:fld>
            <a:endParaRPr lang="en-IN"/>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E5F1AB3-1EFB-484F-A9AE-3BCC0B06B684}" type="slidenum">
              <a:rPr lang="en-IN" smtClean="0"/>
              <a:t>‹#›</a:t>
            </a:fld>
            <a:endParaRPr lang="en-IN"/>
          </a:p>
        </p:txBody>
      </p:sp>
    </p:spTree>
    <p:extLst>
      <p:ext uri="{BB962C8B-B14F-4D97-AF65-F5344CB8AC3E}">
        <p14:creationId xmlns:p14="http://schemas.microsoft.com/office/powerpoint/2010/main" val="16181281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40EE7-E937-9869-1F7E-CC0F11AC3ED3}"/>
              </a:ext>
            </a:extLst>
          </p:cNvPr>
          <p:cNvSpPr>
            <a:spLocks noGrp="1"/>
          </p:cNvSpPr>
          <p:nvPr>
            <p:ph type="ctrTitle"/>
          </p:nvPr>
        </p:nvSpPr>
        <p:spPr>
          <a:xfrm>
            <a:off x="1524000" y="492443"/>
            <a:ext cx="9144000" cy="2387600"/>
          </a:xfrm>
        </p:spPr>
        <p:txBody>
          <a:bodyPr/>
          <a:lstStyle/>
          <a:p>
            <a:r>
              <a:rPr lang="en-IN" sz="8000" b="1" dirty="0">
                <a:latin typeface="Algerian" panose="04020705040A02060702" pitchFamily="82" charset="0"/>
              </a:rPr>
              <a:t>LEVER</a:t>
            </a:r>
            <a:endParaRPr lang="en-IN" b="1" dirty="0">
              <a:latin typeface="Algerian" panose="04020705040A02060702" pitchFamily="82" charset="0"/>
            </a:endParaRPr>
          </a:p>
        </p:txBody>
      </p:sp>
      <p:sp>
        <p:nvSpPr>
          <p:cNvPr id="3" name="Subtitle 2">
            <a:extLst>
              <a:ext uri="{FF2B5EF4-FFF2-40B4-BE49-F238E27FC236}">
                <a16:creationId xmlns:a16="http://schemas.microsoft.com/office/drawing/2014/main" id="{E14B8AAA-95A8-4B7B-6DA7-10717D897DE5}"/>
              </a:ext>
            </a:extLst>
          </p:cNvPr>
          <p:cNvSpPr>
            <a:spLocks noGrp="1"/>
          </p:cNvSpPr>
          <p:nvPr>
            <p:ph type="subTitle" idx="1"/>
          </p:nvPr>
        </p:nvSpPr>
        <p:spPr/>
        <p:txBody>
          <a:bodyPr>
            <a:normAutofit fontScale="77500" lnSpcReduction="20000"/>
          </a:bodyPr>
          <a:lstStyle/>
          <a:p>
            <a:r>
              <a:rPr lang="en-IN" sz="2400" b="1" dirty="0"/>
              <a:t>BY:</a:t>
            </a:r>
          </a:p>
          <a:p>
            <a:r>
              <a:rPr lang="en-IN" sz="2400" b="1" dirty="0"/>
              <a:t>DR. DIGVIJAY SHARMA</a:t>
            </a:r>
          </a:p>
          <a:p>
            <a:r>
              <a:rPr lang="en-IN" sz="2400" b="1" dirty="0"/>
              <a:t>DIRECTOR</a:t>
            </a:r>
          </a:p>
          <a:p>
            <a:r>
              <a:rPr lang="en-IN" sz="2400" b="1" dirty="0"/>
              <a:t>SCHOOL OF HEALTH SCIENCES, CSJMU</a:t>
            </a:r>
          </a:p>
          <a:p>
            <a:endParaRPr lang="en-IN" dirty="0"/>
          </a:p>
        </p:txBody>
      </p:sp>
    </p:spTree>
    <p:extLst>
      <p:ext uri="{BB962C8B-B14F-4D97-AF65-F5344CB8AC3E}">
        <p14:creationId xmlns:p14="http://schemas.microsoft.com/office/powerpoint/2010/main" val="3362943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15C8F-3FF5-BD69-E36E-E92670C22047}"/>
              </a:ext>
            </a:extLst>
          </p:cNvPr>
          <p:cNvSpPr>
            <a:spLocks noGrp="1"/>
          </p:cNvSpPr>
          <p:nvPr>
            <p:ph type="title"/>
          </p:nvPr>
        </p:nvSpPr>
        <p:spPr>
          <a:xfrm>
            <a:off x="0" y="2098"/>
            <a:ext cx="12191999" cy="1326321"/>
          </a:xfrm>
        </p:spPr>
        <p:txBody>
          <a:bodyPr>
            <a:noAutofit/>
          </a:bodyPr>
          <a:lstStyle/>
          <a:p>
            <a:pPr algn="ctr"/>
            <a:r>
              <a:rPr lang="en-IN" sz="4800" b="1" dirty="0">
                <a:latin typeface="Algerian" panose="04020705040A02060702" pitchFamily="82" charset="0"/>
              </a:rPr>
              <a:t>THIRD ORDER LEVER IN HUMAN BODY</a:t>
            </a:r>
          </a:p>
        </p:txBody>
      </p:sp>
      <p:pic>
        <p:nvPicPr>
          <p:cNvPr id="4098" name="Picture 2" descr="Biomechanics: Lever Systems in the Body">
            <a:extLst>
              <a:ext uri="{FF2B5EF4-FFF2-40B4-BE49-F238E27FC236}">
                <a16:creationId xmlns:a16="http://schemas.microsoft.com/office/drawing/2014/main" id="{C29B889F-B5FE-F24C-E2A4-017FB79691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6168"/>
            <a:ext cx="4371340" cy="311969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third class lever in the body | Muscle system, Learn  physics, Pearson education">
            <a:extLst>
              <a:ext uri="{FF2B5EF4-FFF2-40B4-BE49-F238E27FC236}">
                <a16:creationId xmlns:a16="http://schemas.microsoft.com/office/drawing/2014/main" id="{3A538449-2382-8DFE-56C0-98DA26B9CF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1339" y="1216168"/>
            <a:ext cx="7820659" cy="311969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hera-Band Cuff Weight Straight Leg Raise - Performance Health Academy">
            <a:extLst>
              <a:ext uri="{FF2B5EF4-FFF2-40B4-BE49-F238E27FC236}">
                <a16:creationId xmlns:a16="http://schemas.microsoft.com/office/drawing/2014/main" id="{F106D64C-3843-6905-AA2C-855F7C44C4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8839" y="4335859"/>
            <a:ext cx="5354320" cy="2520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852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7E7E1-15C5-FEF3-FD2A-4327D0C7A7BB}"/>
              </a:ext>
            </a:extLst>
          </p:cNvPr>
          <p:cNvSpPr>
            <a:spLocks noGrp="1"/>
          </p:cNvSpPr>
          <p:nvPr>
            <p:ph type="title"/>
          </p:nvPr>
        </p:nvSpPr>
        <p:spPr/>
        <p:txBody>
          <a:bodyPr>
            <a:normAutofit/>
          </a:bodyPr>
          <a:lstStyle/>
          <a:p>
            <a:pPr algn="ctr"/>
            <a:r>
              <a:rPr lang="en-IN" sz="5400" b="1" dirty="0">
                <a:latin typeface="Algerian" panose="04020705040A02060702" pitchFamily="82" charset="0"/>
              </a:rPr>
              <a:t>MECHANICAL ADVANTAGE</a:t>
            </a:r>
          </a:p>
        </p:txBody>
      </p:sp>
      <p:sp>
        <p:nvSpPr>
          <p:cNvPr id="3" name="Content Placeholder 2">
            <a:extLst>
              <a:ext uri="{FF2B5EF4-FFF2-40B4-BE49-F238E27FC236}">
                <a16:creationId xmlns:a16="http://schemas.microsoft.com/office/drawing/2014/main" id="{CAEB2F1A-1223-4821-5CF6-1851747057D7}"/>
              </a:ext>
            </a:extLst>
          </p:cNvPr>
          <p:cNvSpPr>
            <a:spLocks noGrp="1"/>
          </p:cNvSpPr>
          <p:nvPr>
            <p:ph idx="1"/>
          </p:nvPr>
        </p:nvSpPr>
        <p:spPr>
          <a:xfrm>
            <a:off x="838200" y="1876425"/>
            <a:ext cx="10515600" cy="4351338"/>
          </a:xfrm>
        </p:spPr>
        <p:txBody>
          <a:bodyPr/>
          <a:lstStyle/>
          <a:p>
            <a:r>
              <a:rPr lang="en-IN" dirty="0"/>
              <a:t>It is the ratio of weight to the effort.</a:t>
            </a:r>
          </a:p>
          <a:p>
            <a:pPr marL="0" indent="0" algn="ctr">
              <a:buNone/>
            </a:pPr>
            <a:r>
              <a:rPr lang="en-IN" b="1" dirty="0"/>
              <a:t>MA= Weight/ Effort</a:t>
            </a:r>
          </a:p>
          <a:p>
            <a:pPr marL="0" indent="0" algn="ctr">
              <a:buNone/>
            </a:pPr>
            <a:r>
              <a:rPr lang="en-IN" b="1" dirty="0"/>
              <a:t>or</a:t>
            </a:r>
          </a:p>
          <a:p>
            <a:pPr marL="0" indent="0" algn="ctr">
              <a:buNone/>
            </a:pPr>
            <a:r>
              <a:rPr lang="en-IN" b="1" dirty="0"/>
              <a:t>MA= Effort Arm/ Weight Arm</a:t>
            </a:r>
          </a:p>
          <a:p>
            <a:r>
              <a:rPr lang="en-IN" dirty="0"/>
              <a:t>The efficacy of the levers depends upon two factors:</a:t>
            </a:r>
          </a:p>
          <a:p>
            <a:pPr marL="0" indent="0">
              <a:buNone/>
            </a:pPr>
            <a:r>
              <a:rPr lang="en-IN" dirty="0"/>
              <a:t>	</a:t>
            </a:r>
            <a:r>
              <a:rPr lang="en-IN" dirty="0" err="1"/>
              <a:t>i</a:t>
            </a:r>
            <a:r>
              <a:rPr lang="en-IN" dirty="0"/>
              <a:t>. force exerted, i.e., Weight or Effort</a:t>
            </a:r>
          </a:p>
          <a:p>
            <a:pPr marL="0" indent="0">
              <a:buNone/>
            </a:pPr>
            <a:r>
              <a:rPr lang="en-IN" dirty="0"/>
              <a:t>	ii. Weight’s arm or effort’s arm</a:t>
            </a:r>
          </a:p>
          <a:p>
            <a:pPr marL="0" indent="0">
              <a:buNone/>
            </a:pPr>
            <a:r>
              <a:rPr lang="en-IN" dirty="0"/>
              <a:t>The product of two factors called moment of force or Torque</a:t>
            </a:r>
          </a:p>
        </p:txBody>
      </p:sp>
    </p:spTree>
    <p:extLst>
      <p:ext uri="{BB962C8B-B14F-4D97-AF65-F5344CB8AC3E}">
        <p14:creationId xmlns:p14="http://schemas.microsoft.com/office/powerpoint/2010/main" val="3729289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9D4AB8-439C-F185-1614-B997450DE436}"/>
              </a:ext>
            </a:extLst>
          </p:cNvPr>
          <p:cNvSpPr>
            <a:spLocks noGrp="1"/>
          </p:cNvSpPr>
          <p:nvPr>
            <p:ph type="title"/>
          </p:nvPr>
        </p:nvSpPr>
        <p:spPr/>
        <p:txBody>
          <a:bodyPr>
            <a:normAutofit/>
          </a:bodyPr>
          <a:lstStyle/>
          <a:p>
            <a:pPr algn="ctr"/>
            <a:r>
              <a:rPr lang="en-IN" sz="4800" b="1" dirty="0">
                <a:latin typeface="Algerian" panose="04020705040A02060702" pitchFamily="82" charset="0"/>
              </a:rPr>
              <a:t>CASE 1 MECHANICAL ADVANTAGE</a:t>
            </a:r>
          </a:p>
        </p:txBody>
      </p:sp>
      <p:sp>
        <p:nvSpPr>
          <p:cNvPr id="3" name="Content Placeholder 2">
            <a:extLst>
              <a:ext uri="{FF2B5EF4-FFF2-40B4-BE49-F238E27FC236}">
                <a16:creationId xmlns:a16="http://schemas.microsoft.com/office/drawing/2014/main" id="{C1944265-E429-E6C7-01B1-A7A2445078F1}"/>
              </a:ext>
            </a:extLst>
          </p:cNvPr>
          <p:cNvSpPr>
            <a:spLocks noGrp="1"/>
          </p:cNvSpPr>
          <p:nvPr>
            <p:ph idx="1"/>
          </p:nvPr>
        </p:nvSpPr>
        <p:spPr/>
        <p:txBody>
          <a:bodyPr/>
          <a:lstStyle/>
          <a:p>
            <a:r>
              <a:rPr lang="en-IN" dirty="0"/>
              <a:t>When Effort’s arm = Weight’s arm</a:t>
            </a:r>
          </a:p>
          <a:p>
            <a:pPr marL="0" indent="0">
              <a:buNone/>
            </a:pPr>
            <a:r>
              <a:rPr lang="en-IN" dirty="0"/>
              <a:t>An effort of a magnitude equal to weight will require to lift.</a:t>
            </a:r>
          </a:p>
          <a:p>
            <a:pPr marL="0" indent="0">
              <a:buNone/>
            </a:pPr>
            <a:r>
              <a:rPr lang="en-IN" dirty="0"/>
              <a:t>So no advantage is gained but the machine is useful for measuring weight</a:t>
            </a:r>
          </a:p>
          <a:p>
            <a:pPr marL="0" indent="0">
              <a:buNone/>
            </a:pPr>
            <a:r>
              <a:rPr lang="en-IN" dirty="0"/>
              <a:t>For example when there is a weight of 10 kg with weight arm of 20 cm and effort of 10 kg with effort arm of 20 cm it describes a state of equilibrium</a:t>
            </a:r>
          </a:p>
          <a:p>
            <a:pPr marL="0" indent="0">
              <a:buNone/>
            </a:pPr>
            <a:r>
              <a:rPr lang="en-IN" dirty="0"/>
              <a:t>An example of this is the Common balance</a:t>
            </a:r>
          </a:p>
          <a:p>
            <a:pPr marL="0" indent="0">
              <a:buNone/>
            </a:pPr>
            <a:endParaRPr lang="en-IN" dirty="0"/>
          </a:p>
        </p:txBody>
      </p:sp>
    </p:spTree>
    <p:extLst>
      <p:ext uri="{BB962C8B-B14F-4D97-AF65-F5344CB8AC3E}">
        <p14:creationId xmlns:p14="http://schemas.microsoft.com/office/powerpoint/2010/main" val="3407973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3461794-D531-5510-2F05-2CCC6D6C5C13}"/>
              </a:ext>
            </a:extLst>
          </p:cNvPr>
          <p:cNvSpPr txBox="1">
            <a:spLocks/>
          </p:cNvSpPr>
          <p:nvPr/>
        </p:nvSpPr>
        <p:spPr>
          <a:xfrm>
            <a:off x="838200" y="2113916"/>
            <a:ext cx="10515600" cy="43789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dirty="0"/>
              <a:t>When Effort’s arm &gt; Weight’s arm</a:t>
            </a:r>
          </a:p>
          <a:p>
            <a:pPr marL="0" indent="0">
              <a:buFont typeface="Arial" panose="020B0604020202020204" pitchFamily="34" charset="0"/>
              <a:buNone/>
            </a:pPr>
            <a:r>
              <a:rPr lang="en-IN" dirty="0"/>
              <a:t>Then less effort is required to lift the object and advantage will be gained</a:t>
            </a:r>
          </a:p>
          <a:p>
            <a:pPr marL="0" indent="0">
              <a:buFont typeface="Arial" panose="020B0604020202020204" pitchFamily="34" charset="0"/>
              <a:buNone/>
            </a:pPr>
            <a:r>
              <a:rPr lang="en-IN" dirty="0"/>
              <a:t>This is known as Mechanical advantage and it is obtained in levers of 1</a:t>
            </a:r>
            <a:r>
              <a:rPr lang="en-IN" baseline="30000" dirty="0"/>
              <a:t>st</a:t>
            </a:r>
            <a:r>
              <a:rPr lang="en-IN" dirty="0"/>
              <a:t> order when fulcrum is nearer to weight and all levers of second order</a:t>
            </a:r>
          </a:p>
          <a:p>
            <a:pPr marL="0" indent="0">
              <a:buFont typeface="Arial" panose="020B0604020202020204" pitchFamily="34" charset="0"/>
              <a:buNone/>
            </a:pPr>
            <a:r>
              <a:rPr lang="en-IN" dirty="0"/>
              <a:t>It is never seen in levers of third order</a:t>
            </a:r>
          </a:p>
          <a:p>
            <a:pPr marL="0" indent="0">
              <a:buFont typeface="Arial" panose="020B0604020202020204" pitchFamily="34" charset="0"/>
              <a:buNone/>
            </a:pPr>
            <a:r>
              <a:rPr lang="en-IN" dirty="0"/>
              <a:t>For example, when there is a weight of 10 kg with weight’s arm of 20 cm and effort of 5 kg with effort arm of 40 cm length then Mechanical advantage calculated will be approx. 2</a:t>
            </a:r>
          </a:p>
        </p:txBody>
      </p:sp>
      <p:sp>
        <p:nvSpPr>
          <p:cNvPr id="5" name="Title 4">
            <a:extLst>
              <a:ext uri="{FF2B5EF4-FFF2-40B4-BE49-F238E27FC236}">
                <a16:creationId xmlns:a16="http://schemas.microsoft.com/office/drawing/2014/main" id="{FE1EFDF1-E23D-570A-1F2E-295509A14478}"/>
              </a:ext>
            </a:extLst>
          </p:cNvPr>
          <p:cNvSpPr>
            <a:spLocks noGrp="1"/>
          </p:cNvSpPr>
          <p:nvPr>
            <p:ph type="title"/>
          </p:nvPr>
        </p:nvSpPr>
        <p:spPr/>
        <p:txBody>
          <a:bodyPr/>
          <a:lstStyle/>
          <a:p>
            <a:pPr algn="ctr"/>
            <a:r>
              <a:rPr lang="en-IN" sz="4400" b="1" dirty="0">
                <a:latin typeface="Algerian" panose="04020705040A02060702" pitchFamily="82" charset="0"/>
              </a:rPr>
              <a:t>CASE 2 MECHANICAL ADVANTAGE</a:t>
            </a:r>
            <a:endParaRPr lang="en-IN" dirty="0"/>
          </a:p>
        </p:txBody>
      </p:sp>
    </p:spTree>
    <p:extLst>
      <p:ext uri="{BB962C8B-B14F-4D97-AF65-F5344CB8AC3E}">
        <p14:creationId xmlns:p14="http://schemas.microsoft.com/office/powerpoint/2010/main" val="2650742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1C0EB2E-D600-27A8-3BD9-3291D05E8A74}"/>
              </a:ext>
            </a:extLst>
          </p:cNvPr>
          <p:cNvSpPr txBox="1">
            <a:spLocks/>
          </p:cNvSpPr>
          <p:nvPr/>
        </p:nvSpPr>
        <p:spPr>
          <a:xfrm>
            <a:off x="939800" y="1849121"/>
            <a:ext cx="10515600" cy="24180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dirty="0"/>
              <a:t>When Effort’s arm &lt; Weight’s arm</a:t>
            </a:r>
          </a:p>
          <a:p>
            <a:pPr marL="0" indent="0">
              <a:buFont typeface="Arial" panose="020B0604020202020204" pitchFamily="34" charset="0"/>
              <a:buNone/>
            </a:pPr>
            <a:r>
              <a:rPr lang="en-IN" dirty="0"/>
              <a:t>In this case where there is shorter effort arm then mechanical disadvantages occur</a:t>
            </a:r>
          </a:p>
          <a:p>
            <a:pPr marL="0" indent="0">
              <a:buFont typeface="Arial" panose="020B0604020202020204" pitchFamily="34" charset="0"/>
              <a:buNone/>
            </a:pPr>
            <a:r>
              <a:rPr lang="en-IN" dirty="0"/>
              <a:t>As in 1</a:t>
            </a:r>
            <a:r>
              <a:rPr lang="en-IN" baseline="30000" dirty="0"/>
              <a:t>st</a:t>
            </a:r>
            <a:r>
              <a:rPr lang="en-IN" dirty="0"/>
              <a:t> order lever when F is nearer to effort and all lever of third order</a:t>
            </a:r>
          </a:p>
          <a:p>
            <a:pPr marL="0" indent="0">
              <a:buFont typeface="Arial" panose="020B0604020202020204" pitchFamily="34" charset="0"/>
              <a:buNone/>
            </a:pPr>
            <a:endParaRPr lang="en-IN" dirty="0"/>
          </a:p>
        </p:txBody>
      </p:sp>
      <p:sp>
        <p:nvSpPr>
          <p:cNvPr id="3" name="Title 2">
            <a:extLst>
              <a:ext uri="{FF2B5EF4-FFF2-40B4-BE49-F238E27FC236}">
                <a16:creationId xmlns:a16="http://schemas.microsoft.com/office/drawing/2014/main" id="{DCB4E5E9-9D4E-8967-B5EF-BD429EBF34A0}"/>
              </a:ext>
            </a:extLst>
          </p:cNvPr>
          <p:cNvSpPr>
            <a:spLocks noGrp="1"/>
          </p:cNvSpPr>
          <p:nvPr>
            <p:ph type="title"/>
          </p:nvPr>
        </p:nvSpPr>
        <p:spPr/>
        <p:txBody>
          <a:bodyPr/>
          <a:lstStyle/>
          <a:p>
            <a:pPr algn="ctr"/>
            <a:r>
              <a:rPr lang="en-IN" sz="4400" b="1" dirty="0">
                <a:latin typeface="Algerian" panose="04020705040A02060702" pitchFamily="82" charset="0"/>
              </a:rPr>
              <a:t>CASE 3 MECHANICAL ADVANTAGE</a:t>
            </a:r>
            <a:endParaRPr lang="en-IN" dirty="0"/>
          </a:p>
        </p:txBody>
      </p:sp>
    </p:spTree>
    <p:extLst>
      <p:ext uri="{BB962C8B-B14F-4D97-AF65-F5344CB8AC3E}">
        <p14:creationId xmlns:p14="http://schemas.microsoft.com/office/powerpoint/2010/main" val="1026157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7CD38-F29B-87CE-9E49-7145EF88BF55}"/>
              </a:ext>
            </a:extLst>
          </p:cNvPr>
          <p:cNvSpPr>
            <a:spLocks noGrp="1"/>
          </p:cNvSpPr>
          <p:nvPr>
            <p:ph type="title"/>
          </p:nvPr>
        </p:nvSpPr>
        <p:spPr/>
        <p:txBody>
          <a:bodyPr>
            <a:normAutofit/>
          </a:bodyPr>
          <a:lstStyle/>
          <a:p>
            <a:pPr algn="ctr"/>
            <a:r>
              <a:rPr lang="en-IN" sz="5400" b="1" dirty="0">
                <a:latin typeface="Algerian" panose="04020705040A02060702" pitchFamily="82" charset="0"/>
              </a:rPr>
              <a:t>DEFINITION </a:t>
            </a:r>
          </a:p>
        </p:txBody>
      </p:sp>
      <p:sp>
        <p:nvSpPr>
          <p:cNvPr id="3" name="Content Placeholder 2">
            <a:extLst>
              <a:ext uri="{FF2B5EF4-FFF2-40B4-BE49-F238E27FC236}">
                <a16:creationId xmlns:a16="http://schemas.microsoft.com/office/drawing/2014/main" id="{3F4F8FEC-FDE0-C835-D205-F3B1B55FCC72}"/>
              </a:ext>
            </a:extLst>
          </p:cNvPr>
          <p:cNvSpPr>
            <a:spLocks noGrp="1"/>
          </p:cNvSpPr>
          <p:nvPr>
            <p:ph idx="1"/>
          </p:nvPr>
        </p:nvSpPr>
        <p:spPr>
          <a:xfrm>
            <a:off x="838200" y="1825625"/>
            <a:ext cx="10515600" cy="3538855"/>
          </a:xfrm>
        </p:spPr>
        <p:txBody>
          <a:bodyPr>
            <a:normAutofit/>
          </a:bodyPr>
          <a:lstStyle/>
          <a:p>
            <a:r>
              <a:rPr lang="en-IN" dirty="0"/>
              <a:t>A lever is a rigid bar which is capable of movement about a fixed point called a Fulcrum</a:t>
            </a:r>
          </a:p>
          <a:p>
            <a:r>
              <a:rPr lang="en-IN" dirty="0"/>
              <a:t>Work is done when a force or effort (E) applied at one point on the lever, acts upon another force or weight (W). The perpendicular distance from the fulcrum to the effort Is called effort arm and from fulcrum to weight as weight’s arm.</a:t>
            </a:r>
          </a:p>
          <a:p>
            <a:r>
              <a:rPr lang="en-IN" dirty="0"/>
              <a:t>There are three orders or classes of lever which is characterised by the relative positions of fulcrum, effort and weight.</a:t>
            </a:r>
          </a:p>
          <a:p>
            <a:endParaRPr lang="en-IN" dirty="0"/>
          </a:p>
        </p:txBody>
      </p:sp>
    </p:spTree>
    <p:extLst>
      <p:ext uri="{BB962C8B-B14F-4D97-AF65-F5344CB8AC3E}">
        <p14:creationId xmlns:p14="http://schemas.microsoft.com/office/powerpoint/2010/main" val="4056663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ever of Human Body - Album on Imgur">
            <a:extLst>
              <a:ext uri="{FF2B5EF4-FFF2-40B4-BE49-F238E27FC236}">
                <a16:creationId xmlns:a16="http://schemas.microsoft.com/office/drawing/2014/main" id="{1DFBC5BF-6877-45F1-BF5F-44E11B978E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4" y="132445"/>
            <a:ext cx="7708265" cy="6593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830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0A444-A0E2-7DBB-75A2-5D1EDE51CDCD}"/>
              </a:ext>
            </a:extLst>
          </p:cNvPr>
          <p:cNvSpPr>
            <a:spLocks noGrp="1"/>
          </p:cNvSpPr>
          <p:nvPr>
            <p:ph type="title"/>
          </p:nvPr>
        </p:nvSpPr>
        <p:spPr>
          <a:xfrm>
            <a:off x="838200" y="741045"/>
            <a:ext cx="10515600" cy="1325563"/>
          </a:xfrm>
        </p:spPr>
        <p:txBody>
          <a:bodyPr>
            <a:normAutofit/>
          </a:bodyPr>
          <a:lstStyle/>
          <a:p>
            <a:pPr algn="ctr"/>
            <a:r>
              <a:rPr lang="en-IN" sz="4800" b="1" dirty="0">
                <a:latin typeface="Algerian" panose="04020705040A02060702" pitchFamily="82" charset="0"/>
              </a:rPr>
              <a:t>LEVER AND HUMAN BODY</a:t>
            </a:r>
          </a:p>
        </p:txBody>
      </p:sp>
      <p:sp>
        <p:nvSpPr>
          <p:cNvPr id="3" name="Content Placeholder 2">
            <a:extLst>
              <a:ext uri="{FF2B5EF4-FFF2-40B4-BE49-F238E27FC236}">
                <a16:creationId xmlns:a16="http://schemas.microsoft.com/office/drawing/2014/main" id="{BFB8E291-F127-1F58-817F-48C76A82D54F}"/>
              </a:ext>
            </a:extLst>
          </p:cNvPr>
          <p:cNvSpPr>
            <a:spLocks noGrp="1"/>
          </p:cNvSpPr>
          <p:nvPr>
            <p:ph idx="1"/>
          </p:nvPr>
        </p:nvSpPr>
        <p:spPr>
          <a:xfrm>
            <a:off x="838200" y="2272665"/>
            <a:ext cx="10515600" cy="2837815"/>
          </a:xfrm>
        </p:spPr>
        <p:txBody>
          <a:bodyPr/>
          <a:lstStyle/>
          <a:p>
            <a:r>
              <a:rPr lang="en-IN" dirty="0"/>
              <a:t>In the body, lever is represented by  a bone which is capable of movement about a fulcrum formed of an articulating surfaces at joints, the effort by the muscle’s contraction applied at the point of insertion to the bone</a:t>
            </a:r>
          </a:p>
          <a:p>
            <a:r>
              <a:rPr lang="en-IN" dirty="0"/>
              <a:t>While the weight may be either at the COG of the part moved or the object to be lifted</a:t>
            </a:r>
          </a:p>
        </p:txBody>
      </p:sp>
    </p:spTree>
    <p:extLst>
      <p:ext uri="{BB962C8B-B14F-4D97-AF65-F5344CB8AC3E}">
        <p14:creationId xmlns:p14="http://schemas.microsoft.com/office/powerpoint/2010/main" val="1779825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2762-D220-CE9B-8BC5-D3654E420429}"/>
              </a:ext>
            </a:extLst>
          </p:cNvPr>
          <p:cNvSpPr>
            <a:spLocks noGrp="1"/>
          </p:cNvSpPr>
          <p:nvPr>
            <p:ph type="title"/>
          </p:nvPr>
        </p:nvSpPr>
        <p:spPr/>
        <p:txBody>
          <a:bodyPr>
            <a:normAutofit/>
          </a:bodyPr>
          <a:lstStyle/>
          <a:p>
            <a:pPr algn="ctr"/>
            <a:r>
              <a:rPr lang="en-IN" sz="5400" b="1" dirty="0">
                <a:latin typeface="Algerian" panose="04020705040A02060702" pitchFamily="82" charset="0"/>
              </a:rPr>
              <a:t>FIRST ORDER LEVER</a:t>
            </a:r>
          </a:p>
        </p:txBody>
      </p:sp>
      <p:sp>
        <p:nvSpPr>
          <p:cNvPr id="3" name="Content Placeholder 2">
            <a:extLst>
              <a:ext uri="{FF2B5EF4-FFF2-40B4-BE49-F238E27FC236}">
                <a16:creationId xmlns:a16="http://schemas.microsoft.com/office/drawing/2014/main" id="{E390E28A-EB24-F915-BC8D-A20691C0924A}"/>
              </a:ext>
            </a:extLst>
          </p:cNvPr>
          <p:cNvSpPr>
            <a:spLocks noGrp="1"/>
          </p:cNvSpPr>
          <p:nvPr>
            <p:ph idx="1"/>
          </p:nvPr>
        </p:nvSpPr>
        <p:spPr>
          <a:xfrm>
            <a:off x="838200" y="1825625"/>
            <a:ext cx="10515600" cy="3427095"/>
          </a:xfrm>
        </p:spPr>
        <p:txBody>
          <a:bodyPr/>
          <a:lstStyle/>
          <a:p>
            <a:r>
              <a:rPr lang="en-IN" dirty="0"/>
              <a:t>In this type of levers, the fulcrum is in between the effort and weight.</a:t>
            </a:r>
          </a:p>
          <a:p>
            <a:r>
              <a:rPr lang="en-IN" dirty="0"/>
              <a:t>The length of the effort’s arm and weight’s arm may be equal or one may exceed the other in length.</a:t>
            </a:r>
          </a:p>
          <a:p>
            <a:r>
              <a:rPr lang="en-IN" dirty="0"/>
              <a:t>There may be three cases for such levers:</a:t>
            </a:r>
          </a:p>
          <a:p>
            <a:pPr marL="0" indent="0" algn="ctr">
              <a:buNone/>
            </a:pPr>
            <a:r>
              <a:rPr lang="en-IN" dirty="0"/>
              <a:t>Weight Arm = Effort Arm</a:t>
            </a:r>
          </a:p>
          <a:p>
            <a:pPr marL="0" indent="0" algn="ctr">
              <a:buNone/>
            </a:pPr>
            <a:r>
              <a:rPr lang="en-IN" dirty="0"/>
              <a:t>Weight Arm &gt; Effort arm</a:t>
            </a:r>
          </a:p>
          <a:p>
            <a:pPr marL="0" indent="0" algn="ctr">
              <a:buNone/>
            </a:pPr>
            <a:r>
              <a:rPr lang="en-IN" dirty="0"/>
              <a:t>Weight Arm &lt; Effort arm</a:t>
            </a:r>
          </a:p>
          <a:p>
            <a:pPr marL="0" indent="0">
              <a:buNone/>
            </a:pPr>
            <a:endParaRPr lang="en-IN" dirty="0"/>
          </a:p>
        </p:txBody>
      </p:sp>
    </p:spTree>
    <p:extLst>
      <p:ext uri="{BB962C8B-B14F-4D97-AF65-F5344CB8AC3E}">
        <p14:creationId xmlns:p14="http://schemas.microsoft.com/office/powerpoint/2010/main" val="2129931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03E2D-A73D-AD91-63E2-ED1051A14040}"/>
              </a:ext>
            </a:extLst>
          </p:cNvPr>
          <p:cNvSpPr>
            <a:spLocks noGrp="1"/>
          </p:cNvSpPr>
          <p:nvPr>
            <p:ph type="title"/>
          </p:nvPr>
        </p:nvSpPr>
        <p:spPr>
          <a:xfrm>
            <a:off x="919119" y="275942"/>
            <a:ext cx="10353761" cy="1326321"/>
          </a:xfrm>
        </p:spPr>
        <p:txBody>
          <a:bodyPr>
            <a:normAutofit fontScale="90000"/>
          </a:bodyPr>
          <a:lstStyle/>
          <a:p>
            <a:pPr algn="ctr"/>
            <a:r>
              <a:rPr lang="en-IN" sz="4800" b="1" dirty="0">
                <a:latin typeface="Algerian" panose="04020705040A02060702" pitchFamily="82" charset="0"/>
              </a:rPr>
              <a:t>FIRST ORDER LEVER IN HUMAN BODY</a:t>
            </a:r>
          </a:p>
        </p:txBody>
      </p:sp>
      <p:pic>
        <p:nvPicPr>
          <p:cNvPr id="1026" name="Picture 2" descr="Biomechanics: Lever Systems in the Body">
            <a:extLst>
              <a:ext uri="{FF2B5EF4-FFF2-40B4-BE49-F238E27FC236}">
                <a16:creationId xmlns:a16="http://schemas.microsoft.com/office/drawing/2014/main" id="{AB5A37AF-0AB2-81A3-5832-4E7E5B7A8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2263"/>
            <a:ext cx="3813810" cy="441071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2D38F2E-F1FC-DA39-DAE9-A63ADB93196D}"/>
              </a:ext>
            </a:extLst>
          </p:cNvPr>
          <p:cNvPicPr>
            <a:picLocks noChangeAspect="1"/>
          </p:cNvPicPr>
          <p:nvPr/>
        </p:nvPicPr>
        <p:blipFill>
          <a:blip r:embed="rId3"/>
          <a:stretch>
            <a:fillRect/>
          </a:stretch>
        </p:blipFill>
        <p:spPr>
          <a:xfrm>
            <a:off x="3893143" y="2409211"/>
            <a:ext cx="4854617" cy="2796815"/>
          </a:xfrm>
          <a:prstGeom prst="rect">
            <a:avLst/>
          </a:prstGeom>
        </p:spPr>
      </p:pic>
      <p:pic>
        <p:nvPicPr>
          <p:cNvPr id="1028" name="Picture 4" descr="Movement Analysis">
            <a:extLst>
              <a:ext uri="{FF2B5EF4-FFF2-40B4-BE49-F238E27FC236}">
                <a16:creationId xmlns:a16="http://schemas.microsoft.com/office/drawing/2014/main" id="{7D1CD1D1-051F-C690-8BC0-3E9E35CE8A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7093" y="2409211"/>
            <a:ext cx="3364907" cy="2918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971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7F276-EDA7-2410-E9D7-7CF40F4D22D8}"/>
              </a:ext>
            </a:extLst>
          </p:cNvPr>
          <p:cNvSpPr>
            <a:spLocks noGrp="1"/>
          </p:cNvSpPr>
          <p:nvPr>
            <p:ph type="title"/>
          </p:nvPr>
        </p:nvSpPr>
        <p:spPr>
          <a:xfrm>
            <a:off x="838200" y="934085"/>
            <a:ext cx="10515600" cy="1325563"/>
          </a:xfrm>
        </p:spPr>
        <p:txBody>
          <a:bodyPr>
            <a:normAutofit/>
          </a:bodyPr>
          <a:lstStyle/>
          <a:p>
            <a:pPr algn="ctr"/>
            <a:r>
              <a:rPr lang="en-IN" sz="5400" b="1" dirty="0">
                <a:latin typeface="Algerian" panose="04020705040A02060702" pitchFamily="82" charset="0"/>
              </a:rPr>
              <a:t>SECOND ORDER LEVER</a:t>
            </a:r>
          </a:p>
        </p:txBody>
      </p:sp>
      <p:sp>
        <p:nvSpPr>
          <p:cNvPr id="3" name="Content Placeholder 2">
            <a:extLst>
              <a:ext uri="{FF2B5EF4-FFF2-40B4-BE49-F238E27FC236}">
                <a16:creationId xmlns:a16="http://schemas.microsoft.com/office/drawing/2014/main" id="{319DFF02-53D4-7E6B-CACA-180D6BCB3F6F}"/>
              </a:ext>
            </a:extLst>
          </p:cNvPr>
          <p:cNvSpPr>
            <a:spLocks noGrp="1"/>
          </p:cNvSpPr>
          <p:nvPr>
            <p:ph idx="1"/>
          </p:nvPr>
        </p:nvSpPr>
        <p:spPr>
          <a:xfrm>
            <a:off x="838200" y="2386012"/>
            <a:ext cx="10515600" cy="2947988"/>
          </a:xfrm>
        </p:spPr>
        <p:txBody>
          <a:bodyPr>
            <a:normAutofit/>
          </a:bodyPr>
          <a:lstStyle/>
          <a:p>
            <a:r>
              <a:rPr lang="en-IN" dirty="0"/>
              <a:t>In this type of lever, the weight is in between the fulcrum and the effort.</a:t>
            </a:r>
          </a:p>
          <a:p>
            <a:r>
              <a:rPr lang="en-IN" dirty="0"/>
              <a:t>Effort’s arm must therefore always exceed the weight’s arm</a:t>
            </a:r>
          </a:p>
          <a:p>
            <a:pPr marL="0" indent="0">
              <a:buNone/>
            </a:pPr>
            <a:endParaRPr lang="en-IN" dirty="0"/>
          </a:p>
          <a:p>
            <a:pPr marL="0" indent="0">
              <a:buNone/>
            </a:pPr>
            <a:endParaRPr lang="en-IN" dirty="0"/>
          </a:p>
          <a:p>
            <a:pPr marL="0" indent="0" algn="ctr">
              <a:buNone/>
            </a:pPr>
            <a:r>
              <a:rPr lang="en-IN" sz="3200" b="1" dirty="0"/>
              <a:t>Effort arm &gt; Weight arm</a:t>
            </a:r>
          </a:p>
          <a:p>
            <a:pPr marL="0" indent="0">
              <a:buNone/>
            </a:pPr>
            <a:endParaRPr lang="en-IN" dirty="0"/>
          </a:p>
        </p:txBody>
      </p:sp>
    </p:spTree>
    <p:extLst>
      <p:ext uri="{BB962C8B-B14F-4D97-AF65-F5344CB8AC3E}">
        <p14:creationId xmlns:p14="http://schemas.microsoft.com/office/powerpoint/2010/main" val="320130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D8027-7A04-F5B5-B8AD-4DC51BA846C8}"/>
              </a:ext>
            </a:extLst>
          </p:cNvPr>
          <p:cNvSpPr>
            <a:spLocks noGrp="1"/>
          </p:cNvSpPr>
          <p:nvPr>
            <p:ph type="title"/>
          </p:nvPr>
        </p:nvSpPr>
        <p:spPr>
          <a:xfrm>
            <a:off x="919119" y="209427"/>
            <a:ext cx="10353761" cy="1326321"/>
          </a:xfrm>
        </p:spPr>
        <p:txBody>
          <a:bodyPr>
            <a:normAutofit fontScale="90000"/>
          </a:bodyPr>
          <a:lstStyle/>
          <a:p>
            <a:pPr algn="ctr"/>
            <a:r>
              <a:rPr lang="en-IN" sz="4800" b="1" dirty="0">
                <a:latin typeface="Algerian" panose="04020705040A02060702" pitchFamily="82" charset="0"/>
              </a:rPr>
              <a:t>SECOND ORDER LEVER IN HUMAN BODY</a:t>
            </a:r>
          </a:p>
        </p:txBody>
      </p:sp>
      <p:pic>
        <p:nvPicPr>
          <p:cNvPr id="3074" name="Picture 2" descr="What type of lever acts when we nod our head? | Nodding of Head">
            <a:extLst>
              <a:ext uri="{FF2B5EF4-FFF2-40B4-BE49-F238E27FC236}">
                <a16:creationId xmlns:a16="http://schemas.microsoft.com/office/drawing/2014/main" id="{F31301A9-CAA5-563D-D359-7C907F70F5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5748"/>
            <a:ext cx="6095999" cy="49571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80D0DA2-5EF4-59A7-0EB1-B3D7E907BA9D}"/>
              </a:ext>
            </a:extLst>
          </p:cNvPr>
          <p:cNvPicPr>
            <a:picLocks noChangeAspect="1"/>
          </p:cNvPicPr>
          <p:nvPr/>
        </p:nvPicPr>
        <p:blipFill>
          <a:blip r:embed="rId3"/>
          <a:stretch>
            <a:fillRect/>
          </a:stretch>
        </p:blipFill>
        <p:spPr>
          <a:xfrm>
            <a:off x="6229302" y="2174239"/>
            <a:ext cx="5962697" cy="3864961"/>
          </a:xfrm>
          <a:prstGeom prst="rect">
            <a:avLst/>
          </a:prstGeom>
        </p:spPr>
      </p:pic>
    </p:spTree>
    <p:extLst>
      <p:ext uri="{BB962C8B-B14F-4D97-AF65-F5344CB8AC3E}">
        <p14:creationId xmlns:p14="http://schemas.microsoft.com/office/powerpoint/2010/main" val="1790611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4155C-0469-32AC-A46E-339F2A700045}"/>
              </a:ext>
            </a:extLst>
          </p:cNvPr>
          <p:cNvSpPr>
            <a:spLocks noGrp="1"/>
          </p:cNvSpPr>
          <p:nvPr>
            <p:ph type="title"/>
          </p:nvPr>
        </p:nvSpPr>
        <p:spPr>
          <a:xfrm>
            <a:off x="919119" y="499305"/>
            <a:ext cx="10353761" cy="1326321"/>
          </a:xfrm>
        </p:spPr>
        <p:txBody>
          <a:bodyPr>
            <a:normAutofit/>
          </a:bodyPr>
          <a:lstStyle/>
          <a:p>
            <a:pPr algn="ctr"/>
            <a:r>
              <a:rPr lang="en-IN" sz="5400" b="1" dirty="0">
                <a:latin typeface="Algerian" panose="04020705040A02060702" pitchFamily="82" charset="0"/>
              </a:rPr>
              <a:t>THIRD ORDER LEVER</a:t>
            </a:r>
          </a:p>
        </p:txBody>
      </p:sp>
      <p:sp>
        <p:nvSpPr>
          <p:cNvPr id="3" name="Content Placeholder 2">
            <a:extLst>
              <a:ext uri="{FF2B5EF4-FFF2-40B4-BE49-F238E27FC236}">
                <a16:creationId xmlns:a16="http://schemas.microsoft.com/office/drawing/2014/main" id="{2515BE78-978C-F966-18BA-DE9874E8158D}"/>
              </a:ext>
            </a:extLst>
          </p:cNvPr>
          <p:cNvSpPr>
            <a:spLocks noGrp="1"/>
          </p:cNvSpPr>
          <p:nvPr>
            <p:ph idx="1"/>
          </p:nvPr>
        </p:nvSpPr>
        <p:spPr>
          <a:xfrm>
            <a:off x="838200" y="1825626"/>
            <a:ext cx="10515600" cy="2980054"/>
          </a:xfrm>
        </p:spPr>
        <p:txBody>
          <a:bodyPr>
            <a:normAutofit/>
          </a:bodyPr>
          <a:lstStyle/>
          <a:p>
            <a:r>
              <a:rPr lang="en-IN" dirty="0"/>
              <a:t>In this type of lever, the effort is in between the fulcrum and the weight</a:t>
            </a:r>
          </a:p>
          <a:p>
            <a:r>
              <a:rPr lang="en-IN" dirty="0"/>
              <a:t>Weight’s arm must therefore exceed the effort’s arm</a:t>
            </a:r>
          </a:p>
          <a:p>
            <a:pPr marL="0" indent="0">
              <a:buNone/>
            </a:pPr>
            <a:endParaRPr lang="en-IN" dirty="0"/>
          </a:p>
          <a:p>
            <a:pPr marL="0" indent="0" algn="ctr">
              <a:buNone/>
            </a:pPr>
            <a:r>
              <a:rPr lang="en-IN" sz="3200" b="1" dirty="0"/>
              <a:t>Weight’s arm &gt; Effort’s arm</a:t>
            </a:r>
          </a:p>
          <a:p>
            <a:pPr marL="0" indent="0">
              <a:buNone/>
            </a:pPr>
            <a:endParaRPr lang="en-IN" dirty="0"/>
          </a:p>
        </p:txBody>
      </p:sp>
      <p:pic>
        <p:nvPicPr>
          <p:cNvPr id="5122" name="Picture 2" descr="Lever Systems In Biomechanics - 1st Class, 2nd Class, 3rd Class in Sport">
            <a:extLst>
              <a:ext uri="{FF2B5EF4-FFF2-40B4-BE49-F238E27FC236}">
                <a16:creationId xmlns:a16="http://schemas.microsoft.com/office/drawing/2014/main" id="{39A766AB-9B17-8D25-6D24-D69795CED2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962" y="4043679"/>
            <a:ext cx="6538278" cy="2690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1338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1286</TotalTime>
  <Words>599</Words>
  <Application>Microsoft Office PowerPoint</Application>
  <PresentationFormat>Widescreen</PresentationFormat>
  <Paragraphs>58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Algerian</vt:lpstr>
      <vt:lpstr>Arial</vt:lpstr>
      <vt:lpstr>Bookman Old Style</vt:lpstr>
      <vt:lpstr>Rockwell</vt:lpstr>
      <vt:lpstr>Damask</vt:lpstr>
      <vt:lpstr>LEVER</vt:lpstr>
      <vt:lpstr>DEFINITION </vt:lpstr>
      <vt:lpstr>PowerPoint Presentation</vt:lpstr>
      <vt:lpstr>LEVER AND HUMAN BODY</vt:lpstr>
      <vt:lpstr>FIRST ORDER LEVER</vt:lpstr>
      <vt:lpstr>FIRST ORDER LEVER IN HUMAN BODY</vt:lpstr>
      <vt:lpstr>SECOND ORDER LEVER</vt:lpstr>
      <vt:lpstr>SECOND ORDER LEVER IN HUMAN BODY</vt:lpstr>
      <vt:lpstr>THIRD ORDER LEVER</vt:lpstr>
      <vt:lpstr>THIRD ORDER LEVER IN HUMAN BODY</vt:lpstr>
      <vt:lpstr>MECHANICAL ADVANTAGE</vt:lpstr>
      <vt:lpstr>CASE 1 MECHANICAL ADVANTAGE</vt:lpstr>
      <vt:lpstr>CASE 2 MECHANICAL ADVANTAGE</vt:lpstr>
      <vt:lpstr>CASE 3 MECHANICAL ADVANTAGE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LEVER</dc:title>
  <dc:creator>apoorva srivastava</dc:creator>
  <cp:lastModifiedBy>apoorva srivastava</cp:lastModifiedBy>
  <cp:revision>6</cp:revision>
  <dcterms:created xsi:type="dcterms:W3CDTF">2022-11-02T18:54:15Z</dcterms:created>
  <dcterms:modified xsi:type="dcterms:W3CDTF">2022-11-16T06:07:58Z</dcterms:modified>
</cp:coreProperties>
</file>