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sldIdLst>
    <p:sldId id="256" r:id="rId2"/>
    <p:sldId id="259" r:id="rId3"/>
    <p:sldId id="270" r:id="rId4"/>
    <p:sldId id="257" r:id="rId5"/>
    <p:sldId id="269" r:id="rId6"/>
    <p:sldId id="260" r:id="rId7"/>
    <p:sldId id="261" r:id="rId8"/>
    <p:sldId id="262" r:id="rId9"/>
    <p:sldId id="268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6970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45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498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01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922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3106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3091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3523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773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1721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223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2452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7759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7553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310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969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99E09-A747-48CF-B800-EFA83993BEC5}" type="datetimeFigureOut">
              <a:rPr lang="en-IN" smtClean="0"/>
              <a:t>23-07-2020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22A81-1057-44E3-A11A-A5EEA153C2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715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</p:sldLayoutIdLst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6840760" cy="3141876"/>
          </a:xfrm>
        </p:spPr>
        <p:txBody>
          <a:bodyPr>
            <a:normAutofit/>
          </a:bodyPr>
          <a:lstStyle/>
          <a:p>
            <a:r>
              <a:rPr lang="en-IN" sz="6000" b="1" dirty="0"/>
              <a:t>LUMBRALISATION</a:t>
            </a:r>
            <a:br>
              <a:rPr lang="en-IN" sz="6000" b="1" dirty="0"/>
            </a:br>
            <a:r>
              <a:rPr lang="en-IN" sz="6000" b="1" dirty="0"/>
              <a:t>AND</a:t>
            </a:r>
            <a:br>
              <a:rPr lang="en-IN" sz="6000" b="1" dirty="0"/>
            </a:br>
            <a:r>
              <a:rPr lang="en-IN" sz="6000" b="1" dirty="0"/>
              <a:t>      SACRALISATON</a:t>
            </a:r>
          </a:p>
        </p:txBody>
      </p:sp>
    </p:spTree>
    <p:extLst>
      <p:ext uri="{BB962C8B-B14F-4D97-AF65-F5344CB8AC3E}">
        <p14:creationId xmlns:p14="http://schemas.microsoft.com/office/powerpoint/2010/main" val="191869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704"/>
            <a:ext cx="8229600" cy="5712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b="1" dirty="0"/>
              <a:t>SIGNS &amp; SYNPTOMS- </a:t>
            </a:r>
          </a:p>
          <a:p>
            <a:pPr marL="0" indent="0">
              <a:buNone/>
            </a:pPr>
            <a:r>
              <a:rPr lang="en-IN" sz="2800" dirty="0"/>
              <a:t>Some may be a symptomatic. Patients with sacralisation are prone towards back problems than those of lumbarisation. </a:t>
            </a:r>
          </a:p>
          <a:p>
            <a:pPr marL="0" indent="0">
              <a:buNone/>
            </a:pPr>
            <a:r>
              <a:rPr lang="en-IN" sz="2800" b="1" dirty="0"/>
              <a:t>DIAGNOSIS-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/>
              <a:t> Mainly X-ray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/>
              <a:t> CT Scan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/>
              <a:t>MRI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89278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96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4000" b="1" dirty="0"/>
              <a:t>TREATMENT-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/>
              <a:t> Medication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/>
              <a:t> Surgical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/>
              <a:t> Rehabilitation </a:t>
            </a:r>
          </a:p>
          <a:p>
            <a:pPr marL="0" indent="0">
              <a:buNone/>
            </a:pPr>
            <a:r>
              <a:rPr lang="en-IN" sz="2800" b="1" dirty="0"/>
              <a:t>Medication-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 NSAIDs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 Steroid injection for severe pain &amp; discomfort</a:t>
            </a:r>
          </a:p>
          <a:p>
            <a:pPr marL="0" indent="0">
              <a:buNone/>
            </a:pPr>
            <a:r>
              <a:rPr lang="en-IN" sz="2800" b="1" dirty="0"/>
              <a:t>Surgery- </a:t>
            </a:r>
          </a:p>
          <a:p>
            <a:pPr marL="0" indent="0">
              <a:buNone/>
            </a:pPr>
            <a:r>
              <a:rPr lang="en-IN" sz="2800" dirty="0"/>
              <a:t>Surgical excision surgeries are opted where the symptoms are severe.</a:t>
            </a:r>
          </a:p>
          <a:p>
            <a:pPr>
              <a:buFont typeface="Wingdings" pitchFamily="2" charset="2"/>
              <a:buChar char="v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056717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496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800" b="1" dirty="0"/>
              <a:t>Rehabilitation- 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Electrical modalities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 Specific treatment </a:t>
            </a:r>
          </a:p>
          <a:p>
            <a:pPr marL="0" indent="0">
              <a:buNone/>
            </a:pPr>
            <a:r>
              <a:rPr lang="en-IN" sz="2800" dirty="0"/>
              <a:t>Symptomatic treatment-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 Spinal traction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 IFT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TENS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 Ultrasound therapy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 SWD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 LASER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 Spinal corset , rest</a:t>
            </a:r>
          </a:p>
          <a:p>
            <a:pPr>
              <a:buFont typeface="Wingdings" pitchFamily="2" charset="2"/>
              <a:buChar char="v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3554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640288"/>
          </a:xfrm>
        </p:spPr>
        <p:txBody>
          <a:bodyPr/>
          <a:lstStyle/>
          <a:p>
            <a:pPr marL="0" indent="0">
              <a:buNone/>
            </a:pPr>
            <a:r>
              <a:rPr lang="en-IN" sz="2800" b="1" dirty="0"/>
              <a:t>Specific treatment-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 Exercise regimen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 Muscle strengthening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 Muscle stretching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 Core strengthening exercise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 Manual therapy</a:t>
            </a:r>
          </a:p>
          <a:p>
            <a:pPr>
              <a:buFont typeface="Wingdings" pitchFamily="2" charset="2"/>
              <a:buChar char="v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8847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764704"/>
            <a:ext cx="6347714" cy="3880773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dirty="0">
                <a:latin typeface="Algerian" panose="04020705040A02060702" pitchFamily="82" charset="0"/>
              </a:rPr>
              <a:t>       </a:t>
            </a:r>
            <a:r>
              <a:rPr lang="en-IN" sz="6000" dirty="0">
                <a:latin typeface="Algerian" panose="04020705040A02060702" pitchFamily="82" charset="0"/>
              </a:rPr>
              <a:t>                    </a:t>
            </a:r>
            <a:r>
              <a:rPr lang="en-IN" sz="6600" b="1" dirty="0"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18466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/>
          <a:lstStyle/>
          <a:p>
            <a:r>
              <a:rPr lang="en-IN" dirty="0"/>
              <a:t>The human spine is composed of vertebra namely- Cervical spine, Thoracic, Lumbar, Sacral and the Coccyx at the lower end. There are 5 lumbar vertebrae and 5 fused sacral vertebrae, which are based in the region of middle and lower back and facilitate movements of that part.</a:t>
            </a:r>
          </a:p>
          <a:p>
            <a:pPr marL="0" indent="0">
              <a:buNone/>
            </a:pPr>
            <a:r>
              <a:rPr lang="en-IN" dirty="0"/>
              <a:t>                             </a:t>
            </a:r>
            <a:endParaRPr lang="en-IN" sz="6600" dirty="0"/>
          </a:p>
        </p:txBody>
      </p:sp>
      <p:pic>
        <p:nvPicPr>
          <p:cNvPr id="3075" name="Picture 3" descr="C:\Users\Alka Tomer\Documents\1000px-Sacrum_and_Coccy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96952"/>
            <a:ext cx="8002860" cy="368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77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lka Tomer\Documents\400xNxlumbarisation-sacralisation-difference.jpg.pagespeed.ic.xvTVtXJ25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658822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66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7" y="188640"/>
            <a:ext cx="8229600" cy="990600"/>
          </a:xfrm>
        </p:spPr>
        <p:txBody>
          <a:bodyPr>
            <a:noAutofit/>
          </a:bodyPr>
          <a:lstStyle/>
          <a:p>
            <a:r>
              <a:rPr lang="en-IN" sz="6600" b="1" dirty="0"/>
              <a:t> Lumbarisation                    </a:t>
            </a:r>
            <a:br>
              <a:rPr lang="en-IN" sz="6600" b="1" dirty="0"/>
            </a:br>
            <a:endParaRPr lang="en-IN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26562"/>
            <a:ext cx="8640960" cy="511256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IN" sz="2400" dirty="0"/>
              <a:t>Lumbarisation is where the upper most segment of the sacrum is not fused. The first sacral segment is said to be </a:t>
            </a:r>
            <a:r>
              <a:rPr lang="en-IN" sz="2400" dirty="0" err="1"/>
              <a:t>lumbarised</a:t>
            </a:r>
            <a:r>
              <a:rPr lang="en-IN" sz="2400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IN" sz="2400" dirty="0"/>
              <a:t>Lumbarisation of S1 or lumbarisation of the first sacral vertebra is a condition in which the first sacral vertebra is not completely attached to its fused sacral components but instead  this first sacral vertebra appears like the other lumbar vertebrae.</a:t>
            </a:r>
          </a:p>
          <a:p>
            <a:pPr>
              <a:buFont typeface="Wingdings" pitchFamily="2" charset="2"/>
              <a:buChar char="§"/>
            </a:pPr>
            <a:r>
              <a:rPr lang="en-IN" sz="2400" dirty="0"/>
              <a:t>It is also called as an extra vertebra, additional lumbar vertebra or transitional vertebra. It occurs due to non fusion of first and second sacral segment.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641747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ka Tomer\Documents\IMG_20200721_18390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590465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311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800" dirty="0"/>
              <a:t>This lumbarisation S1 vertebra may also have a disc like the other lumbar segment or may have a disc space that remain undeveloped. </a:t>
            </a:r>
          </a:p>
          <a:p>
            <a:pPr marL="0" indent="0">
              <a:buNone/>
            </a:pPr>
            <a:r>
              <a:rPr lang="en-IN" sz="3200" b="1" dirty="0"/>
              <a:t>SIGNS &amp; SYMPTOMS- 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This lumbarisationS1 vertebra is not completely a fused nor does it become a normal lumbar segment.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This makes it difficult to accommodate the additional vertebral joint while performing daily tasks and may makes this vertebra more vulnerable to injury and joint irritation.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/>
              <a:t>With advancing age and activities, the lumbarised first sacral vertebra can find it difficult </a:t>
            </a:r>
          </a:p>
        </p:txBody>
      </p:sp>
    </p:spTree>
    <p:extLst>
      <p:ext uri="{BB962C8B-B14F-4D97-AF65-F5344CB8AC3E}">
        <p14:creationId xmlns:p14="http://schemas.microsoft.com/office/powerpoint/2010/main" val="772544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2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800" dirty="0"/>
              <a:t>To cope and may on area that triggers pain, discomfort or may remain prone to injury. </a:t>
            </a:r>
          </a:p>
          <a:p>
            <a:pPr marL="0" indent="0">
              <a:buNone/>
            </a:pPr>
            <a:r>
              <a:rPr lang="en-IN" sz="2800" dirty="0"/>
              <a:t>In some cases complaints like-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Back pain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Inflammation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Swelling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Stiffness of back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 Muscle spasms 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Increased risk of injury 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Inter-vertebral disc problems with radiculopathy.</a:t>
            </a:r>
          </a:p>
        </p:txBody>
      </p:sp>
    </p:spTree>
    <p:extLst>
      <p:ext uri="{BB962C8B-B14F-4D97-AF65-F5344CB8AC3E}">
        <p14:creationId xmlns:p14="http://schemas.microsoft.com/office/powerpoint/2010/main" val="4275396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52" y="404664"/>
            <a:ext cx="8229600" cy="216024"/>
          </a:xfrm>
        </p:spPr>
        <p:txBody>
          <a:bodyPr>
            <a:noAutofit/>
          </a:bodyPr>
          <a:lstStyle/>
          <a:p>
            <a:r>
              <a:rPr lang="en-IN" sz="6600" b="1" dirty="0"/>
              <a:t> Sacralisation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70" y="1988840"/>
            <a:ext cx="8229600" cy="46321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2400" dirty="0"/>
              <a:t> Sacralisation of L5 or sacralisation of fifth lumbar vertebra is a congenital anomaly, in which the lumbar vertebra, mainly its transverse process, gets fused or semi-fused with the sacrum or the ilium or to both. </a:t>
            </a:r>
          </a:p>
          <a:p>
            <a:pPr>
              <a:buFont typeface="Wingdings" pitchFamily="2" charset="2"/>
              <a:buChar char="q"/>
            </a:pPr>
            <a:r>
              <a:rPr lang="en-IN" sz="2400" dirty="0"/>
              <a:t> This fusion can occur in one or both sides of the body.</a:t>
            </a:r>
          </a:p>
          <a:p>
            <a:pPr>
              <a:buFont typeface="Wingdings" pitchFamily="2" charset="2"/>
              <a:buChar char="q"/>
            </a:pPr>
            <a:r>
              <a:rPr lang="en-IN" sz="2400" dirty="0"/>
              <a:t>Sacralisation leads to fusion of the L5 and S1 and the intervertebral disc between them may be. 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265237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ka Tomer\Documents\IMG_20200721_18373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5616623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2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6000">
        <p14:glitter pattern="hexagon"/>
      </p:transition>
    </mc:Choice>
    <mc:Fallback>
      <p:transition spd="slow" advTm="6000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467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Algerian</vt:lpstr>
      <vt:lpstr>Arial</vt:lpstr>
      <vt:lpstr>Trebuchet MS</vt:lpstr>
      <vt:lpstr>Wingdings</vt:lpstr>
      <vt:lpstr>Wingdings 3</vt:lpstr>
      <vt:lpstr>Facet</vt:lpstr>
      <vt:lpstr>LUMBRALISATION AND       SACRALISATON</vt:lpstr>
      <vt:lpstr>PowerPoint Presentation</vt:lpstr>
      <vt:lpstr>PowerPoint Presentation</vt:lpstr>
      <vt:lpstr> Lumbarisation                     </vt:lpstr>
      <vt:lpstr>PowerPoint Presentation</vt:lpstr>
      <vt:lpstr>PowerPoint Presentation</vt:lpstr>
      <vt:lpstr>PowerPoint Presentation</vt:lpstr>
      <vt:lpstr> Sacralisation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LUMBRAISATION      &amp; SACRALISATION</dc:title>
  <dc:creator>Alka Tomer</dc:creator>
  <cp:lastModifiedBy>neha shukla</cp:lastModifiedBy>
  <cp:revision>32</cp:revision>
  <dcterms:created xsi:type="dcterms:W3CDTF">2020-07-21T09:40:17Z</dcterms:created>
  <dcterms:modified xsi:type="dcterms:W3CDTF">2020-07-23T08:48:16Z</dcterms:modified>
</cp:coreProperties>
</file>