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78" r:id="rId2"/>
    <p:sldId id="379" r:id="rId3"/>
    <p:sldId id="380" r:id="rId4"/>
    <p:sldId id="381" r:id="rId5"/>
    <p:sldId id="382" r:id="rId6"/>
    <p:sldId id="383" r:id="rId7"/>
    <p:sldId id="384" r:id="rId8"/>
    <p:sldId id="385" r:id="rId9"/>
    <p:sldId id="386" r:id="rId10"/>
    <p:sldId id="38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94" autoAdjust="0"/>
    <p:restoredTop sz="61922" autoAdjust="0"/>
  </p:normalViewPr>
  <p:slideViewPr>
    <p:cSldViewPr>
      <p:cViewPr varScale="1">
        <p:scale>
          <a:sx n="74" d="100"/>
          <a:sy n="74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7D0C4-6F54-4504-B88B-AEA3EE99FC60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B26B4-F08B-4875-8DA0-091F522E8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19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13" Type="http://schemas.openxmlformats.org/officeDocument/2006/relationships/image" Target="../media/image94.png"/><Relationship Id="rId3" Type="http://schemas.openxmlformats.org/officeDocument/2006/relationships/image" Target="../media/image84.png"/><Relationship Id="rId7" Type="http://schemas.openxmlformats.org/officeDocument/2006/relationships/image" Target="../media/image88.png"/><Relationship Id="rId12" Type="http://schemas.openxmlformats.org/officeDocument/2006/relationships/image" Target="../media/image93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11" Type="http://schemas.openxmlformats.org/officeDocument/2006/relationships/image" Target="../media/image92.png"/><Relationship Id="rId5" Type="http://schemas.openxmlformats.org/officeDocument/2006/relationships/image" Target="../media/image86.png"/><Relationship Id="rId15" Type="http://schemas.openxmlformats.org/officeDocument/2006/relationships/image" Target="../media/image96.png"/><Relationship Id="rId10" Type="http://schemas.openxmlformats.org/officeDocument/2006/relationships/image" Target="../media/image91.png"/><Relationship Id="rId4" Type="http://schemas.openxmlformats.org/officeDocument/2006/relationships/image" Target="../media/image85.png"/><Relationship Id="rId9" Type="http://schemas.openxmlformats.org/officeDocument/2006/relationships/image" Target="../media/image90.png"/><Relationship Id="rId14" Type="http://schemas.openxmlformats.org/officeDocument/2006/relationships/image" Target="../media/image9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438400"/>
            <a:ext cx="43434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Lagrangian</a:t>
            </a:r>
            <a:r>
              <a:rPr lang="en-US" dirty="0" smtClean="0"/>
              <a:t>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87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Assignment-3</a:t>
            </a:r>
            <a:endParaRPr lang="en-US" dirty="0"/>
          </a:p>
        </p:txBody>
      </p:sp>
      <p:pic>
        <p:nvPicPr>
          <p:cNvPr id="5" name="Picture 4" descr="Double pendulum system. | Download Scientific Diagra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22"/>
          <a:stretch/>
        </p:blipFill>
        <p:spPr bwMode="auto">
          <a:xfrm>
            <a:off x="2514599" y="1371600"/>
            <a:ext cx="4359143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697468"/>
            <a:ext cx="7244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lagragian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method derive the equation of motion for double pendulum.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15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9197662" cy="762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dirty="0" err="1" smtClean="0"/>
              <a:t>Lagrangian</a:t>
            </a:r>
            <a:r>
              <a:rPr lang="en-US" dirty="0" smtClean="0"/>
              <a:t> equation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4114800" cy="1893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2971800"/>
            <a:ext cx="480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  = Lagrange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= T – V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 = Kinetic energy of the system.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 = Potential energy of the system.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Generalized coordinate.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Derivative with respect to time.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2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711" y="796448"/>
            <a:ext cx="3284289" cy="114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>
            <a:stCxn id="2" idx="2"/>
          </p:cNvCxnSpPr>
          <p:nvPr/>
        </p:nvCxnSpPr>
        <p:spPr>
          <a:xfrm>
            <a:off x="4522631" y="762000"/>
            <a:ext cx="0" cy="60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876799" y="1932204"/>
            <a:ext cx="3308919" cy="17098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displacement of first mass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displacement of second mass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   = 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621369" y="3642096"/>
            <a:ext cx="45226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Double pendulum system. | Download Scientific Diagra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22"/>
          <a:stretch/>
        </p:blipFill>
        <p:spPr bwMode="auto">
          <a:xfrm>
            <a:off x="7456834" y="3701566"/>
            <a:ext cx="1687165" cy="156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4683441" y="3668927"/>
            <a:ext cx="3124573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angular displacement of first rod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= Ɵ</a:t>
            </a:r>
            <a:r>
              <a:rPr lang="en-US" sz="1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angular displacement of 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econd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rod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q   = Ɵ</a:t>
            </a:r>
            <a:r>
              <a:rPr lang="en-US" sz="1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819150" y="5053921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4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" y="0"/>
            <a:ext cx="9197662" cy="762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dirty="0" err="1" smtClean="0"/>
              <a:t>Lagrangian</a:t>
            </a:r>
            <a:r>
              <a:rPr lang="en-US" dirty="0" smtClean="0"/>
              <a:t> equation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8382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lagrangian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method derive differential equation of motion for two degree of freedom spring mass system.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543" y="2133600"/>
            <a:ext cx="4884489" cy="170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4038600"/>
            <a:ext cx="50558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Find the total kinetic energy of the system   ( T) 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Find the total potential energy of the system (V).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 the Lagrange (L) = T – V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Evaluate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Lagragian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equation of motion.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62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453640"/>
            <a:ext cx="6949440" cy="822960"/>
          </a:xfrm>
        </p:spPr>
        <p:txBody>
          <a:bodyPr>
            <a:normAutofit fontScale="90000"/>
          </a:bodyPr>
          <a:lstStyle/>
          <a:p>
            <a:pPr marL="571500" indent="-571500">
              <a:buFont typeface="Courier New" pitchFamily="49" charset="0"/>
              <a:buChar char="o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 the kinetic energy of the system ( T)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49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30" y="0"/>
            <a:ext cx="9197662" cy="762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dirty="0" smtClean="0"/>
              <a:t>Kinetic energy of the system (T)</a:t>
            </a:r>
            <a:endParaRPr lang="en-US" dirty="0"/>
          </a:p>
        </p:txBody>
      </p:sp>
      <p:pic>
        <p:nvPicPr>
          <p:cNvPr id="14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670" y="794658"/>
            <a:ext cx="4284216" cy="149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514" y="801915"/>
                <a:ext cx="7453322" cy="65536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itchFamily="2" charset="2"/>
                  <a:buChar char="v"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Total kinetic energy of the system   ( T)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Consider at any instant of time mass-1 displaced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by x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and velocity ẋ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. Similarly mass-2 displaced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by x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and velocity ẋ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Kinetic energy of mass -1 = (1/2) * mass of block-1 * (velocity of block-1)</a:t>
                </a:r>
                <a:r>
                  <a:rPr lang="en-US" baseline="30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  <a:p>
                <a:pPr>
                  <a:lnSpc>
                    <a:spcPct val="150000"/>
                  </a:lnSpc>
                </a:pPr>
                <a:endParaRPr lang="en-US" baseline="30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baseline="30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baseline="30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Kinetic energy of mass – 2 =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(1/2) * mass of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block-2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* (velocity of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block-2)</a:t>
                </a:r>
                <a:r>
                  <a:rPr lang="en-US" baseline="30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  <a:p>
                <a:pPr>
                  <a:lnSpc>
                    <a:spcPct val="150000"/>
                  </a:lnSpc>
                </a:pPr>
                <a:endParaRPr lang="en-US" baseline="30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baseline="30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baseline="30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baseline="30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Total kinetic energy of the system = K.E of mass -1  + K.E of mass -2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                                              T  =</a:t>
                </a: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acc>
                          <m:accPr>
                            <m:chr m:val="̇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acc>
                          <m:accPr>
                            <m:chr m:val="̇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          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T  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 (ẋ1</m:t>
                    </m:r>
                  </m:oMath>
                </a14:m>
                <a:r>
                  <a:rPr lang="en-US" baseline="-25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ẋ</m:t>
                    </m:r>
                    <m:r>
                      <a:rPr lang="en-US" i="1" baseline="-25000">
                        <a:latin typeface="Cambria Math"/>
                      </a:rPr>
                      <m:t>2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baseline="-25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4" y="801915"/>
                <a:ext cx="7453322" cy="6553654"/>
              </a:xfrm>
              <a:prstGeom prst="rect">
                <a:avLst/>
              </a:prstGeom>
              <a:blipFill rotWithShape="1">
                <a:blip r:embed="rId3"/>
                <a:stretch>
                  <a:fillRect l="-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881818" y="2895600"/>
                <a:ext cx="926729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818" y="2895600"/>
                <a:ext cx="926729" cy="610936"/>
              </a:xfrm>
              <a:prstGeom prst="rect">
                <a:avLst/>
              </a:prstGeom>
              <a:blipFill rotWithShape="1">
                <a:blip r:embed="rId4"/>
                <a:stretch>
                  <a:fillRect r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596686" y="3016402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=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949854" y="4267200"/>
                <a:ext cx="936346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854" y="4267200"/>
                <a:ext cx="936346" cy="610936"/>
              </a:xfrm>
              <a:prstGeom prst="rect">
                <a:avLst/>
              </a:prstGeom>
              <a:blipFill rotWithShape="1">
                <a:blip r:embed="rId5"/>
                <a:stretch>
                  <a:fillRect r="-7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2640538" y="4388002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75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453640"/>
            <a:ext cx="7239000" cy="822960"/>
          </a:xfrm>
        </p:spPr>
        <p:txBody>
          <a:bodyPr>
            <a:normAutofit fontScale="90000"/>
          </a:bodyPr>
          <a:lstStyle/>
          <a:p>
            <a:pPr marL="571500" indent="-571500">
              <a:buFont typeface="Courier New" pitchFamily="49" charset="0"/>
              <a:buChar char="o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 the potential energy of the system ( V)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16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30" y="0"/>
            <a:ext cx="9197662" cy="762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dirty="0" smtClean="0"/>
              <a:t>Potential energy of the system (V)</a:t>
            </a:r>
            <a:endParaRPr lang="en-US" dirty="0"/>
          </a:p>
        </p:txBody>
      </p:sp>
      <p:pic>
        <p:nvPicPr>
          <p:cNvPr id="14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670" y="794658"/>
            <a:ext cx="4284216" cy="149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-25400" y="662215"/>
                <a:ext cx="6224268" cy="5522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itchFamily="2" charset="2"/>
                  <a:buChar char="v"/>
                </a:pP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Total Potential energy of the system   ( V) 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Consider at any instant of time mass-1 displaced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  by x</a:t>
                </a:r>
                <a:r>
                  <a:rPr lang="en-US" sz="1600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. Similarly mass-2 displaced by x</a:t>
                </a:r>
                <a:r>
                  <a:rPr lang="en-US" sz="1600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Spring potential energy stored in spring -1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= (1/2) * stiffness constant of spring - 1* (change in length of spring -1)</a:t>
                </a:r>
                <a:r>
                  <a:rPr lang="en-US" sz="1600" baseline="30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600" b="0" i="1" smtClean="0">
                        <a:latin typeface="Cambria Math"/>
                      </a:rPr>
                      <m:t>𝑘</m:t>
                    </m:r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endParaRPr lang="en-US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Spring potential energy stored in spring 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-2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(1/2) * stiffness constant of spring - 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2* </a:t>
                </a: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(change in length of spring 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-2)</a:t>
                </a:r>
                <a:r>
                  <a:rPr lang="en-US" sz="1600" baseline="30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600" i="1" smtClean="0">
                        <a:latin typeface="Cambria Math"/>
                      </a:rPr>
                      <m:t>𝑘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1600" i="1">
                            <a:latin typeface="Cambria Math"/>
                          </a:rPr>
                          <m:t>− </m:t>
                        </m:r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6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1600" dirty="0"/>
              </a:p>
              <a:p>
                <a:pPr>
                  <a:lnSpc>
                    <a:spcPct val="150000"/>
                  </a:lnSpc>
                </a:pPr>
                <a:r>
                  <a:rPr lang="en-US" sz="1600" baseline="30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Spring potential energy stored in spring 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-3</a:t>
                </a:r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(1/2) * stiffness constant of spring - 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3* </a:t>
                </a: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(change in length of spring 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-3)</a:t>
                </a:r>
                <a:r>
                  <a:rPr lang="en-US" sz="1600" baseline="30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1600" dirty="0"/>
              </a:p>
              <a:p>
                <a:pPr>
                  <a:lnSpc>
                    <a:spcPct val="150000"/>
                  </a:lnSpc>
                </a:pP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600" i="1" smtClean="0">
                        <a:latin typeface="Cambria Math"/>
                      </a:rPr>
                      <m:t>𝑘</m:t>
                    </m:r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endParaRPr lang="en-US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Total potential energy of the system (V)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600" i="1">
                        <a:latin typeface="Cambria Math"/>
                      </a:rPr>
                      <m:t>𝑘</m:t>
                    </m:r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600" i="1">
                        <a:latin typeface="Cambria Math"/>
                      </a:rPr>
                      <m:t>𝑘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1600" i="1">
                            <a:latin typeface="Cambria Math"/>
                          </a:rPr>
                          <m:t>− </m:t>
                        </m:r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6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600" i="1">
                        <a:latin typeface="Cambria Math"/>
                      </a:rPr>
                      <m:t>𝑘</m:t>
                    </m:r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endParaRPr lang="en-US" sz="16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400" y="662215"/>
                <a:ext cx="6224268" cy="5522666"/>
              </a:xfrm>
              <a:prstGeom prst="rect">
                <a:avLst/>
              </a:prstGeom>
              <a:blipFill rotWithShape="1">
                <a:blip r:embed="rId3"/>
                <a:stretch>
                  <a:fillRect l="-588" r="-1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819400" y="6184881"/>
                <a:ext cx="1736694" cy="507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(V)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 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baseline="-25000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b="0" i="1" baseline="-25000" smtClean="0">
                        <a:latin typeface="Cambria Math"/>
                      </a:rPr>
                      <m:t>2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6184881"/>
                <a:ext cx="1736694" cy="507831"/>
              </a:xfrm>
              <a:prstGeom prst="rect">
                <a:avLst/>
              </a:prstGeom>
              <a:blipFill rotWithShape="1">
                <a:blip r:embed="rId4"/>
                <a:stretch>
                  <a:fillRect l="-3169" r="-2113" b="-9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68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453640"/>
            <a:ext cx="6949440" cy="822960"/>
          </a:xfrm>
        </p:spPr>
        <p:txBody>
          <a:bodyPr>
            <a:normAutofit/>
          </a:bodyPr>
          <a:lstStyle/>
          <a:p>
            <a:pPr marL="571500" indent="-571500">
              <a:buFont typeface="Courier New" pitchFamily="49" charset="0"/>
              <a:buChar char="o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 the LaGrange (L = T - V)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02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30" y="0"/>
            <a:ext cx="9197662" cy="762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dirty="0" smtClean="0"/>
              <a:t>Lagrange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52400" y="762000"/>
                <a:ext cx="6899581" cy="10945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Lagrange (L) =          T     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                   V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            L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acc>
                          <m:accPr>
                            <m:chr m:val="̇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acc>
                          <m:accPr>
                            <m:chr m:val="̇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/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𝑘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𝑘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− 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𝑘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endParaRPr lang="en-US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762000"/>
                <a:ext cx="6899581" cy="1094530"/>
              </a:xfrm>
              <a:prstGeom prst="rect">
                <a:avLst/>
              </a:prstGeom>
              <a:blipFill rotWithShape="1">
                <a:blip r:embed="rId2"/>
                <a:stretch>
                  <a:fillRect l="-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-76200" y="1930399"/>
                <a:ext cx="223029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𝐿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" y="1930399"/>
                <a:ext cx="2230290" cy="714683"/>
              </a:xfrm>
              <a:prstGeom prst="rect">
                <a:avLst/>
              </a:prstGeom>
              <a:blipFill rotWithShape="1">
                <a:blip r:embed="rId3"/>
                <a:stretch>
                  <a:fillRect r="-3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4114800" y="1981200"/>
            <a:ext cx="0" cy="4937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114800" y="1905000"/>
                <a:ext cx="223029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𝐿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905000"/>
                <a:ext cx="2230290" cy="714683"/>
              </a:xfrm>
              <a:prstGeom prst="rect">
                <a:avLst/>
              </a:prstGeom>
              <a:blipFill rotWithShape="1">
                <a:blip r:embed="rId4"/>
                <a:stretch>
                  <a:fillRect r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-38100" y="195003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0" y="2691235"/>
                <a:ext cx="3800784" cy="1086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 = 0 + 0 – k x</a:t>
                </a:r>
                <a:r>
                  <a:rPr lang="en-US" baseline="-25000" dirty="0" smtClean="0"/>
                  <a:t>1 </a:t>
                </a:r>
                <a:r>
                  <a:rPr lang="en-US" dirty="0" smtClean="0"/>
                  <a:t> - k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−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(-1) + 0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/>
                  <a:t> k x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+</m:t>
                    </m:r>
                  </m:oMath>
                </a14:m>
                <a:r>
                  <a:rPr lang="en-US" dirty="0" smtClean="0"/>
                  <a:t> k x</a:t>
                </a:r>
                <a:r>
                  <a:rPr lang="en-US" baseline="-25000" dirty="0" smtClean="0"/>
                  <a:t>2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/>
                  <a:t> k x</a:t>
                </a:r>
                <a:r>
                  <a:rPr lang="en-US" baseline="-25000" dirty="0" smtClean="0"/>
                  <a:t>1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2k </a:t>
                </a:r>
                <a:r>
                  <a:rPr lang="en-US" dirty="0"/>
                  <a:t>x</a:t>
                </a:r>
                <a:r>
                  <a:rPr lang="en-US" baseline="-25000" dirty="0"/>
                  <a:t>1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+</m:t>
                    </m:r>
                  </m:oMath>
                </a14:m>
                <a:r>
                  <a:rPr lang="en-US" dirty="0"/>
                  <a:t> k </a:t>
                </a:r>
                <a:r>
                  <a:rPr lang="en-US" dirty="0" smtClean="0"/>
                  <a:t>x</a:t>
                </a:r>
                <a:r>
                  <a:rPr lang="en-US" baseline="-25000" dirty="0" smtClean="0"/>
                  <a:t>2</a:t>
                </a:r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691235"/>
                <a:ext cx="3800784" cy="1086388"/>
              </a:xfrm>
              <a:prstGeom prst="rect">
                <a:avLst/>
              </a:prstGeom>
              <a:blipFill rotWithShape="1">
                <a:blip r:embed="rId5"/>
                <a:stretch>
                  <a:fillRect l="-1284" r="-1766" b="-7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114800" y="2667000"/>
                <a:ext cx="3639779" cy="8093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= 0 + 0 – 0 -</a:t>
                </a:r>
                <a:r>
                  <a:rPr lang="en-US" dirty="0"/>
                  <a:t> k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−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(1) – 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= k x</a:t>
                </a:r>
                <a:r>
                  <a:rPr lang="en-US" baseline="-25000" dirty="0" smtClean="0"/>
                  <a:t>1 </a:t>
                </a:r>
                <a:r>
                  <a:rPr lang="en-US" dirty="0" smtClean="0"/>
                  <a:t> - 2 k x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667000"/>
                <a:ext cx="3639779" cy="809389"/>
              </a:xfrm>
              <a:prstGeom prst="rect">
                <a:avLst/>
              </a:prstGeom>
              <a:blipFill rotWithShape="1">
                <a:blip r:embed="rId6"/>
                <a:stretch>
                  <a:fillRect l="-1340" r="-1843" b="-11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0" y="3887210"/>
                <a:ext cx="1241878" cy="5323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887210"/>
                <a:ext cx="1241878" cy="532390"/>
              </a:xfrm>
              <a:prstGeom prst="rect">
                <a:avLst/>
              </a:prstGeom>
              <a:blipFill rotWithShape="1">
                <a:blip r:embed="rId7"/>
                <a:stretch>
                  <a:fillRect r="-5392"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0" y="2670483"/>
            <a:ext cx="41148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-38100" y="3871603"/>
            <a:ext cx="41148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114800" y="2670483"/>
            <a:ext cx="50292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114800" y="3871603"/>
            <a:ext cx="50292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114800" y="3887210"/>
                <a:ext cx="1241878" cy="5323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887210"/>
                <a:ext cx="1241878" cy="532390"/>
              </a:xfrm>
              <a:prstGeom prst="rect">
                <a:avLst/>
              </a:prstGeom>
              <a:blipFill rotWithShape="1">
                <a:blip r:embed="rId8"/>
                <a:stretch>
                  <a:fillRect r="-6373"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0" y="4419600"/>
                <a:ext cx="2763690" cy="8098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̇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19600"/>
                <a:ext cx="2763690" cy="809837"/>
              </a:xfrm>
              <a:prstGeom prst="rect">
                <a:avLst/>
              </a:prstGeom>
              <a:blipFill rotWithShape="1">
                <a:blip r:embed="rId9"/>
                <a:stretch>
                  <a:fillRect l="-1766" b="-11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114800" y="4419600"/>
                <a:ext cx="2731773" cy="5328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̇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419600"/>
                <a:ext cx="2731773" cy="532838"/>
              </a:xfrm>
              <a:prstGeom prst="rect">
                <a:avLst/>
              </a:prstGeom>
              <a:blipFill rotWithShape="1">
                <a:blip r:embed="rId10"/>
                <a:stretch>
                  <a:fillRect r="-670"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4076700" y="4953000"/>
            <a:ext cx="50292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1592" y="4955963"/>
            <a:ext cx="41148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42898" y="5685472"/>
                <a:ext cx="3205960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-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/>
                  <a:t> 2k x</a:t>
                </a:r>
                <a:r>
                  <a:rPr lang="en-US" baseline="-25000" dirty="0"/>
                  <a:t>1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+</m:t>
                    </m:r>
                  </m:oMath>
                </a14:m>
                <a:r>
                  <a:rPr lang="en-US" dirty="0"/>
                  <a:t> k </a:t>
                </a:r>
                <a:r>
                  <a:rPr lang="en-US" dirty="0" smtClean="0"/>
                  <a:t>x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) = 0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+2k </a:t>
                </a:r>
                <a:r>
                  <a:rPr lang="en-US" dirty="0"/>
                  <a:t>x</a:t>
                </a:r>
                <a:r>
                  <a:rPr lang="en-US" baseline="-25000" dirty="0"/>
                  <a:t>1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k x</a:t>
                </a:r>
                <a:r>
                  <a:rPr lang="en-US" baseline="-25000" dirty="0"/>
                  <a:t>2</a:t>
                </a:r>
                <a:r>
                  <a:rPr lang="en-US" dirty="0"/>
                  <a:t> ) = 0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98" y="5685472"/>
                <a:ext cx="3205960" cy="1477328"/>
              </a:xfrm>
              <a:prstGeom prst="rect">
                <a:avLst/>
              </a:prstGeom>
              <a:blipFill rotWithShape="1">
                <a:blip r:embed="rId11"/>
                <a:stretch>
                  <a:fillRect l="-1521" t="-2066" b="-5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114800" y="5675643"/>
                <a:ext cx="24745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- (</a:t>
                </a:r>
                <a:r>
                  <a:rPr lang="en-US" dirty="0"/>
                  <a:t>k x</a:t>
                </a:r>
                <a:r>
                  <a:rPr lang="en-US" baseline="-25000" dirty="0"/>
                  <a:t>1 </a:t>
                </a:r>
                <a:r>
                  <a:rPr lang="en-US" dirty="0"/>
                  <a:t> - 2 k x</a:t>
                </a:r>
                <a:r>
                  <a:rPr lang="en-US" baseline="-25000" dirty="0"/>
                  <a:t>2</a:t>
                </a:r>
                <a:r>
                  <a:rPr lang="en-US" dirty="0"/>
                  <a:t> </a:t>
                </a:r>
                <a:r>
                  <a:rPr lang="en-US" dirty="0" smtClean="0"/>
                  <a:t>) = 0</a:t>
                </a:r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675643"/>
                <a:ext cx="2474588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320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114800" y="6163270"/>
                <a:ext cx="25018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- k </a:t>
                </a:r>
                <a:r>
                  <a:rPr lang="en-US" dirty="0"/>
                  <a:t>x</a:t>
                </a:r>
                <a:r>
                  <a:rPr lang="en-US" baseline="-25000" dirty="0"/>
                  <a:t>1 </a:t>
                </a:r>
                <a:r>
                  <a:rPr lang="en-US" dirty="0"/>
                  <a:t>  </a:t>
                </a:r>
                <a:r>
                  <a:rPr lang="en-US" dirty="0" smtClean="0"/>
                  <a:t>+ 2 </a:t>
                </a:r>
                <a:r>
                  <a:rPr lang="en-US" dirty="0"/>
                  <a:t>k x</a:t>
                </a:r>
                <a:r>
                  <a:rPr lang="en-US" baseline="-25000" dirty="0"/>
                  <a:t>2</a:t>
                </a:r>
                <a:r>
                  <a:rPr lang="en-US" dirty="0"/>
                  <a:t> </a:t>
                </a:r>
                <a:r>
                  <a:rPr lang="en-US" dirty="0" smtClean="0"/>
                  <a:t>) = 0</a:t>
                </a:r>
                <a:endParaRPr lang="en-US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6163270"/>
                <a:ext cx="2501839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317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98041" y="4960960"/>
                <a:ext cx="223029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𝐿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41" y="4960960"/>
                <a:ext cx="2230290" cy="714683"/>
              </a:xfrm>
              <a:prstGeom prst="rect">
                <a:avLst/>
              </a:prstGeom>
              <a:blipFill rotWithShape="1">
                <a:blip r:embed="rId14"/>
                <a:stretch>
                  <a:fillRect r="-3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114800" y="4970789"/>
                <a:ext cx="223029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𝐿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970789"/>
                <a:ext cx="2230290" cy="714683"/>
              </a:xfrm>
              <a:prstGeom prst="rect">
                <a:avLst/>
              </a:prstGeom>
              <a:blipFill rotWithShape="1">
                <a:blip r:embed="rId15"/>
                <a:stretch>
                  <a:fillRect r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087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1081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Lagrangian method</vt:lpstr>
      <vt:lpstr>Lagrangian equation</vt:lpstr>
      <vt:lpstr>Lagrangian equation</vt:lpstr>
      <vt:lpstr>Find the kinetic energy of the system ( T)</vt:lpstr>
      <vt:lpstr>Kinetic energy of the system (T)</vt:lpstr>
      <vt:lpstr>Find the potential energy of the system ( V)</vt:lpstr>
      <vt:lpstr>Potential energy of the system (V)</vt:lpstr>
      <vt:lpstr>Find the LaGrange (L = T - V)</vt:lpstr>
      <vt:lpstr>Lagrange</vt:lpstr>
      <vt:lpstr>Assignment-3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MEE-S301</dc:title>
  <dc:creator>CAD-LAB</dc:creator>
  <cp:lastModifiedBy>CAD-LAB</cp:lastModifiedBy>
  <cp:revision>60</cp:revision>
  <dcterms:created xsi:type="dcterms:W3CDTF">2006-08-16T00:00:00Z</dcterms:created>
  <dcterms:modified xsi:type="dcterms:W3CDTF">2021-11-13T10:35:16Z</dcterms:modified>
</cp:coreProperties>
</file>