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77" r:id="rId3"/>
    <p:sldId id="279" r:id="rId4"/>
    <p:sldId id="257" r:id="rId5"/>
    <p:sldId id="258" r:id="rId6"/>
    <p:sldId id="259" r:id="rId7"/>
    <p:sldId id="260" r:id="rId8"/>
    <p:sldId id="285" r:id="rId9"/>
    <p:sldId id="272" r:id="rId10"/>
    <p:sldId id="261" r:id="rId11"/>
    <p:sldId id="287" r:id="rId12"/>
    <p:sldId id="288" r:id="rId13"/>
    <p:sldId id="289" r:id="rId14"/>
    <p:sldId id="290" r:id="rId15"/>
    <p:sldId id="264" r:id="rId16"/>
    <p:sldId id="265" r:id="rId17"/>
    <p:sldId id="280" r:id="rId18"/>
    <p:sldId id="281" r:id="rId19"/>
    <p:sldId id="282" r:id="rId20"/>
    <p:sldId id="283" r:id="rId21"/>
    <p:sldId id="286" r:id="rId22"/>
    <p:sldId id="263" r:id="rId23"/>
    <p:sldId id="273" r:id="rId24"/>
    <p:sldId id="275" r:id="rId25"/>
    <p:sldId id="276" r:id="rId26"/>
    <p:sldId id="271" r:id="rId27"/>
    <p:sldId id="291" r:id="rId28"/>
    <p:sldId id="274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9933FF"/>
    <a:srgbClr val="6600FF"/>
    <a:srgbClr val="6600CC"/>
    <a:srgbClr val="336699"/>
    <a:srgbClr val="FF0066"/>
    <a:srgbClr val="0033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D981B4EF-E24D-4A34-B143-B8B86B44CE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D8B353-C889-42CE-BD7E-F87D66745A5B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A85282-DA6E-46D1-B7AE-22E9FAE602C6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C3B6B1-F53B-4FEF-9A3C-A1A515BD7B0B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A4C1C6-2113-4868-B44F-332B04783D9A}" type="slidenum">
              <a:rPr lang="en-US"/>
              <a:pPr/>
              <a:t>17</a:t>
            </a:fld>
            <a:endParaRPr lang="en-US"/>
          </a:p>
        </p:txBody>
      </p:sp>
      <p:sp>
        <p:nvSpPr>
          <p:cNvPr id="5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68143-05D8-4255-8070-EAD644162BE3}" type="slidenum">
              <a:rPr lang="en-US"/>
              <a:pPr/>
              <a:t>18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157F6A-6CD7-4B81-8315-E6F185928924}" type="slidenum">
              <a:rPr lang="en-US"/>
              <a:pPr/>
              <a:t>19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1D4CCA-05F8-4796-A207-B83C841CF829}" type="slidenum">
              <a:rPr lang="en-US"/>
              <a:pPr/>
              <a:t>20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7753B-AE45-4AC2-83FC-1DB38D632786}" type="slidenum">
              <a:rPr lang="en-US"/>
              <a:pPr/>
              <a:t>22</a:t>
            </a:fld>
            <a:endParaRPr lang="en-U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97DD8E-7E24-4999-9954-800A4F541E6C}" type="slidenum">
              <a:rPr lang="en-US"/>
              <a:pPr/>
              <a:t>23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265347-EE9F-4622-B844-3EFF23DF7AF1}" type="slidenum">
              <a:rPr lang="en-US"/>
              <a:pPr/>
              <a:t>24</a:t>
            </a:fld>
            <a:endParaRPr lang="en-US"/>
          </a:p>
        </p:txBody>
      </p:sp>
      <p:sp>
        <p:nvSpPr>
          <p:cNvPr id="4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F5C7A3-9055-4278-AEF2-6D4C507C8B87}" type="slidenum">
              <a:rPr lang="en-US"/>
              <a:pPr/>
              <a:t>25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7E94E5-6517-426D-9533-17B6E6BA2CD0}" type="slidenum">
              <a:rPr lang="en-US"/>
              <a:pPr/>
              <a:t>2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DD27DC-BF3F-4885-B07A-F95DCEDBED99}" type="slidenum">
              <a:rPr lang="en-US"/>
              <a:pPr/>
              <a:t>26</a:t>
            </a:fld>
            <a:endParaRPr lang="en-US"/>
          </a:p>
        </p:txBody>
      </p:sp>
      <p:sp>
        <p:nvSpPr>
          <p:cNvPr id="481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E5C03E-52C6-4682-B386-A613E4A4670C}" type="slidenum">
              <a:rPr lang="en-US"/>
              <a:pPr/>
              <a:t>28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2E3F93-6643-4478-97A9-2C2BF09B803C}" type="slidenum">
              <a:rPr lang="en-US"/>
              <a:pPr/>
              <a:t>3</a:t>
            </a:fld>
            <a:endParaRPr lang="en-US"/>
          </a:p>
        </p:txBody>
      </p:sp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4062C0-F58D-4BF2-8338-A23499EA86D2}" type="slidenum">
              <a:rPr lang="en-US"/>
              <a:pPr/>
              <a:t>4</a:t>
            </a:fld>
            <a:endParaRPr 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7A0600-82ED-4D55-ADB9-36B4F751986A}" type="slidenum">
              <a:rPr lang="en-US"/>
              <a:pPr/>
              <a:t>5</a:t>
            </a:fld>
            <a:endParaRPr 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DB9413-8C47-43EB-9A1F-D05348968146}" type="slidenum">
              <a:rPr lang="en-US"/>
              <a:pPr/>
              <a:t>6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DD65A3-769A-47D2-B55E-FB66B1C964C3}" type="slidenum">
              <a:rPr lang="en-US"/>
              <a:pPr/>
              <a:t>7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AE0C30-B5C0-4B05-8910-E2DE7A6E7073}" type="slidenum">
              <a:rPr lang="en-US"/>
              <a:pPr/>
              <a:t>9</a:t>
            </a:fld>
            <a:endParaRPr lang="en-US"/>
          </a:p>
        </p:txBody>
      </p:sp>
      <p:sp>
        <p:nvSpPr>
          <p:cNvPr id="358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28158-A0C3-4009-8E8B-D7B519988E1D}" type="slidenum">
              <a:rPr lang="en-US"/>
              <a:pPr/>
              <a:t>10</a:t>
            </a:fld>
            <a:endParaRPr 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085D4-D15B-4358-812B-8104EDE0CB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8AEFC-673E-4782-85DD-EA5A343C11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C319B-8A6E-4AAC-94E2-20B481C44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4C25B59-EE80-450B-8325-CC0B6CD86F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360A2F-EAA4-4C84-916C-D710948910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AC7C0-E58E-4A35-9267-CC4209AB38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F66B8-861D-4E42-BAEA-54F4F3E81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82DBF5-8FDA-4DF8-88C4-257D7002EA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26EF1-E727-4E46-ADFC-E3D63835C2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39DB14-B0AE-44D1-9DD2-800849A914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C7F3A3-6119-4F0E-807C-9767BF7E4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7CDF2-0B99-4C36-B9D6-E96C407DB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8898CF19-6B93-4189-B2FF-850F667426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81200"/>
            <a:ext cx="7848600" cy="1600200"/>
          </a:xfrm>
        </p:spPr>
        <p:txBody>
          <a:bodyPr/>
          <a:lstStyle/>
          <a:p>
            <a:r>
              <a:rPr lang="en-US" b="1">
                <a:solidFill>
                  <a:schemeClr val="bg1"/>
                </a:solidFill>
                <a:latin typeface="Garamond" pitchFamily="18" charset="0"/>
              </a:rPr>
              <a:t>Land, Food, and Mineral Resources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Group 10 presentation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457200" y="3886200"/>
            <a:ext cx="82296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>
                <a:solidFill>
                  <a:srgbClr val="FF0066"/>
                </a:solidFill>
              </a:rPr>
              <a:t>Mother of all plants,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>
                <a:solidFill>
                  <a:srgbClr val="FF0066"/>
                </a:solidFill>
              </a:rPr>
              <a:t>Firm Earth upheld by Eternal Law,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>
                <a:solidFill>
                  <a:srgbClr val="FF0066"/>
                </a:solidFill>
              </a:rPr>
              <a:t>May she be ever beneficent and gracious to us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>
                <a:solidFill>
                  <a:srgbClr val="FF0066"/>
                </a:solidFill>
              </a:rPr>
              <a:t>As we tread on her.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>
                <a:solidFill>
                  <a:srgbClr val="FF0066"/>
                </a:solidFill>
              </a:rPr>
              <a:t>				                     </a:t>
            </a:r>
            <a:r>
              <a:rPr lang="en-US">
                <a:solidFill>
                  <a:schemeClr val="folHlink"/>
                </a:solidFill>
              </a:rPr>
              <a:t>---  Atharva Veda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Food  Sources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76% of food – Food grains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17% - Grazing livestock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7% - Fisheries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endParaRPr lang="en-US" b="1"/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Food  availability for end user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2 kg per person a day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700 million – Not enough to eat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12 million – Children die of hunger  </a:t>
            </a:r>
          </a:p>
          <a:p>
            <a:pPr marL="342900" indent="-342900" algn="ctr">
              <a:spcBef>
                <a:spcPct val="20000"/>
              </a:spcBef>
              <a:buClr>
                <a:srgbClr val="FF0066"/>
              </a:buClr>
            </a:pPr>
            <a:endParaRPr lang="en-US" b="1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</a:t>
            </a:r>
          </a:p>
        </p:txBody>
      </p:sp>
      <p:pic>
        <p:nvPicPr>
          <p:cNvPr id="66563" name="Picture 3" descr="chart_wr9899_fwfg02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81000" y="1371600"/>
            <a:ext cx="8382000" cy="5181600"/>
          </a:xfrm>
          <a:solidFill>
            <a:schemeClr val="bg1"/>
          </a:solidFill>
        </p:spPr>
      </p:pic>
      <p:sp>
        <p:nvSpPr>
          <p:cNvPr id="66564" name="Rectangle 4"/>
          <p:cNvSpPr>
            <a:spLocks noChangeArrowheads="1"/>
          </p:cNvSpPr>
          <p:nvPr/>
        </p:nvSpPr>
        <p:spPr bwMode="auto">
          <a:xfrm>
            <a:off x="457200" y="7620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/>
              <a:t>     </a:t>
            </a:r>
            <a:r>
              <a:rPr lang="en-US" b="1">
                <a:solidFill>
                  <a:srgbClr val="FF0066"/>
                </a:solidFill>
              </a:rPr>
              <a:t>Trends in per capita food production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b="1"/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</a:pPr>
            <a:endParaRPr lang="en-US" b="1"/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495800" y="6507163"/>
            <a:ext cx="441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World Resource Institute (2000)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</a:t>
            </a:r>
          </a:p>
        </p:txBody>
      </p:sp>
      <p:sp>
        <p:nvSpPr>
          <p:cNvPr id="67587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/>
              <a:t>  </a:t>
            </a:r>
            <a:r>
              <a:rPr lang="en-US" b="1">
                <a:solidFill>
                  <a:srgbClr val="FF0066"/>
                </a:solidFill>
              </a:rPr>
              <a:t>Factors affecting global food production system</a:t>
            </a:r>
          </a:p>
        </p:txBody>
      </p:sp>
      <p:pic>
        <p:nvPicPr>
          <p:cNvPr id="67588" name="Picture 4" descr="t12a2f1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1143000" y="1447800"/>
            <a:ext cx="6858000" cy="5257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</a:t>
            </a:r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57200" y="1143000"/>
            <a:ext cx="8229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/>
              <a:t> </a:t>
            </a:r>
            <a:r>
              <a:rPr lang="en-US" b="1">
                <a:solidFill>
                  <a:srgbClr val="FF0066"/>
                </a:solidFill>
              </a:rPr>
              <a:t>Annual loss &amp; gain in Global food production </a:t>
            </a:r>
          </a:p>
        </p:txBody>
      </p:sp>
      <p:pic>
        <p:nvPicPr>
          <p:cNvPr id="68612" name="Picture 4" descr="t12a2f2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752600"/>
            <a:ext cx="8382000" cy="4495800"/>
          </a:xfrm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733800" y="6400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400" b="1">
                <a:solidFill>
                  <a:schemeClr val="folHlink"/>
                </a:solidFill>
              </a:rPr>
              <a:t>FAO (Projection for 2025)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</a:t>
            </a:r>
          </a:p>
        </p:txBody>
      </p:sp>
      <p:pic>
        <p:nvPicPr>
          <p:cNvPr id="69635" name="Picture 3" descr="arton2543"/>
          <p:cNvPicPr>
            <a:picLocks noGrp="1"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600200"/>
            <a:ext cx="8686800" cy="5029200"/>
          </a:xfrm>
        </p:spPr>
      </p:pic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07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66"/>
                </a:solidFill>
              </a:rPr>
              <a:t>Food Production Crises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Organic Farming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b="1"/>
              <a:t>Non-chemical fertilizers &amp; pesticides   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 b="1"/>
              <a:t>   agriculture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Based on crop rotation, animal and green  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 b="1"/>
              <a:t>   manure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Biological control of pests</a:t>
            </a:r>
          </a:p>
          <a:p>
            <a:pPr marL="342900" indent="-342900" algn="ctr">
              <a:spcBef>
                <a:spcPct val="20000"/>
              </a:spcBef>
            </a:pPr>
            <a:endParaRPr lang="en-US" b="1">
              <a:solidFill>
                <a:srgbClr val="6600FF"/>
              </a:solidFill>
              <a:latin typeface="Arial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Based on the principles of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>
                <a:solidFill>
                  <a:srgbClr val="6600FF"/>
                </a:solidFill>
                <a:latin typeface="Arial" charset="0"/>
              </a:rPr>
              <a:t>  </a:t>
            </a:r>
            <a:r>
              <a:rPr lang="en-US" b="1"/>
              <a:t>Natural model of farming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 Soil as a living system</a:t>
            </a:r>
          </a:p>
          <a:p>
            <a:pPr marL="342900" indent="-342900" algn="ctr">
              <a:spcBef>
                <a:spcPct val="20000"/>
              </a:spcBef>
              <a:buClr>
                <a:srgbClr val="FF0066"/>
              </a:buClr>
            </a:pPr>
            <a:endParaRPr lang="en-US" b="1">
              <a:solidFill>
                <a:srgbClr val="6600FF"/>
              </a:solidFill>
            </a:endParaRPr>
          </a:p>
          <a:p>
            <a:pPr marL="342900" indent="-342900" algn="ctr">
              <a:spcBef>
                <a:spcPct val="20000"/>
              </a:spcBef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 - AGRICULTURE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9600" y="99060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Organic Farming</a:t>
            </a:r>
          </a:p>
          <a:p>
            <a:pPr marL="342900" indent="-342900" algn="ctr">
              <a:spcBef>
                <a:spcPct val="20000"/>
              </a:spcBef>
            </a:pPr>
            <a:endParaRPr lang="en-US">
              <a:solidFill>
                <a:schemeClr val="accent1"/>
              </a:solidFill>
              <a:latin typeface="Arial" charset="0"/>
            </a:endParaRPr>
          </a:p>
        </p:txBody>
      </p:sp>
      <p:graphicFrame>
        <p:nvGraphicFramePr>
          <p:cNvPr id="11392" name="Group 128"/>
          <p:cNvGraphicFramePr>
            <a:graphicFrameLocks noGrp="1"/>
          </p:cNvGraphicFramePr>
          <p:nvPr>
            <p:ph/>
          </p:nvPr>
        </p:nvGraphicFramePr>
        <p:xfrm>
          <a:off x="228600" y="1676400"/>
          <a:ext cx="8610600" cy="4373563"/>
        </p:xfrm>
        <a:graphic>
          <a:graphicData uri="http://schemas.openxmlformats.org/drawingml/2006/table">
            <a:tbl>
              <a:tblPr/>
              <a:tblGrid>
                <a:gridCol w="3429000"/>
                <a:gridCol w="5181600"/>
              </a:tblGrid>
              <a:tr h="508000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Organic Farming techniques</a:t>
                      </a:r>
                      <a:endParaRPr kumimoji="0" lang="en-US" sz="24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50958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Types</a:t>
                      </a:r>
                      <a:endParaRPr kumimoji="0" lang="en-US" sz="24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Pioneered By</a:t>
                      </a:r>
                      <a:endParaRPr kumimoji="0" lang="en-US" sz="24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Bio-dynamic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Rudolf Steiner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Bio-intensive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Cuban technique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Permaculture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Bill Mollison &amp; David Holmgren 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LEISA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Dutch farmers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No-tillage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Masanobu Fukuoka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Composting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Traditional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Vermiculture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Traditional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83" name="Rectangle 119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 - AGRICULTURE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Fishes come</a:t>
            </a:r>
            <a:r>
              <a:rPr lang="en-US">
                <a:solidFill>
                  <a:schemeClr val="tx1"/>
                </a:solidFill>
                <a:latin typeface="Arial" charset="0"/>
              </a:rPr>
              <a:t>  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>
                <a:solidFill>
                  <a:srgbClr val="6600FF"/>
                </a:solidFill>
                <a:latin typeface="Arial" charset="0"/>
              </a:rPr>
              <a:t> </a:t>
            </a:r>
            <a:r>
              <a:rPr lang="en-US" b="1"/>
              <a:t>55% from Ocean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33% from aquaculture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12% from fresh water fishing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/>
              <a:t>     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>
                <a:solidFill>
                  <a:srgbClr val="FF0066"/>
                </a:solidFill>
              </a:rPr>
              <a:t>Technologies employed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Factory trawlers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Satellite positioning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Acoustic fish finders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Spotter planes</a:t>
            </a:r>
          </a:p>
          <a:p>
            <a:pPr marL="342900" indent="-342900" algn="ctr">
              <a:spcBef>
                <a:spcPct val="20000"/>
              </a:spcBef>
            </a:pPr>
            <a:endParaRPr lang="en-US" b="1"/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 - FISHERIES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Magnitude of crises in Fisheries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/>
              <a:t> </a:t>
            </a:r>
            <a:r>
              <a:rPr lang="en-US" sz="2400" b="1"/>
              <a:t>1972 – Peruvian Anchovy collapse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</a:t>
            </a:r>
            <a:r>
              <a:rPr lang="en-US" sz="2400" b="1"/>
              <a:t>1980s &amp; 1990s – Cod stock depleted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</a:t>
            </a:r>
            <a:r>
              <a:rPr lang="en-US" sz="2400" b="1"/>
              <a:t>80% of marine fish stock exploited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</a:t>
            </a:r>
            <a:r>
              <a:rPr lang="en-US" sz="2400" b="1"/>
              <a:t>Exceeded MSY for many species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</a:t>
            </a:r>
            <a:r>
              <a:rPr lang="en-US" sz="2400" b="1"/>
              <a:t>Fishing down the food web</a:t>
            </a:r>
          </a:p>
          <a:p>
            <a:pPr marL="342900" indent="-342900" algn="ctr">
              <a:spcBef>
                <a:spcPct val="20000"/>
              </a:spcBef>
            </a:pPr>
            <a:endParaRPr lang="en-US" sz="2400" b="1"/>
          </a:p>
          <a:p>
            <a:pPr marL="342900" indent="-342900" algn="ctr">
              <a:spcBef>
                <a:spcPct val="20000"/>
              </a:spcBef>
            </a:pPr>
            <a:endParaRPr lang="en-US" sz="2400" b="1"/>
          </a:p>
          <a:p>
            <a:pPr marL="342900" indent="-342900" algn="ctr">
              <a:spcBef>
                <a:spcPct val="20000"/>
              </a:spcBef>
            </a:pPr>
            <a:endParaRPr lang="en-US" b="1"/>
          </a:p>
          <a:p>
            <a:pPr marL="342900" indent="-342900" algn="ctr">
              <a:spcBef>
                <a:spcPct val="20000"/>
              </a:spcBef>
            </a:pPr>
            <a:endParaRPr lang="en-US" b="1"/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 - FISHERIES</a:t>
            </a:r>
          </a:p>
        </p:txBody>
      </p:sp>
      <p:pic>
        <p:nvPicPr>
          <p:cNvPr id="57348" name="Picture 4" descr="anchov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5029200"/>
            <a:ext cx="2857500" cy="781050"/>
          </a:xfrm>
          <a:prstGeom prst="rect">
            <a:avLst/>
          </a:prstGeom>
          <a:noFill/>
        </p:spPr>
      </p:pic>
      <p:pic>
        <p:nvPicPr>
          <p:cNvPr id="57349" name="Picture 5" descr="anchov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62200" y="6248400"/>
            <a:ext cx="4851400" cy="457200"/>
          </a:xfrm>
          <a:prstGeom prst="rect">
            <a:avLst/>
          </a:prstGeom>
          <a:noFill/>
        </p:spPr>
      </p:pic>
      <p:pic>
        <p:nvPicPr>
          <p:cNvPr id="57350" name="Picture 6" descr="anchovy(1)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3962400"/>
            <a:ext cx="38100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b="1" i="1">
                <a:solidFill>
                  <a:srgbClr val="FF0066"/>
                </a:solidFill>
                <a:latin typeface="Lucida Sans Unicode" pitchFamily="34" charset="0"/>
              </a:rPr>
              <a:t>Crises precipitated due to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>
                <a:solidFill>
                  <a:srgbClr val="6600FF"/>
                </a:solidFill>
                <a:latin typeface="Comic Sans MS" pitchFamily="66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Exceeding MSY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Bottom trawling – Clear cutting of forest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Luxury food &amp; livestock feed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Heavy subsidies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Pollution of water bodies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Climate change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Destruction of mangroves &amp; coral reefs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Adverse impact of UNCLOS</a:t>
            </a:r>
          </a:p>
          <a:p>
            <a:pPr>
              <a:buClr>
                <a:srgbClr val="FF0066"/>
              </a:buClr>
              <a:buFontTx/>
              <a:buNone/>
            </a:pP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 - FISHERIES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Land, Food, and Mineral Resources</a:t>
            </a: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457200" y="1676400"/>
            <a:ext cx="8153400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What we hope to learn from it ?</a:t>
            </a:r>
          </a:p>
          <a:p>
            <a:pPr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/>
              <a:t>  </a:t>
            </a:r>
            <a:r>
              <a:rPr lang="en-US" b="1"/>
              <a:t>Extent of degradation</a:t>
            </a:r>
          </a:p>
          <a:p>
            <a:pPr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Availability of food</a:t>
            </a:r>
          </a:p>
          <a:p>
            <a:pPr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Evaluate Green Revolution</a:t>
            </a:r>
          </a:p>
          <a:p>
            <a:pPr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Methods of Organic farming</a:t>
            </a:r>
          </a:p>
          <a:p>
            <a:pPr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Mining menace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715000"/>
          </a:xfrm>
          <a:noFill/>
          <a:ln/>
        </p:spPr>
        <p:txBody>
          <a:bodyPr/>
          <a:lstStyle/>
          <a:p>
            <a:pPr>
              <a:buClr>
                <a:schemeClr val="tx1"/>
              </a:buClr>
              <a:buFontTx/>
              <a:buNone/>
            </a:pPr>
            <a:r>
              <a:rPr lang="en-US" sz="2800" b="1" i="1">
                <a:solidFill>
                  <a:srgbClr val="FF0066"/>
                </a:solidFill>
                <a:latin typeface="Lucida Sans Unicode" pitchFamily="34" charset="0"/>
              </a:rPr>
              <a:t>Indian scenario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Current production - 6mt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Estimate MSY – 3.7mt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Inland aquaculture thriving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000" b="1">
                <a:solidFill>
                  <a:schemeClr val="bg1"/>
                </a:solidFill>
                <a:latin typeface="Comic Sans MS" pitchFamily="66" charset="0"/>
              </a:rPr>
              <a:t>Coastal aquaculture halted</a:t>
            </a: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US">
              <a:solidFill>
                <a:schemeClr val="bg1"/>
              </a:solidFill>
            </a:endParaRP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 - FISHERIES</a:t>
            </a:r>
          </a:p>
        </p:txBody>
      </p:sp>
      <p:pic>
        <p:nvPicPr>
          <p:cNvPr id="61444" name="Picture 4" descr="Farm%20Sri%20Lank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276600"/>
            <a:ext cx="60198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MINERAL Resources – Opening Quote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609600" y="1219200"/>
            <a:ext cx="8229600" cy="619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Food for thought  </a:t>
            </a:r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</a:rPr>
              <a:t>Anyone who believes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</a:rPr>
              <a:t>Exponential growth can go on forever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</a:rPr>
              <a:t>In a finite world is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</a:rPr>
              <a:t>Either a madman or an economist.</a:t>
            </a:r>
          </a:p>
          <a:p>
            <a:pPr>
              <a:spcBef>
                <a:spcPct val="50000"/>
              </a:spcBef>
            </a:pPr>
            <a:endParaRPr lang="en-US" b="1" i="1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b="1" i="1"/>
              <a:t>                                </a:t>
            </a:r>
            <a:r>
              <a:rPr lang="en-US" b="1" i="1">
                <a:solidFill>
                  <a:schemeClr val="folHlink"/>
                </a:solidFill>
              </a:rPr>
              <a:t>--- Kenneth Boulding</a:t>
            </a:r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endParaRPr lang="en-US" sz="2400" b="1" i="1">
              <a:solidFill>
                <a:srgbClr val="FF0066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MINERAL Resources</a:t>
            </a:r>
            <a:r>
              <a:rPr lang="en-US" sz="3200" b="1">
                <a:solidFill>
                  <a:schemeClr val="folHlink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983162"/>
          </a:xfrm>
          <a:noFill/>
          <a:ln/>
        </p:spPr>
        <p:txBody>
          <a:bodyPr/>
          <a:lstStyle/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 i="1">
                <a:solidFill>
                  <a:schemeClr val="bg1"/>
                </a:solidFill>
                <a:latin typeface="Lucida Sans Unicode" pitchFamily="34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Over 100 minerals are mined</a:t>
            </a:r>
          </a:p>
          <a:p>
            <a:pPr>
              <a:buClr>
                <a:srgbClr val="FF0066"/>
              </a:buClr>
              <a:buFontTx/>
              <a:buNone/>
            </a:pPr>
            <a:endParaRPr lang="en-US" sz="2800" b="1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800" b="1" i="1">
                <a:solidFill>
                  <a:srgbClr val="FF0066"/>
                </a:solidFill>
                <a:latin typeface="Lucida Sans Unicode" pitchFamily="34" charset="0"/>
              </a:rPr>
              <a:t>Negative impacts of mining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/>
              <a:t>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Pollution of aquifers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Destruction of vegetation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Subsidence of land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Lowering of water table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Respiratory &amp; other illness to workers</a:t>
            </a:r>
            <a:r>
              <a:rPr lang="en-US" sz="2800">
                <a:solidFill>
                  <a:schemeClr val="bg1"/>
                </a:solidFill>
                <a:latin typeface="Comic Sans MS" pitchFamily="66" charset="0"/>
              </a:rPr>
              <a:t> </a:t>
            </a:r>
          </a:p>
          <a:p>
            <a:pPr>
              <a:buFontTx/>
              <a:buNone/>
            </a:pPr>
            <a:endParaRPr lang="en-US" sz="280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MINERAL Resources</a:t>
            </a:r>
            <a:r>
              <a:rPr lang="en-US" sz="3200" b="1">
                <a:solidFill>
                  <a:schemeClr val="folHlink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48768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800" b="1" i="1">
                <a:solidFill>
                  <a:srgbClr val="FF0066"/>
                </a:solidFill>
                <a:latin typeface="Lucida Sans Unicode" pitchFamily="34" charset="0"/>
              </a:rPr>
              <a:t>Crisis: Mining Vs. Jal, Jangal, Jameen</a:t>
            </a:r>
          </a:p>
          <a:p>
            <a:endParaRPr lang="en-US" sz="2800" b="1" i="1">
              <a:solidFill>
                <a:schemeClr val="accent1"/>
              </a:solidFill>
            </a:endParaRP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 i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Drying up of Rajasamand Lake in Rajasthan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Destruction of vegetation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Mining in Aravallis 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>
              <a:solidFill>
                <a:schemeClr val="bg1"/>
              </a:solidFill>
              <a:latin typeface="Comic Sans MS" pitchFamily="66" charset="0"/>
            </a:endParaRPr>
          </a:p>
          <a:p>
            <a:endParaRPr lang="en-US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What can we do </a:t>
            </a:r>
            <a:r>
              <a:rPr lang="en-US" sz="3200" b="1">
                <a:solidFill>
                  <a:schemeClr val="folHlink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89038"/>
            <a:ext cx="8229600" cy="4983162"/>
          </a:xfrm>
          <a:noFill/>
          <a:ln/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 sz="280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28600" y="990600"/>
            <a:ext cx="8686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Land Resources</a:t>
            </a:r>
            <a:r>
              <a:rPr lang="en-US" b="1" i="1">
                <a:solidFill>
                  <a:schemeClr val="accent1"/>
                </a:solidFill>
                <a:latin typeface="Lucida Sans Unicode" pitchFamily="34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Afforestation 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Controlled urbanization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b="1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>
                <a:solidFill>
                  <a:srgbClr val="FF0066"/>
                </a:solidFill>
              </a:rPr>
              <a:t>Food Resources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Switch over to Organic farming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Saying no to mechanized trawlers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b="1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>
                <a:solidFill>
                  <a:srgbClr val="FF0066"/>
                </a:solidFill>
              </a:rPr>
              <a:t>Mineral Resources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Durable products with long life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Limited mineral extraction 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en-US" b="1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v"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What does the muse say </a:t>
            </a:r>
            <a:r>
              <a:rPr lang="en-US" sz="3200" b="1">
                <a:solidFill>
                  <a:schemeClr val="folHlink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10540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sz="2400" b="1">
                <a:solidFill>
                  <a:srgbClr val="FF0066"/>
                </a:solidFill>
                <a:latin typeface="Comic Sans MS" pitchFamily="66" charset="0"/>
              </a:rPr>
              <a:t>BY WENDELL BERRY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Sowing the seed,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My hand is one with the Earth.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Wanting the seed to grow,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My mind is one with the light.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Hoeing the crop,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My hands are one with the rain.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Having cared for the plants,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My mind is one with the air.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Hungry and trusting,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My mind is one with the Earth.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Eating the fruit,</a:t>
            </a:r>
          </a:p>
          <a:p>
            <a:pPr>
              <a:buFontTx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My body is one with the Earth.</a:t>
            </a:r>
          </a:p>
          <a:p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280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458200" cy="49831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400" b="1" u="sng">
                <a:solidFill>
                  <a:srgbClr val="FF0066"/>
                </a:solidFill>
                <a:latin typeface="Comic Sans MS" pitchFamily="66" charset="0"/>
              </a:rPr>
              <a:t>Heap Leach mining</a:t>
            </a:r>
            <a:r>
              <a:rPr lang="en-US" sz="2400" b="1">
                <a:solidFill>
                  <a:srgbClr val="FF0066"/>
                </a:solidFill>
                <a:latin typeface="Comic Sans MS" pitchFamily="66" charset="0"/>
              </a:rPr>
              <a:t> –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Practice, in which, rivers of cyanide are poured over huge piles of low-grade ore to extract the metal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400" b="1" u="sng">
                <a:solidFill>
                  <a:srgbClr val="FF0066"/>
                </a:solidFill>
                <a:latin typeface="Comic Sans MS" pitchFamily="66" charset="0"/>
              </a:rPr>
              <a:t>Maximum Sustainable Yield (MSY)</a:t>
            </a:r>
            <a:r>
              <a:rPr lang="en-US" sz="2400" b="1">
                <a:solidFill>
                  <a:srgbClr val="FF0066"/>
                </a:solidFill>
                <a:latin typeface="Comic Sans MS" pitchFamily="66" charset="0"/>
              </a:rPr>
              <a:t> –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The amount that can be harvested annually, leaving enough breeding stock for the population to renew itself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400" b="1" u="sng">
                <a:solidFill>
                  <a:srgbClr val="FF0066"/>
                </a:solidFill>
                <a:latin typeface="Comic Sans MS" pitchFamily="66" charset="0"/>
              </a:rPr>
              <a:t>Per-culture</a:t>
            </a:r>
            <a:r>
              <a:rPr lang="en-US" sz="2400" b="1">
                <a:solidFill>
                  <a:srgbClr val="FF0066"/>
                </a:solidFill>
                <a:latin typeface="Comic Sans MS" pitchFamily="66" charset="0"/>
              </a:rPr>
              <a:t> –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An approach to land use, which weaves together microclimate, annual and perennial plants, animals, soils, water management, and human needs into intricately connected, productive communities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en-US" sz="24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400" b="1" u="sng">
                <a:solidFill>
                  <a:srgbClr val="FF0066"/>
                </a:solidFill>
                <a:latin typeface="Comic Sans MS" pitchFamily="66" charset="0"/>
              </a:rPr>
              <a:t>LEISA</a:t>
            </a:r>
            <a:r>
              <a:rPr lang="en-US" sz="2400" b="1">
                <a:solidFill>
                  <a:srgbClr val="FF0066"/>
                </a:solidFill>
                <a:latin typeface="Comic Sans MS" pitchFamily="66" charset="0"/>
              </a:rPr>
              <a:t> –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Low External Input Sustainable Agriculture</a:t>
            </a:r>
            <a:r>
              <a:rPr lang="en-US" sz="2400" b="1">
                <a:solidFill>
                  <a:srgbClr val="6600FF"/>
                </a:solidFill>
                <a:latin typeface="Comic Sans MS" pitchFamily="66" charset="0"/>
              </a:rPr>
              <a:t> </a:t>
            </a:r>
          </a:p>
          <a:p>
            <a:pPr>
              <a:lnSpc>
                <a:spcPct val="80000"/>
              </a:lnSpc>
              <a:buClr>
                <a:srgbClr val="000066"/>
              </a:buClr>
              <a:buFont typeface="Wingdings" pitchFamily="2" charset="2"/>
              <a:buNone/>
            </a:pPr>
            <a:endParaRPr lang="en-US" sz="2400" b="1">
              <a:solidFill>
                <a:srgbClr val="6600FF"/>
              </a:solidFill>
              <a:latin typeface="Comic Sans MS" pitchFamily="66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GLOSSARY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References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610600" cy="4678363"/>
          </a:xfrm>
          <a:noFill/>
          <a:ln/>
        </p:spPr>
        <p:txBody>
          <a:bodyPr/>
          <a:lstStyle/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/>
              <a:t>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Environmental Studies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				      </a:t>
            </a:r>
            <a:r>
              <a:rPr lang="en-US" sz="2800" b="1">
                <a:solidFill>
                  <a:schemeClr val="folHlink"/>
                </a:solidFill>
                <a:latin typeface="Comic Sans MS" pitchFamily="66" charset="0"/>
              </a:rPr>
              <a:t>--- R. Rajagopalan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www.fao.org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			         	</a:t>
            </a:r>
            <a:r>
              <a:rPr lang="en-US" sz="2800" b="1">
                <a:solidFill>
                  <a:schemeClr val="folHlink"/>
                </a:solidFill>
                <a:latin typeface="Comic Sans MS" pitchFamily="66" charset="0"/>
              </a:rPr>
              <a:t>--- Food &amp; Agriculture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folHlink"/>
                </a:solidFill>
                <a:latin typeface="Comic Sans MS" pitchFamily="66" charset="0"/>
              </a:rPr>
              <a:t>  			     	           Organization (FAO)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	</a:t>
            </a: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www.cseindia.org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					</a:t>
            </a:r>
            <a:r>
              <a:rPr lang="en-US" sz="2800" b="1">
                <a:solidFill>
                  <a:schemeClr val="folHlink"/>
                </a:solidFill>
                <a:latin typeface="Comic Sans MS" pitchFamily="66" charset="0"/>
              </a:rPr>
              <a:t>--- Center for Science &amp; 				     Environment (CSE)</a:t>
            </a: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PRESENTED BY</a:t>
            </a:r>
            <a:r>
              <a:rPr lang="en-US" sz="3200" b="1">
                <a:solidFill>
                  <a:schemeClr val="folHlink"/>
                </a:solidFill>
                <a:latin typeface="Algerian" pitchFamily="82" charset="0"/>
              </a:rPr>
              <a:t> 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47800"/>
            <a:ext cx="9144000" cy="4678363"/>
          </a:xfrm>
          <a:noFill/>
          <a:ln/>
        </p:spPr>
        <p:txBody>
          <a:bodyPr/>
          <a:lstStyle/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Achin Bansal </a:t>
            </a:r>
            <a:r>
              <a:rPr lang="en-US" b="1">
                <a:solidFill>
                  <a:srgbClr val="FF0066"/>
                </a:solidFill>
                <a:latin typeface="Comic Sans MS" pitchFamily="66" charset="0"/>
              </a:rPr>
              <a:t>(Roll No. 5)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endParaRPr lang="en-US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 Garima Suman </a:t>
            </a:r>
            <a:r>
              <a:rPr lang="en-US" b="1">
                <a:solidFill>
                  <a:srgbClr val="FF0066"/>
                </a:solidFill>
                <a:latin typeface="Comic Sans MS" pitchFamily="66" charset="0"/>
              </a:rPr>
              <a:t>(Roll No. 15)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endParaRPr lang="en-US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 Harendra P. S. Raghuwanshi </a:t>
            </a:r>
            <a:r>
              <a:rPr lang="en-US" b="1">
                <a:solidFill>
                  <a:srgbClr val="FF0066"/>
                </a:solidFill>
                <a:latin typeface="Comic Sans MS" pitchFamily="66" charset="0"/>
              </a:rPr>
              <a:t>(Roll No. 17)</a:t>
            </a:r>
          </a:p>
          <a:p>
            <a:pPr>
              <a:buClr>
                <a:srgbClr val="FF0066"/>
              </a:buClr>
              <a:buFont typeface="Wingdings" pitchFamily="2" charset="2"/>
              <a:buNone/>
            </a:pPr>
            <a:endParaRPr lang="en-US" b="1">
              <a:solidFill>
                <a:schemeClr val="bg1"/>
              </a:solidFill>
              <a:latin typeface="Comic Sans MS" pitchFamily="66" charset="0"/>
            </a:endParaRPr>
          </a:p>
          <a:p>
            <a:pPr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 Saurabh Agarwal </a:t>
            </a:r>
            <a:r>
              <a:rPr lang="en-US" b="1">
                <a:solidFill>
                  <a:srgbClr val="FF0066"/>
                </a:solidFill>
                <a:latin typeface="Comic Sans MS" pitchFamily="66" charset="0"/>
              </a:rPr>
              <a:t>(Roll No. 45)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In India per capita land availability has declined  </a:t>
            </a: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  from 0.89 ha in 1951 to 0.3 ha in 2001. The per </a:t>
            </a: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  capita availability of agriculture land has declined  </a:t>
            </a: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None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   from 0.48 ha in 1951 to 0.14 ha in 2001    </a:t>
            </a:r>
            <a:r>
              <a:rPr lang="en-US" b="1">
                <a:solidFill>
                  <a:schemeClr val="bg1"/>
                </a:solidFill>
                <a:latin typeface="Comic Sans MS" pitchFamily="66" charset="0"/>
              </a:rPr>
              <a:t>   </a:t>
            </a: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None/>
            </a:pPr>
            <a:r>
              <a:rPr lang="en-US" sz="1800">
                <a:solidFill>
                  <a:schemeClr val="bg1"/>
                </a:solidFill>
                <a:latin typeface="Comic Sans MS" pitchFamily="66" charset="0"/>
              </a:rPr>
              <a:t>      </a:t>
            </a:r>
            <a:r>
              <a:rPr lang="en-US" sz="1800">
                <a:solidFill>
                  <a:schemeClr val="folHlink"/>
                </a:solidFill>
                <a:latin typeface="Comic Sans MS" pitchFamily="66" charset="0"/>
              </a:rPr>
              <a:t>(Source: Care for Earth Foundation, 05-06)</a:t>
            </a: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v"/>
            </a:pPr>
            <a:endParaRPr lang="en-US" sz="180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More than 40% of the farmers in India were found to be reporting poor yields not due to sub-standard seeds, irrigation problems etc. but due to degrading land quality</a:t>
            </a: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None/>
            </a:pPr>
            <a:r>
              <a:rPr lang="en-US" sz="2000">
                <a:solidFill>
                  <a:schemeClr val="bg1"/>
                </a:solidFill>
                <a:latin typeface="Comic Sans MS" pitchFamily="66" charset="0"/>
              </a:rPr>
              <a:t>    </a:t>
            </a:r>
            <a:r>
              <a:rPr lang="en-US" sz="1800">
                <a:solidFill>
                  <a:schemeClr val="folHlink"/>
                </a:solidFill>
                <a:latin typeface="Comic Sans MS" pitchFamily="66" charset="0"/>
              </a:rPr>
              <a:t>(Source: Centre for science and Environment)</a:t>
            </a: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v"/>
            </a:pPr>
            <a:endParaRPr lang="en-US" sz="1800">
              <a:solidFill>
                <a:schemeClr val="folHlink"/>
              </a:solidFill>
              <a:latin typeface="Comic Sans MS" pitchFamily="66" charset="0"/>
            </a:endParaRP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Char char="v"/>
            </a:pPr>
            <a:r>
              <a:rPr lang="en-US" sz="180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400" b="1">
                <a:solidFill>
                  <a:schemeClr val="bg1"/>
                </a:solidFill>
                <a:latin typeface="Comic Sans MS" pitchFamily="66" charset="0"/>
              </a:rPr>
              <a:t>It is estimated that 5 million tonnes of topsoil is eroded every year and 20 % of such land is so damaged that it is categorized as wasteland </a:t>
            </a:r>
          </a:p>
          <a:p>
            <a:pPr>
              <a:lnSpc>
                <a:spcPct val="80000"/>
              </a:lnSpc>
              <a:buClr>
                <a:srgbClr val="FF0066"/>
              </a:buClr>
              <a:buFont typeface="Wingdings" pitchFamily="2" charset="2"/>
              <a:buNone/>
            </a:pPr>
            <a:r>
              <a:rPr lang="en-US" sz="1800">
                <a:solidFill>
                  <a:schemeClr val="bg1"/>
                </a:solidFill>
                <a:latin typeface="Comic Sans MS" pitchFamily="66" charset="0"/>
              </a:rPr>
              <a:t>     </a:t>
            </a:r>
            <a:r>
              <a:rPr lang="en-US" sz="1800">
                <a:solidFill>
                  <a:schemeClr val="folHlink"/>
                </a:solidFill>
                <a:latin typeface="Comic Sans MS" pitchFamily="66" charset="0"/>
              </a:rPr>
              <a:t>(Source: TERI Year Book 2004-05)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Land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57200" y="10668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Status of our land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>
                <a:solidFill>
                  <a:srgbClr val="6600FF"/>
                </a:solidFill>
              </a:rPr>
              <a:t> </a:t>
            </a:r>
            <a:r>
              <a:rPr lang="en-US" b="1"/>
              <a:t>23% of usable land degraded</a:t>
            </a:r>
          </a:p>
          <a:p>
            <a:pPr marL="342900" indent="-342900">
              <a:spcBef>
                <a:spcPct val="20000"/>
              </a:spcBef>
              <a:buClr>
                <a:srgbClr val="800000"/>
              </a:buClr>
              <a:buFont typeface="Wingdings" pitchFamily="2" charset="2"/>
              <a:buChar char="v"/>
            </a:pPr>
            <a:endParaRPr lang="en-US"/>
          </a:p>
          <a:p>
            <a:pPr marL="342900" indent="-3429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Causes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>
                <a:solidFill>
                  <a:srgbClr val="6600FF"/>
                </a:solidFill>
              </a:rPr>
              <a:t> </a:t>
            </a:r>
            <a:r>
              <a:rPr lang="en-US" b="1"/>
              <a:t>Deforestation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Agricultural mismanagement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Urbanization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Implications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Soil erosion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Pollution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Disturbed natural cycles</a:t>
            </a:r>
          </a:p>
          <a:p>
            <a:pPr marL="342900" indent="-342900" algn="ctr">
              <a:spcBef>
                <a:spcPct val="20000"/>
              </a:spcBef>
            </a:pPr>
            <a:endParaRPr lang="en-US" b="1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Land Resources</a:t>
            </a:r>
          </a:p>
        </p:txBody>
      </p:sp>
      <p:pic>
        <p:nvPicPr>
          <p:cNvPr id="3079" name="Picture 7" descr="_41224883_dry2ap2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133600"/>
            <a:ext cx="33528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57200" y="12192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0066"/>
              </a:buClr>
              <a:buFont typeface="Wingdings" pitchFamily="2" charset="2"/>
              <a:buNone/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Other problems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b="1"/>
              <a:t>Water logging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Soil salinity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Desertification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In Egypt – 90%farms affected by  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None/>
            </a:pPr>
            <a:r>
              <a:rPr lang="en-US" b="1"/>
              <a:t>   waterlogging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In Pakistan – 66% irrigated land salinized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In India – 12-25% </a:t>
            </a:r>
          </a:p>
          <a:p>
            <a:pPr marL="342900" indent="-342900" algn="ctr">
              <a:spcBef>
                <a:spcPct val="20000"/>
              </a:spcBef>
            </a:pPr>
            <a:endParaRPr lang="en-US" b="1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Land Resources</a:t>
            </a:r>
          </a:p>
        </p:txBody>
      </p:sp>
      <p:pic>
        <p:nvPicPr>
          <p:cNvPr id="4104" name="Picture 8" descr="5673_ind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04800"/>
            <a:ext cx="22860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228600" y="1295400"/>
            <a:ext cx="8915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Desertification – ‘Skin disease’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1/3 of world land affected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1/5 of world’s population threatened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Measures to check it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UN convention (1994) – 180 countries signed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b="1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Can be controlled through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Aero-seeding over shifting sand dunes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Introduction of salinity tolerant species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Early warning system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Land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12954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</a:pPr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457200" y="11430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Urbanization 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50% population in Urban areas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Big cities - large ecological footprints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2 mha land for waste disposal</a:t>
            </a:r>
          </a:p>
          <a:p>
            <a:pPr marL="342900" indent="-342900">
              <a:spcBef>
                <a:spcPct val="20000"/>
              </a:spcBef>
              <a:buClr>
                <a:srgbClr val="FF0066"/>
              </a:buClr>
              <a:buFont typeface="Wingdings" pitchFamily="2" charset="2"/>
              <a:buChar char="v"/>
            </a:pPr>
            <a:r>
              <a:rPr lang="en-US" b="1"/>
              <a:t> Urban home gardens – Sao Paulo &amp; Cuba</a:t>
            </a:r>
          </a:p>
          <a:p>
            <a:pPr marL="342900" indent="-342900" algn="ctr">
              <a:spcBef>
                <a:spcPct val="20000"/>
              </a:spcBef>
              <a:buClr>
                <a:srgbClr val="FF0066"/>
              </a:buClr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</a:pPr>
            <a:endParaRPr lang="en-U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Land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 – Opening Quote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0" y="1219200"/>
            <a:ext cx="9144000" cy="500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Food for thought  </a:t>
            </a:r>
          </a:p>
          <a:p>
            <a:pPr>
              <a:spcBef>
                <a:spcPct val="50000"/>
              </a:spcBef>
            </a:pPr>
            <a:endParaRPr lang="en-US" b="1" i="1"/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Only after the last tree has been cut down,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Only after the last river has been poisoned,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Only after the last fish has been caught,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Only then will you find that money cannot be eaten.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                               </a:t>
            </a:r>
          </a:p>
          <a:p>
            <a:pPr>
              <a:spcBef>
                <a:spcPct val="50000"/>
              </a:spcBef>
            </a:pPr>
            <a:r>
              <a:rPr lang="en-US" b="1" i="1">
                <a:solidFill>
                  <a:srgbClr val="FF0066"/>
                </a:solidFill>
                <a:latin typeface="Lucida Sans Unicode" pitchFamily="34" charset="0"/>
              </a:rPr>
              <a:t>			       </a:t>
            </a:r>
            <a:r>
              <a:rPr lang="en-US" b="1" i="1">
                <a:solidFill>
                  <a:schemeClr val="folHlink"/>
                </a:solidFill>
                <a:latin typeface="Lucida Sans Unicode" pitchFamily="34" charset="0"/>
              </a:rPr>
              <a:t>---  Native American Prophecy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228600"/>
            <a:ext cx="78486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3200" b="1" u="sng">
                <a:solidFill>
                  <a:schemeClr val="folHlink"/>
                </a:solidFill>
                <a:latin typeface="Algerian" pitchFamily="82" charset="0"/>
              </a:rPr>
              <a:t>FOOD Resources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457200" y="11430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/>
          </a:p>
          <a:p>
            <a:pPr marL="342900" indent="-342900" algn="ctr">
              <a:spcBef>
                <a:spcPct val="20000"/>
              </a:spcBef>
              <a:buClr>
                <a:schemeClr val="tx1"/>
              </a:buClr>
            </a:pPr>
            <a:endParaRPr lang="en-US"/>
          </a:p>
        </p:txBody>
      </p:sp>
      <p:graphicFrame>
        <p:nvGraphicFramePr>
          <p:cNvPr id="23655" name="Group 103"/>
          <p:cNvGraphicFramePr>
            <a:graphicFrameLocks noGrp="1"/>
          </p:cNvGraphicFramePr>
          <p:nvPr>
            <p:ph/>
          </p:nvPr>
        </p:nvGraphicFramePr>
        <p:xfrm>
          <a:off x="381000" y="1295400"/>
          <a:ext cx="8458200" cy="4800600"/>
        </p:xfrm>
        <a:graphic>
          <a:graphicData uri="http://schemas.openxmlformats.org/drawingml/2006/table">
            <a:tbl>
              <a:tblPr/>
              <a:tblGrid>
                <a:gridCol w="4856163"/>
                <a:gridCol w="2270125"/>
                <a:gridCol w="1331912"/>
              </a:tblGrid>
              <a:tr h="908050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FOOD AVAILABILITY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8175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Food source (million tons)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Worldwide 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India</a:t>
                      </a:r>
                      <a:endParaRPr kumimoji="0" lang="en-US" sz="2800" b="1" i="0" u="sng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Food Grains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2000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210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Meat Production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242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5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552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66"/>
                        </a:buClr>
                        <a:buSzTx/>
                        <a:buFont typeface="Wingdings" pitchFamily="2" charset="2"/>
                        <a:buChar char="v"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Fish Production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90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6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658" name="Text Box 106"/>
          <p:cNvSpPr txBox="1">
            <a:spLocks noChangeArrowheads="1"/>
          </p:cNvSpPr>
          <p:nvPr/>
        </p:nvSpPr>
        <p:spPr bwMode="auto">
          <a:xfrm>
            <a:off x="5105400" y="6400800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000" b="1">
                <a:solidFill>
                  <a:schemeClr val="folHlink"/>
                </a:solidFill>
              </a:rPr>
              <a:t>FAO Report (2002)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1145</Words>
  <Application>Microsoft Office PowerPoint</Application>
  <PresentationFormat>On-screen Show (4:3)</PresentationFormat>
  <Paragraphs>274</Paragraphs>
  <Slides>28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Garamond</vt:lpstr>
      <vt:lpstr>Algerian</vt:lpstr>
      <vt:lpstr>Comic Sans MS</vt:lpstr>
      <vt:lpstr>Wingdings</vt:lpstr>
      <vt:lpstr>Lucida Sans Unicode</vt:lpstr>
      <vt:lpstr>Times New Roman</vt:lpstr>
      <vt:lpstr>Default Design</vt:lpstr>
      <vt:lpstr>Land, Food, and Mineral Resources</vt:lpstr>
      <vt:lpstr>Land, Food, and Mineral Resources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</vt:vector>
  </TitlesOfParts>
  <Company>ximb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Land, Food, and Mineral Resourses</dc:title>
  <dc:creator>harendra</dc:creator>
  <cp:lastModifiedBy>Vaania</cp:lastModifiedBy>
  <cp:revision>282</cp:revision>
  <dcterms:created xsi:type="dcterms:W3CDTF">2006-10-15T09:48:28Z</dcterms:created>
  <dcterms:modified xsi:type="dcterms:W3CDTF">2020-11-10T11:34:32Z</dcterms:modified>
</cp:coreProperties>
</file>