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5"/>
  </p:notesMasterIdLst>
  <p:sldIdLst>
    <p:sldId id="256" r:id="rId2"/>
    <p:sldId id="316" r:id="rId3"/>
    <p:sldId id="318" r:id="rId4"/>
    <p:sldId id="319" r:id="rId5"/>
    <p:sldId id="280"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7" r:id="rId21"/>
    <p:sldId id="334" r:id="rId22"/>
    <p:sldId id="335" r:id="rId23"/>
    <p:sldId id="336"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33CC33"/>
    <a:srgbClr val="000000"/>
    <a:srgbClr val="FF0000"/>
    <a:srgbClr val="FFFF00"/>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78495" autoAdjust="0"/>
  </p:normalViewPr>
  <p:slideViewPr>
    <p:cSldViewPr>
      <p:cViewPr>
        <p:scale>
          <a:sx n="70" d="100"/>
          <a:sy n="70" d="100"/>
        </p:scale>
        <p:origin x="-128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9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9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9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9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C789180-28B1-49FC-BF70-5FDF1EE2B5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34FC659-EF20-48E1-8A4C-3B02C2B32B7F}" type="slidenum">
              <a:rPr lang="en-US" smtClean="0"/>
              <a:pPr/>
              <a:t>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smtClean="0"/>
              <a:t>Following Bragg's law, each dot (or reflection), in this diffraction pattern forms from the constructive interference of X-rays passing through a crystal. The data can be used to determine the crystal's atomic structure.</a:t>
            </a:r>
          </a:p>
        </p:txBody>
      </p:sp>
      <p:sp>
        <p:nvSpPr>
          <p:cNvPr id="60420" name="Slide Number Placeholder 3"/>
          <p:cNvSpPr>
            <a:spLocks noGrp="1"/>
          </p:cNvSpPr>
          <p:nvPr>
            <p:ph type="sldNum" sz="quarter" idx="5"/>
          </p:nvPr>
        </p:nvSpPr>
        <p:spPr>
          <a:noFill/>
        </p:spPr>
        <p:txBody>
          <a:bodyPr/>
          <a:lstStyle/>
          <a:p>
            <a:fld id="{7F7784E8-BAF8-46D9-ADEA-926BC82CF3DB}" type="slidenum">
              <a:rPr lang="en-US" smtClean="0"/>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27341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7341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8C4E0207-5A0A-46DD-8C76-7046073A81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B9D3431-8E16-47E8-AA74-16D8BF8340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D84CA91-8161-4F68-996B-EE1261FB1C4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565CB71-6D82-4122-9DB9-98F673C454C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97D9D608-46A9-4BBC-A8C7-5DFB3F5DF4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0A17103-F554-434C-9110-68D1B4BFC4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F7F8E68-92CD-4EE2-9058-3DFB6CC34B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B35B580-47FE-482A-A911-A37AAAEC8CC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3FB24DD7-3A13-4AB0-932E-C44AE00701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D3A1513C-80BF-46CA-9E63-161F2E81B8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5F2D4E98-D33B-493A-97B8-EB2DF2E92F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11FD0DA-1AD2-4229-A151-C3BD8D14D9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BEA24AF-E951-470B-8582-8881490CD3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238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27238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7239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7239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27239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37C0989-7776-45BE-B80A-841DA77587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upload.wikimedia.org/wikipedia/commons/7/7d/X-ray_diffraction_pattern_3clpro.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en-US" smtClean="0"/>
              <a:t>X-Ray Diffraction (XRD)</a:t>
            </a:r>
          </a:p>
        </p:txBody>
      </p:sp>
      <p:sp>
        <p:nvSpPr>
          <p:cNvPr id="3075" name="Rectangle 5"/>
          <p:cNvSpPr>
            <a:spLocks noGrp="1" noChangeArrowheads="1"/>
          </p:cNvSpPr>
          <p:nvPr>
            <p:ph type="body" idx="1"/>
          </p:nvPr>
        </p:nvSpPr>
        <p:spPr/>
        <p:txBody>
          <a:bodyPr/>
          <a:lstStyle/>
          <a:p>
            <a:pPr eaLnBrk="1" hangingPunct="1"/>
            <a:r>
              <a:rPr lang="en-US" smtClean="0"/>
              <a:t>Theory and Analytical Technique</a:t>
            </a:r>
          </a:p>
        </p:txBody>
      </p:sp>
      <p:pic>
        <p:nvPicPr>
          <p:cNvPr id="3076" name="Picture 9" descr="x-ray_diffraction_setup"/>
          <p:cNvPicPr>
            <a:picLocks noChangeAspect="1" noChangeArrowheads="1"/>
          </p:cNvPicPr>
          <p:nvPr/>
        </p:nvPicPr>
        <p:blipFill>
          <a:blip r:embed="rId3"/>
          <a:srcRect/>
          <a:stretch>
            <a:fillRect/>
          </a:stretch>
        </p:blipFill>
        <p:spPr bwMode="auto">
          <a:xfrm>
            <a:off x="2133600" y="2611438"/>
            <a:ext cx="4495800" cy="4106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152400" y="0"/>
            <a:ext cx="4343400" cy="6019800"/>
          </a:xfrm>
        </p:spPr>
        <p:txBody>
          <a:bodyPr/>
          <a:lstStyle/>
          <a:p>
            <a:pPr>
              <a:buFont typeface="Wingdings" pitchFamily="2" charset="2"/>
              <a:buNone/>
            </a:pPr>
            <a:r>
              <a:rPr lang="en-US" sz="2600" b="1" smtClean="0">
                <a:latin typeface="Times New Roman" pitchFamily="18" charset="0"/>
                <a:cs typeface="Times New Roman" pitchFamily="18" charset="0"/>
              </a:rPr>
              <a:t>5. Rhombohedral Crystals</a:t>
            </a:r>
          </a:p>
          <a:p>
            <a:pPr>
              <a:buFont typeface="Wingdings" pitchFamily="2" charset="2"/>
              <a:buNone/>
            </a:pPr>
            <a:r>
              <a:rPr lang="en-US" sz="2600" smtClean="0">
                <a:latin typeface="Times New Roman" pitchFamily="18" charset="0"/>
                <a:cs typeface="Times New Roman" pitchFamily="18" charset="0"/>
              </a:rPr>
              <a:t>a = b = c</a:t>
            </a:r>
          </a:p>
          <a:p>
            <a:pPr>
              <a:buFont typeface="Wingdings" pitchFamily="2" charset="2"/>
              <a:buNone/>
            </a:pPr>
            <a:r>
              <a:rPr lang="el-GR" sz="2600" smtClean="0">
                <a:latin typeface="Times New Roman" pitchFamily="18" charset="0"/>
                <a:cs typeface="Times New Roman" pitchFamily="18" charset="0"/>
              </a:rPr>
              <a:t>α</a:t>
            </a:r>
            <a:r>
              <a:rPr lang="en-US" sz="2600" smtClean="0">
                <a:latin typeface="Times New Roman" pitchFamily="18" charset="0"/>
                <a:cs typeface="Times New Roman" pitchFamily="18" charset="0"/>
              </a:rPr>
              <a:t> , ß , </a:t>
            </a:r>
            <a:r>
              <a:rPr lang="el-GR" sz="2600" smtClean="0">
                <a:latin typeface="Times New Roman" pitchFamily="18" charset="0"/>
                <a:cs typeface="Times New Roman" pitchFamily="18" charset="0"/>
              </a:rPr>
              <a:t>γ ≠ 90</a:t>
            </a:r>
            <a:r>
              <a:rPr lang="en-US" sz="2600" smtClean="0">
                <a:latin typeface="Times New Roman" pitchFamily="18" charset="0"/>
                <a:cs typeface="Times New Roman" pitchFamily="18" charset="0"/>
              </a:rPr>
              <a:t>º, Ex:-Graphite</a:t>
            </a:r>
          </a:p>
          <a:p>
            <a:pPr>
              <a:buFont typeface="Wingdings" pitchFamily="2" charset="2"/>
              <a:buNone/>
            </a:pPr>
            <a:endParaRPr lang="en-US" sz="2600" smtClean="0">
              <a:latin typeface="Times New Roman" pitchFamily="18" charset="0"/>
              <a:cs typeface="Times New Roman" pitchFamily="18" charset="0"/>
            </a:endParaRPr>
          </a:p>
          <a:p>
            <a:pPr>
              <a:buFont typeface="Wingdings" pitchFamily="2" charset="2"/>
              <a:buNone/>
            </a:pPr>
            <a:r>
              <a:rPr lang="en-US" sz="2600" b="1" smtClean="0">
                <a:latin typeface="Times New Roman" pitchFamily="18" charset="0"/>
                <a:cs typeface="Times New Roman" pitchFamily="18" charset="0"/>
              </a:rPr>
              <a:t>6. Monoclinic Crystals</a:t>
            </a:r>
          </a:p>
          <a:p>
            <a:pPr>
              <a:buFont typeface="Wingdings" pitchFamily="2" charset="2"/>
              <a:buNone/>
            </a:pPr>
            <a:r>
              <a:rPr lang="en-US" sz="2600" smtClean="0">
                <a:latin typeface="Times New Roman" pitchFamily="18" charset="0"/>
                <a:cs typeface="Times New Roman" pitchFamily="18" charset="0"/>
              </a:rPr>
              <a:t> a ≠ b ≠ c</a:t>
            </a:r>
          </a:p>
          <a:p>
            <a:pPr>
              <a:buFont typeface="Wingdings" pitchFamily="2" charset="2"/>
              <a:buNone/>
            </a:pPr>
            <a:r>
              <a:rPr lang="en-US" sz="2600" smtClean="0">
                <a:latin typeface="Times New Roman" pitchFamily="18" charset="0"/>
                <a:cs typeface="Times New Roman" pitchFamily="18" charset="0"/>
              </a:rPr>
              <a:t> </a:t>
            </a:r>
            <a:r>
              <a:rPr lang="el-GR" sz="2600" smtClean="0">
                <a:latin typeface="Times New Roman" pitchFamily="18" charset="0"/>
                <a:cs typeface="Times New Roman" pitchFamily="18" charset="0"/>
              </a:rPr>
              <a:t>a≠ 90º, ß, γ = 90º</a:t>
            </a:r>
            <a:endParaRPr lang="en-US" sz="2600" smtClean="0">
              <a:latin typeface="Times New Roman" pitchFamily="18" charset="0"/>
              <a:cs typeface="Times New Roman" pitchFamily="18" charset="0"/>
            </a:endParaRPr>
          </a:p>
          <a:p>
            <a:pPr>
              <a:buFont typeface="Wingdings" pitchFamily="2" charset="2"/>
              <a:buNone/>
            </a:pPr>
            <a:endParaRPr lang="en-US" sz="2400" b="1" smtClean="0">
              <a:latin typeface="Times New Roman" pitchFamily="18" charset="0"/>
              <a:cs typeface="Times New Roman" pitchFamily="18" charset="0"/>
            </a:endParaRPr>
          </a:p>
          <a:p>
            <a:pPr>
              <a:buFont typeface="Wingdings" pitchFamily="2" charset="2"/>
              <a:buNone/>
            </a:pPr>
            <a:r>
              <a:rPr lang="en-US" sz="2400" b="1" smtClean="0">
                <a:latin typeface="Times New Roman" pitchFamily="18" charset="0"/>
                <a:cs typeface="Times New Roman" pitchFamily="18" charset="0"/>
              </a:rPr>
              <a:t>7. Triclinic Crystals</a:t>
            </a:r>
          </a:p>
          <a:p>
            <a:pPr>
              <a:buFont typeface="Wingdings" pitchFamily="2" charset="2"/>
              <a:buNone/>
            </a:pPr>
            <a:r>
              <a:rPr lang="en-US" sz="2400" smtClean="0">
                <a:latin typeface="Times New Roman" pitchFamily="18" charset="0"/>
                <a:cs typeface="Times New Roman" pitchFamily="18" charset="0"/>
              </a:rPr>
              <a:t>a ≠b ≠ c</a:t>
            </a:r>
          </a:p>
          <a:p>
            <a:pPr>
              <a:buFont typeface="Wingdings" pitchFamily="2" charset="2"/>
              <a:buNone/>
            </a:pPr>
            <a:r>
              <a:rPr lang="en-US" sz="2400" smtClean="0">
                <a:latin typeface="Times New Roman" pitchFamily="18" charset="0"/>
                <a:cs typeface="Times New Roman" pitchFamily="18" charset="0"/>
              </a:rPr>
              <a:t>a ≠ß≠</a:t>
            </a:r>
            <a:r>
              <a:rPr lang="el-GR" sz="2400" smtClean="0">
                <a:latin typeface="Times New Roman" pitchFamily="18" charset="0"/>
                <a:cs typeface="Times New Roman" pitchFamily="18" charset="0"/>
              </a:rPr>
              <a:t>γ</a:t>
            </a:r>
            <a:endParaRPr lang="en-US" sz="2400" smtClean="0">
              <a:latin typeface="Times New Roman" pitchFamily="18" charset="0"/>
              <a:cs typeface="Times New Roman" pitchFamily="18" charset="0"/>
            </a:endParaRPr>
          </a:p>
        </p:txBody>
      </p:sp>
      <p:pic>
        <p:nvPicPr>
          <p:cNvPr id="43011" name="Picture 2"/>
          <p:cNvPicPr>
            <a:picLocks noChangeAspect="1" noChangeArrowheads="1"/>
          </p:cNvPicPr>
          <p:nvPr/>
        </p:nvPicPr>
        <p:blipFill>
          <a:blip r:embed="rId2"/>
          <a:srcRect/>
          <a:stretch>
            <a:fillRect/>
          </a:stretch>
        </p:blipFill>
        <p:spPr bwMode="auto">
          <a:xfrm>
            <a:off x="7772400" y="0"/>
            <a:ext cx="1371600" cy="1765300"/>
          </a:xfrm>
          <a:prstGeom prst="rect">
            <a:avLst/>
          </a:prstGeom>
          <a:noFill/>
          <a:ln w="9525">
            <a:noFill/>
            <a:miter lim="800000"/>
            <a:headEnd/>
            <a:tailEnd/>
          </a:ln>
        </p:spPr>
      </p:pic>
      <p:pic>
        <p:nvPicPr>
          <p:cNvPr id="43012" name="Picture 3"/>
          <p:cNvPicPr>
            <a:picLocks noChangeAspect="1" noChangeArrowheads="1"/>
          </p:cNvPicPr>
          <p:nvPr/>
        </p:nvPicPr>
        <p:blipFill>
          <a:blip r:embed="rId3"/>
          <a:srcRect/>
          <a:stretch>
            <a:fillRect/>
          </a:stretch>
        </p:blipFill>
        <p:spPr bwMode="auto">
          <a:xfrm>
            <a:off x="6400800" y="0"/>
            <a:ext cx="1408113" cy="1828800"/>
          </a:xfrm>
          <a:prstGeom prst="rect">
            <a:avLst/>
          </a:prstGeom>
          <a:noFill/>
          <a:ln w="9525">
            <a:noFill/>
            <a:miter lim="800000"/>
            <a:headEnd/>
            <a:tailEnd/>
          </a:ln>
        </p:spPr>
      </p:pic>
      <p:sp>
        <p:nvSpPr>
          <p:cNvPr id="43013" name="TextBox 5"/>
          <p:cNvSpPr txBox="1">
            <a:spLocks noChangeArrowheads="1"/>
          </p:cNvSpPr>
          <p:nvPr/>
        </p:nvSpPr>
        <p:spPr bwMode="auto">
          <a:xfrm>
            <a:off x="4876800" y="0"/>
            <a:ext cx="1828800" cy="369888"/>
          </a:xfrm>
          <a:prstGeom prst="rect">
            <a:avLst/>
          </a:prstGeom>
          <a:noFill/>
          <a:ln w="9525">
            <a:noFill/>
            <a:miter lim="800000"/>
            <a:headEnd/>
            <a:tailEnd/>
          </a:ln>
        </p:spPr>
        <p:txBody>
          <a:bodyPr>
            <a:spAutoFit/>
          </a:bodyPr>
          <a:lstStyle/>
          <a:p>
            <a:r>
              <a:rPr lang="en-US" b="1"/>
              <a:t>Tourmaline</a:t>
            </a:r>
            <a:endParaRPr lang="en-US"/>
          </a:p>
        </p:txBody>
      </p:sp>
      <p:pic>
        <p:nvPicPr>
          <p:cNvPr id="43014" name="Picture 4"/>
          <p:cNvPicPr>
            <a:picLocks noChangeAspect="1" noChangeArrowheads="1"/>
          </p:cNvPicPr>
          <p:nvPr/>
        </p:nvPicPr>
        <p:blipFill>
          <a:blip r:embed="rId4"/>
          <a:srcRect/>
          <a:stretch>
            <a:fillRect/>
          </a:stretch>
        </p:blipFill>
        <p:spPr bwMode="auto">
          <a:xfrm>
            <a:off x="6161088" y="1752600"/>
            <a:ext cx="2982912" cy="1851025"/>
          </a:xfrm>
          <a:prstGeom prst="rect">
            <a:avLst/>
          </a:prstGeom>
          <a:noFill/>
          <a:ln w="9525">
            <a:noFill/>
            <a:miter lim="800000"/>
            <a:headEnd/>
            <a:tailEnd/>
          </a:ln>
        </p:spPr>
      </p:pic>
      <p:pic>
        <p:nvPicPr>
          <p:cNvPr id="43015" name="Picture 5"/>
          <p:cNvPicPr>
            <a:picLocks noChangeAspect="1" noChangeArrowheads="1"/>
          </p:cNvPicPr>
          <p:nvPr/>
        </p:nvPicPr>
        <p:blipFill>
          <a:blip r:embed="rId5"/>
          <a:srcRect/>
          <a:stretch>
            <a:fillRect/>
          </a:stretch>
        </p:blipFill>
        <p:spPr bwMode="auto">
          <a:xfrm>
            <a:off x="3733800" y="2362200"/>
            <a:ext cx="2398713" cy="1216025"/>
          </a:xfrm>
          <a:prstGeom prst="rect">
            <a:avLst/>
          </a:prstGeom>
          <a:noFill/>
          <a:ln w="9525">
            <a:noFill/>
            <a:miter lim="800000"/>
            <a:headEnd/>
            <a:tailEnd/>
          </a:ln>
        </p:spPr>
      </p:pic>
      <p:sp>
        <p:nvSpPr>
          <p:cNvPr id="43016" name="TextBox 8"/>
          <p:cNvSpPr txBox="1">
            <a:spLocks noChangeArrowheads="1"/>
          </p:cNvSpPr>
          <p:nvPr/>
        </p:nvSpPr>
        <p:spPr bwMode="auto">
          <a:xfrm>
            <a:off x="4419600" y="1981200"/>
            <a:ext cx="1752600" cy="369888"/>
          </a:xfrm>
          <a:prstGeom prst="rect">
            <a:avLst/>
          </a:prstGeom>
          <a:noFill/>
          <a:ln w="9525">
            <a:noFill/>
            <a:miter lim="800000"/>
            <a:headEnd/>
            <a:tailEnd/>
          </a:ln>
        </p:spPr>
        <p:txBody>
          <a:bodyPr>
            <a:spAutoFit/>
          </a:bodyPr>
          <a:lstStyle/>
          <a:p>
            <a:r>
              <a:rPr lang="en-US" b="1"/>
              <a:t>Kunzite</a:t>
            </a:r>
            <a:endParaRPr lang="en-US"/>
          </a:p>
        </p:txBody>
      </p:sp>
      <p:pic>
        <p:nvPicPr>
          <p:cNvPr id="43017" name="Picture 6"/>
          <p:cNvPicPr>
            <a:picLocks noChangeAspect="1" noChangeArrowheads="1"/>
          </p:cNvPicPr>
          <p:nvPr/>
        </p:nvPicPr>
        <p:blipFill>
          <a:blip r:embed="rId6"/>
          <a:srcRect/>
          <a:stretch>
            <a:fillRect/>
          </a:stretch>
        </p:blipFill>
        <p:spPr bwMode="auto">
          <a:xfrm>
            <a:off x="7239000" y="3925888"/>
            <a:ext cx="1905000" cy="2393950"/>
          </a:xfrm>
          <a:prstGeom prst="rect">
            <a:avLst/>
          </a:prstGeom>
          <a:noFill/>
          <a:ln w="9525">
            <a:noFill/>
            <a:miter lim="800000"/>
            <a:headEnd/>
            <a:tailEnd/>
          </a:ln>
        </p:spPr>
      </p:pic>
      <p:pic>
        <p:nvPicPr>
          <p:cNvPr id="43018" name="Picture 7"/>
          <p:cNvPicPr>
            <a:picLocks noChangeAspect="1" noChangeArrowheads="1"/>
          </p:cNvPicPr>
          <p:nvPr/>
        </p:nvPicPr>
        <p:blipFill>
          <a:blip r:embed="rId7"/>
          <a:srcRect/>
          <a:stretch>
            <a:fillRect/>
          </a:stretch>
        </p:blipFill>
        <p:spPr bwMode="auto">
          <a:xfrm>
            <a:off x="5181600" y="3886200"/>
            <a:ext cx="2005013" cy="1838325"/>
          </a:xfrm>
          <a:prstGeom prst="rect">
            <a:avLst/>
          </a:prstGeom>
          <a:noFill/>
          <a:ln w="9525">
            <a:noFill/>
            <a:miter lim="800000"/>
            <a:headEnd/>
            <a:tailEnd/>
          </a:ln>
        </p:spPr>
      </p:pic>
      <p:sp>
        <p:nvSpPr>
          <p:cNvPr id="43019" name="Rectangle 11"/>
          <p:cNvSpPr>
            <a:spLocks noChangeArrowheads="1"/>
          </p:cNvSpPr>
          <p:nvPr/>
        </p:nvSpPr>
        <p:spPr bwMode="auto">
          <a:xfrm>
            <a:off x="5638800" y="5715000"/>
            <a:ext cx="1562100" cy="369888"/>
          </a:xfrm>
          <a:prstGeom prst="rect">
            <a:avLst/>
          </a:prstGeom>
          <a:noFill/>
          <a:ln w="9525">
            <a:noFill/>
            <a:miter lim="800000"/>
            <a:headEnd/>
            <a:tailEnd/>
          </a:ln>
        </p:spPr>
        <p:txBody>
          <a:bodyPr wrap="none">
            <a:spAutoFit/>
          </a:bodyPr>
          <a:lstStyle/>
          <a:p>
            <a:r>
              <a:rPr lang="en-US" b="1"/>
              <a:t>Amazonite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001000" cy="987425"/>
          </a:xfrm>
        </p:spPr>
        <p:txBody>
          <a:bodyPr/>
          <a:lstStyle/>
          <a:p>
            <a:pPr>
              <a:defRPr/>
            </a:pPr>
            <a:r>
              <a:rPr lang="en-US" sz="2500" b="1" dirty="0" smtClean="0">
                <a:solidFill>
                  <a:schemeClr val="tx1"/>
                </a:solidFill>
                <a:latin typeface="+mn-lt"/>
                <a:ea typeface="+mn-ea"/>
                <a:cs typeface="+mn-cs"/>
              </a:rPr>
              <a:t>APPLICATION X-RAY CRYSTALLOGRAPHY</a:t>
            </a:r>
            <a:r>
              <a:rPr lang="en-US" sz="2500" dirty="0" smtClean="0"/>
              <a:t/>
            </a:r>
            <a:br>
              <a:rPr lang="en-US" sz="2500" dirty="0" smtClean="0"/>
            </a:br>
            <a:endParaRPr lang="en-US" sz="2500" dirty="0"/>
          </a:p>
        </p:txBody>
      </p:sp>
      <p:sp>
        <p:nvSpPr>
          <p:cNvPr id="44035" name="Content Placeholder 2"/>
          <p:cNvSpPr>
            <a:spLocks noGrp="1"/>
          </p:cNvSpPr>
          <p:nvPr>
            <p:ph idx="1"/>
          </p:nvPr>
        </p:nvSpPr>
        <p:spPr>
          <a:xfrm>
            <a:off x="228600" y="1143000"/>
            <a:ext cx="4419600" cy="4876800"/>
          </a:xfrm>
        </p:spPr>
        <p:txBody>
          <a:bodyPr/>
          <a:lstStyle/>
          <a:p>
            <a:r>
              <a:rPr lang="en-US" sz="2400" b="1" smtClean="0">
                <a:latin typeface="Times New Roman" pitchFamily="18" charset="0"/>
                <a:cs typeface="Times New Roman" pitchFamily="18" charset="0"/>
              </a:rPr>
              <a:t>1. Structure of crystals</a:t>
            </a:r>
          </a:p>
          <a:p>
            <a:r>
              <a:rPr lang="en-US" sz="2400" b="1" smtClean="0">
                <a:latin typeface="Times New Roman" pitchFamily="18" charset="0"/>
                <a:cs typeface="Times New Roman" pitchFamily="18" charset="0"/>
              </a:rPr>
              <a:t>2. Polymer characterisation</a:t>
            </a:r>
          </a:p>
          <a:p>
            <a:r>
              <a:rPr lang="en-US" sz="2400" b="1" smtClean="0">
                <a:latin typeface="Times New Roman" pitchFamily="18" charset="0"/>
                <a:cs typeface="Times New Roman" pitchFamily="18" charset="0"/>
              </a:rPr>
              <a:t>3. State of anneal in metals</a:t>
            </a:r>
          </a:p>
          <a:p>
            <a:r>
              <a:rPr lang="en-US" sz="2400" b="1" smtClean="0">
                <a:latin typeface="Times New Roman" pitchFamily="18" charset="0"/>
                <a:cs typeface="Times New Roman" pitchFamily="18" charset="0"/>
              </a:rPr>
              <a:t>4. Particle size determination</a:t>
            </a:r>
          </a:p>
          <a:p>
            <a:pPr>
              <a:buFont typeface="Wingdings" pitchFamily="2" charset="2"/>
              <a:buNone/>
            </a:pPr>
            <a:r>
              <a:rPr lang="en-US" sz="2400" i="1" smtClean="0">
                <a:latin typeface="Times New Roman" pitchFamily="18" charset="0"/>
                <a:cs typeface="Times New Roman" pitchFamily="18" charset="0"/>
              </a:rPr>
              <a:t>a) Spot counting method</a:t>
            </a:r>
          </a:p>
          <a:p>
            <a:pPr>
              <a:buFont typeface="Wingdings" pitchFamily="2" charset="2"/>
              <a:buNone/>
            </a:pPr>
            <a:r>
              <a:rPr lang="en-US" sz="2400" i="1" smtClean="0">
                <a:latin typeface="Times New Roman" pitchFamily="18" charset="0"/>
                <a:cs typeface="Times New Roman" pitchFamily="18" charset="0"/>
              </a:rPr>
              <a:t>b) Broadening of  diffraction lines</a:t>
            </a:r>
          </a:p>
          <a:p>
            <a:pPr>
              <a:buFont typeface="Wingdings" pitchFamily="2" charset="2"/>
              <a:buNone/>
            </a:pPr>
            <a:r>
              <a:rPr lang="en-US" sz="2400" i="1" smtClean="0">
                <a:latin typeface="Times New Roman" pitchFamily="18" charset="0"/>
                <a:cs typeface="Times New Roman" pitchFamily="18" charset="0"/>
              </a:rPr>
              <a:t>c) Low-angle scattering</a:t>
            </a:r>
          </a:p>
          <a:p>
            <a:pPr>
              <a:buFont typeface="Wingdings" pitchFamily="2" charset="2"/>
              <a:buNone/>
            </a:pPr>
            <a:r>
              <a:rPr lang="en-US" sz="2400" b="1" smtClean="0">
                <a:latin typeface="Times New Roman" pitchFamily="18" charset="0"/>
                <a:cs typeface="Times New Roman" pitchFamily="18" charset="0"/>
              </a:rPr>
              <a:t>5.Applications of diffraction methods to complexes</a:t>
            </a:r>
          </a:p>
          <a:p>
            <a:pPr>
              <a:buFont typeface="Wingdings" pitchFamily="2" charset="2"/>
              <a:buNone/>
            </a:pPr>
            <a:endParaRPr lang="en-US" sz="2400" i="1" smtClean="0">
              <a:latin typeface="Times New Roman" pitchFamily="18" charset="0"/>
              <a:cs typeface="Times New Roman" pitchFamily="18" charset="0"/>
            </a:endParaRPr>
          </a:p>
          <a:p>
            <a:endParaRPr lang="en-US" sz="2400" smtClean="0">
              <a:latin typeface="Times New Roman" pitchFamily="18" charset="0"/>
              <a:cs typeface="Times New Roman" pitchFamily="18" charset="0"/>
            </a:endParaRPr>
          </a:p>
        </p:txBody>
      </p:sp>
      <p:sp>
        <p:nvSpPr>
          <p:cNvPr id="5" name="Content Placeholder 2"/>
          <p:cNvSpPr txBox="1">
            <a:spLocks/>
          </p:cNvSpPr>
          <p:nvPr/>
        </p:nvSpPr>
        <p:spPr bwMode="auto">
          <a:xfrm>
            <a:off x="4800600" y="1219200"/>
            <a:ext cx="3886200" cy="4876800"/>
          </a:xfrm>
          <a:prstGeom prst="rect">
            <a:avLst/>
          </a:prstGeom>
          <a:noFill/>
          <a:ln w="9525">
            <a:noFill/>
            <a:miter lim="800000"/>
            <a:headEnd/>
            <a:tailEnd/>
          </a:ln>
        </p:spPr>
        <p:txBody>
          <a:bodyPr/>
          <a:lstStyle/>
          <a:p>
            <a:pPr>
              <a:defRPr/>
            </a:pPr>
            <a:endParaRPr lang="en-US" sz="2400" i="1" dirty="0">
              <a:latin typeface="Times New Roman" pitchFamily="18" charset="0"/>
              <a:cs typeface="Times New Roman" pitchFamily="18" charset="0"/>
            </a:endParaRPr>
          </a:p>
          <a:p>
            <a:pPr>
              <a:defRPr/>
            </a:pPr>
            <a:r>
              <a:rPr lang="en-US" sz="2400" i="1" dirty="0">
                <a:latin typeface="Times New Roman" pitchFamily="18" charset="0"/>
                <a:cs typeface="Times New Roman" pitchFamily="18" charset="0"/>
              </a:rPr>
              <a:t>a) Determination of </a:t>
            </a:r>
            <a:r>
              <a:rPr lang="en-US" sz="2400" i="1" dirty="0" err="1">
                <a:latin typeface="Times New Roman" pitchFamily="18" charset="0"/>
                <a:cs typeface="Times New Roman" pitchFamily="18" charset="0"/>
              </a:rPr>
              <a:t>cis</a:t>
            </a:r>
            <a:r>
              <a:rPr lang="en-US" sz="2400" i="1" dirty="0">
                <a:latin typeface="Times New Roman" pitchFamily="18" charset="0"/>
                <a:cs typeface="Times New Roman" pitchFamily="18" charset="0"/>
              </a:rPr>
              <a:t> &amp; trans isomerism</a:t>
            </a:r>
          </a:p>
          <a:p>
            <a:pPr>
              <a:defRPr/>
            </a:pPr>
            <a:r>
              <a:rPr lang="en-US" sz="2400" i="1" dirty="0">
                <a:latin typeface="Times New Roman" pitchFamily="18" charset="0"/>
                <a:cs typeface="Times New Roman" pitchFamily="18" charset="0"/>
              </a:rPr>
              <a:t>b) Determination of </a:t>
            </a:r>
          </a:p>
          <a:p>
            <a:pPr>
              <a:defRPr/>
            </a:pPr>
            <a:r>
              <a:rPr lang="en-US" sz="2400" i="1" dirty="0">
                <a:latin typeface="Times New Roman" pitchFamily="18" charset="0"/>
                <a:cs typeface="Times New Roman" pitchFamily="18" charset="0"/>
              </a:rPr>
              <a:t>linkage isomerism</a:t>
            </a:r>
          </a:p>
          <a:p>
            <a:pPr>
              <a:defRPr/>
            </a:pPr>
            <a:r>
              <a:rPr lang="en-US" sz="2400" b="1" dirty="0">
                <a:latin typeface="Times New Roman" pitchFamily="18" charset="0"/>
                <a:cs typeface="Times New Roman" pitchFamily="18" charset="0"/>
              </a:rPr>
              <a:t>6.Miscellaneous </a:t>
            </a:r>
          </a:p>
          <a:p>
            <a:pPr>
              <a:defRPr/>
            </a:pPr>
            <a:r>
              <a:rPr lang="en-US" sz="2400" b="1" dirty="0">
                <a:latin typeface="Times New Roman" pitchFamily="18" charset="0"/>
                <a:cs typeface="Times New Roman" pitchFamily="18" charset="0"/>
              </a:rPr>
              <a:t>applications</a:t>
            </a:r>
          </a:p>
          <a:p>
            <a:pPr>
              <a:defRPr/>
            </a:pPr>
            <a:endParaRPr lang="en-US" sz="2400" kern="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152400"/>
            <a:ext cx="8001000" cy="682625"/>
          </a:xfrm>
        </p:spPr>
        <p:txBody>
          <a:bodyPr/>
          <a:lstStyle/>
          <a:p>
            <a:r>
              <a:rPr lang="en-US" b="1" smtClean="0"/>
              <a:t>1.STRUCTURE OF CRYSTALS</a:t>
            </a:r>
            <a:endParaRPr lang="en-US" smtClean="0"/>
          </a:p>
        </p:txBody>
      </p:sp>
      <p:sp>
        <p:nvSpPr>
          <p:cNvPr id="45059" name="Content Placeholder 2"/>
          <p:cNvSpPr>
            <a:spLocks noGrp="1"/>
          </p:cNvSpPr>
          <p:nvPr>
            <p:ph idx="1"/>
          </p:nvPr>
        </p:nvSpPr>
        <p:spPr>
          <a:xfrm>
            <a:off x="381000" y="1676400"/>
            <a:ext cx="8534400" cy="4800600"/>
          </a:xfrm>
        </p:spPr>
        <p:txBody>
          <a:bodyPr/>
          <a:lstStyle/>
          <a:p>
            <a:r>
              <a:rPr lang="en-US" sz="2500" smtClean="0">
                <a:latin typeface="Times New Roman" pitchFamily="18" charset="0"/>
                <a:cs typeface="Times New Roman" pitchFamily="18" charset="0"/>
              </a:rPr>
              <a:t>X-ray Diffraction Method is non-destructive  and gives information on the </a:t>
            </a:r>
            <a:r>
              <a:rPr lang="en-US" sz="2500" smtClean="0">
                <a:solidFill>
                  <a:srgbClr val="FF0000"/>
                </a:solidFill>
                <a:latin typeface="Times New Roman" pitchFamily="18" charset="0"/>
                <a:cs typeface="Times New Roman" pitchFamily="18" charset="0"/>
              </a:rPr>
              <a:t>molecular structure </a:t>
            </a:r>
            <a:r>
              <a:rPr lang="en-US" sz="2500" smtClean="0">
                <a:latin typeface="Times New Roman" pitchFamily="18" charset="0"/>
                <a:cs typeface="Times New Roman" pitchFamily="18" charset="0"/>
              </a:rPr>
              <a:t>of the sample.  </a:t>
            </a:r>
          </a:p>
          <a:p>
            <a:r>
              <a:rPr lang="en-US" sz="2500" smtClean="0">
                <a:latin typeface="Times New Roman" pitchFamily="18" charset="0"/>
                <a:cs typeface="Times New Roman" pitchFamily="18" charset="0"/>
              </a:rPr>
              <a:t>The patterns obtained of unknown compound are </a:t>
            </a:r>
            <a:r>
              <a:rPr lang="en-US" sz="2500" smtClean="0">
                <a:solidFill>
                  <a:srgbClr val="FF0000"/>
                </a:solidFill>
                <a:latin typeface="Times New Roman" pitchFamily="18" charset="0"/>
                <a:cs typeface="Times New Roman" pitchFamily="18" charset="0"/>
              </a:rPr>
              <a:t>characteristic of the particular compounds </a:t>
            </a:r>
            <a:r>
              <a:rPr lang="en-US" sz="2500" smtClean="0">
                <a:latin typeface="Times New Roman" pitchFamily="18" charset="0"/>
                <a:cs typeface="Times New Roman" pitchFamily="18" charset="0"/>
              </a:rPr>
              <a:t>from which the crystal was formed.</a:t>
            </a:r>
          </a:p>
          <a:p>
            <a:r>
              <a:rPr lang="en-US" sz="2500" smtClean="0">
                <a:latin typeface="Times New Roman" pitchFamily="18" charset="0"/>
                <a:cs typeface="Times New Roman" pitchFamily="18" charset="0"/>
              </a:rPr>
              <a:t>Comparing diffraction patterns from crystal of  unknown composition with patterns from crystal of known compounds permits the  identification of unknown crystalline compound </a:t>
            </a:r>
          </a:p>
          <a:p>
            <a:r>
              <a:rPr lang="en-US" sz="2500" smtClean="0">
                <a:latin typeface="Times New Roman" pitchFamily="18" charset="0"/>
                <a:cs typeface="Times New Roman" pitchFamily="18" charset="0"/>
              </a:rPr>
              <a:t>This method can also be used to distinguish between a </a:t>
            </a:r>
            <a:r>
              <a:rPr lang="en-US" sz="2500" smtClean="0">
                <a:solidFill>
                  <a:srgbClr val="FF0000"/>
                </a:solidFill>
                <a:latin typeface="Times New Roman" pitchFamily="18" charset="0"/>
                <a:cs typeface="Times New Roman" pitchFamily="18" charset="0"/>
              </a:rPr>
              <a:t>mixture of crystals</a:t>
            </a:r>
            <a:r>
              <a:rPr lang="en-US" sz="2500" smtClean="0">
                <a:latin typeface="Times New Roman" pitchFamily="18" charset="0"/>
                <a:cs typeface="Times New Roman"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a:srcRect/>
          <a:stretch>
            <a:fillRect/>
          </a:stretch>
        </p:blipFill>
        <p:spPr>
          <a:xfrm>
            <a:off x="457200" y="457200"/>
            <a:ext cx="5495925" cy="3962400"/>
          </a:xfrm>
          <a:noFill/>
        </p:spPr>
      </p:pic>
      <p:sp>
        <p:nvSpPr>
          <p:cNvPr id="46083" name="Rectangle 4"/>
          <p:cNvSpPr>
            <a:spLocks noChangeArrowheads="1"/>
          </p:cNvSpPr>
          <p:nvPr/>
        </p:nvSpPr>
        <p:spPr bwMode="auto">
          <a:xfrm>
            <a:off x="685800" y="4495800"/>
            <a:ext cx="6858000" cy="923925"/>
          </a:xfrm>
          <a:prstGeom prst="rect">
            <a:avLst/>
          </a:prstGeom>
          <a:noFill/>
          <a:ln w="9525">
            <a:noFill/>
            <a:miter lim="800000"/>
            <a:headEnd/>
            <a:tailEnd/>
          </a:ln>
        </p:spPr>
        <p:txBody>
          <a:bodyPr>
            <a:spAutoFit/>
          </a:bodyPr>
          <a:lstStyle/>
          <a:p>
            <a:r>
              <a:rPr lang="en-US" b="1"/>
              <a:t>A. X-RAY PATTERN OF SALT NACL</a:t>
            </a:r>
          </a:p>
          <a:p>
            <a:r>
              <a:rPr lang="en-US" b="1"/>
              <a:t>B. X-RAY PATTERN OF SALT KCL</a:t>
            </a:r>
          </a:p>
          <a:p>
            <a:r>
              <a:rPr lang="en-US" b="1"/>
              <a:t>C. X-RAY PATTERN OF MIXTURE OF NACL &amp; KCL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3400" y="457200"/>
            <a:ext cx="8001000" cy="606425"/>
          </a:xfrm>
        </p:spPr>
        <p:txBody>
          <a:bodyPr/>
          <a:lstStyle/>
          <a:p>
            <a:r>
              <a:rPr lang="en-US" sz="2200" b="1" smtClean="0"/>
              <a:t>2.POLYMER CHARACTERISATION</a:t>
            </a:r>
            <a:endParaRPr lang="en-US" sz="2200" smtClean="0"/>
          </a:p>
        </p:txBody>
      </p:sp>
      <p:sp>
        <p:nvSpPr>
          <p:cNvPr id="47107" name="Content Placeholder 2"/>
          <p:cNvSpPr>
            <a:spLocks noGrp="1"/>
          </p:cNvSpPr>
          <p:nvPr>
            <p:ph idx="1"/>
          </p:nvPr>
        </p:nvSpPr>
        <p:spPr>
          <a:xfrm>
            <a:off x="304800" y="1752600"/>
            <a:ext cx="8610600" cy="1752600"/>
          </a:xfrm>
        </p:spPr>
        <p:txBody>
          <a:bodyPr/>
          <a:lstStyle/>
          <a:p>
            <a:r>
              <a:rPr lang="en-US" sz="2200" smtClean="0">
                <a:latin typeface="Times New Roman" pitchFamily="18" charset="0"/>
                <a:cs typeface="Times New Roman" pitchFamily="18" charset="0"/>
              </a:rPr>
              <a:t>Determine degree of crystanillity</a:t>
            </a:r>
          </a:p>
          <a:p>
            <a:r>
              <a:rPr lang="en-US" sz="2200" smtClean="0">
                <a:latin typeface="Times New Roman" pitchFamily="18" charset="0"/>
                <a:cs typeface="Times New Roman" pitchFamily="18" charset="0"/>
              </a:rPr>
              <a:t>Non-crystalline portion scatters x-ray beam to give a continuous background (amorphous materials)</a:t>
            </a:r>
          </a:p>
          <a:p>
            <a:r>
              <a:rPr lang="en-US" sz="2200" smtClean="0">
                <a:latin typeface="Times New Roman" pitchFamily="18" charset="0"/>
                <a:cs typeface="Times New Roman" pitchFamily="18" charset="0"/>
              </a:rPr>
              <a:t>Crystalline portion causes diffraction lines that are not continuous. (crystalline materials)</a:t>
            </a:r>
          </a:p>
        </p:txBody>
      </p:sp>
      <p:pic>
        <p:nvPicPr>
          <p:cNvPr id="47108" name="Picture 2"/>
          <p:cNvPicPr>
            <a:picLocks noChangeAspect="1" noChangeArrowheads="1"/>
          </p:cNvPicPr>
          <p:nvPr/>
        </p:nvPicPr>
        <p:blipFill>
          <a:blip r:embed="rId2"/>
          <a:srcRect/>
          <a:stretch>
            <a:fillRect/>
          </a:stretch>
        </p:blipFill>
        <p:spPr bwMode="auto">
          <a:xfrm>
            <a:off x="4648200" y="4013200"/>
            <a:ext cx="4495800" cy="2554288"/>
          </a:xfrm>
          <a:prstGeom prst="rect">
            <a:avLst/>
          </a:prstGeom>
          <a:noFill/>
          <a:ln w="9525">
            <a:noFill/>
            <a:miter lim="800000"/>
            <a:headEnd/>
            <a:tailEnd/>
          </a:ln>
        </p:spPr>
      </p:pic>
      <p:pic>
        <p:nvPicPr>
          <p:cNvPr id="47109" name="Picture 5" descr="C:\Users\admin\Downloads\XRDAmorphous-crystalline.jpg"/>
          <p:cNvPicPr>
            <a:picLocks noChangeAspect="1" noChangeArrowheads="1"/>
          </p:cNvPicPr>
          <p:nvPr/>
        </p:nvPicPr>
        <p:blipFill>
          <a:blip r:embed="rId3"/>
          <a:srcRect t="26295" r="28333" b="8519"/>
          <a:stretch>
            <a:fillRect/>
          </a:stretch>
        </p:blipFill>
        <p:spPr bwMode="auto">
          <a:xfrm>
            <a:off x="0" y="3886200"/>
            <a:ext cx="5222875" cy="26717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3400" y="381000"/>
            <a:ext cx="8001000" cy="682625"/>
          </a:xfrm>
        </p:spPr>
        <p:txBody>
          <a:bodyPr/>
          <a:lstStyle/>
          <a:p>
            <a:r>
              <a:rPr lang="en-US" b="1" smtClean="0">
                <a:latin typeface="Times New Roman" pitchFamily="18" charset="0"/>
                <a:cs typeface="Times New Roman" pitchFamily="18" charset="0"/>
              </a:rPr>
              <a:t>3.STATE OF ANNEAL IN METALS</a:t>
            </a:r>
            <a:endParaRPr lang="en-US" smtClean="0">
              <a:latin typeface="Times New Roman" pitchFamily="18" charset="0"/>
              <a:cs typeface="Times New Roman" pitchFamily="18" charset="0"/>
            </a:endParaRPr>
          </a:p>
        </p:txBody>
      </p:sp>
      <p:sp>
        <p:nvSpPr>
          <p:cNvPr id="48131" name="Content Placeholder 2"/>
          <p:cNvSpPr>
            <a:spLocks noGrp="1"/>
          </p:cNvSpPr>
          <p:nvPr>
            <p:ph idx="1"/>
          </p:nvPr>
        </p:nvSpPr>
        <p:spPr>
          <a:xfrm>
            <a:off x="228600" y="1600200"/>
            <a:ext cx="8763000" cy="4495800"/>
          </a:xfrm>
        </p:spPr>
        <p:txBody>
          <a:bodyPr/>
          <a:lstStyle/>
          <a:p>
            <a:r>
              <a:rPr lang="en-US" sz="2400" smtClean="0">
                <a:latin typeface="Times New Roman" pitchFamily="18" charset="0"/>
                <a:cs typeface="Times New Roman" pitchFamily="18" charset="0"/>
              </a:rPr>
              <a:t>A property of metals than can be determined by X-ray diffraction is the state of anneal.</a:t>
            </a:r>
          </a:p>
          <a:p>
            <a:r>
              <a:rPr lang="en-US" sz="2400" smtClean="0">
                <a:latin typeface="Times New Roman" pitchFamily="18" charset="0"/>
                <a:cs typeface="Times New Roman" pitchFamily="18" charset="0"/>
              </a:rPr>
              <a:t>Well-annealed metals are in well-ordered crystal form  and give sharp diffraction lines.</a:t>
            </a:r>
          </a:p>
          <a:p>
            <a:r>
              <a:rPr lang="en-US" sz="2400" smtClean="0">
                <a:latin typeface="Times New Roman" pitchFamily="18" charset="0"/>
                <a:cs typeface="Times New Roman" pitchFamily="18" charset="0"/>
              </a:rPr>
              <a:t>If the metal is subjected to drilling, hammering, or  bending, it becomes fatigued," i.e. its crystals become  broken. Fatigue weakens the metal and can result in the metal breaking.</a:t>
            </a:r>
          </a:p>
          <a:p>
            <a:r>
              <a:rPr lang="en-US" sz="2400" smtClean="0">
                <a:latin typeface="Times New Roman" pitchFamily="18" charset="0"/>
                <a:cs typeface="Times New Roman" pitchFamily="18" charset="0"/>
              </a:rPr>
              <a:t>It is occasionally necessary to check moving parts for  metal fatigue, such as airplane wings. This check can be  done by x-ray diffraction without removing the part from its position and without weakening, it in the process of testing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228600"/>
            <a:ext cx="8001000" cy="911225"/>
          </a:xfrm>
        </p:spPr>
        <p:txBody>
          <a:bodyPr/>
          <a:lstStyle/>
          <a:p>
            <a:r>
              <a:rPr lang="en-US" sz="2600" b="1" smtClean="0">
                <a:latin typeface="Times New Roman" pitchFamily="18" charset="0"/>
                <a:cs typeface="Times New Roman" pitchFamily="18" charset="0"/>
              </a:rPr>
              <a:t>4.PARTICLE SIZE DETERMINATION</a:t>
            </a:r>
            <a:br>
              <a:rPr lang="en-US" sz="2600" b="1" smtClean="0">
                <a:latin typeface="Times New Roman" pitchFamily="18" charset="0"/>
                <a:cs typeface="Times New Roman" pitchFamily="18" charset="0"/>
              </a:rPr>
            </a:br>
            <a:r>
              <a:rPr lang="en-US" sz="2600" b="1" smtClean="0">
                <a:latin typeface="Times New Roman" pitchFamily="18" charset="0"/>
                <a:cs typeface="Times New Roman" pitchFamily="18" charset="0"/>
              </a:rPr>
              <a:t>A. </a:t>
            </a:r>
            <a:r>
              <a:rPr lang="en-US" sz="2600" b="1" i="1" smtClean="0">
                <a:latin typeface="Times New Roman" pitchFamily="18" charset="0"/>
                <a:cs typeface="Times New Roman" pitchFamily="18" charset="0"/>
              </a:rPr>
              <a:t>Spot counting method:-</a:t>
            </a:r>
            <a:endParaRPr lang="en-US" sz="2600" smtClean="0">
              <a:latin typeface="Times New Roman" pitchFamily="18" charset="0"/>
              <a:cs typeface="Times New Roman" pitchFamily="18" charset="0"/>
            </a:endParaRPr>
          </a:p>
        </p:txBody>
      </p:sp>
      <p:pic>
        <p:nvPicPr>
          <p:cNvPr id="49155" name="Picture 2"/>
          <p:cNvPicPr>
            <a:picLocks noGrp="1" noChangeAspect="1" noChangeArrowheads="1"/>
          </p:cNvPicPr>
          <p:nvPr>
            <p:ph idx="1"/>
          </p:nvPr>
        </p:nvPicPr>
        <p:blipFill>
          <a:blip r:embed="rId2"/>
          <a:srcRect/>
          <a:stretch>
            <a:fillRect/>
          </a:stretch>
        </p:blipFill>
        <p:spPr>
          <a:xfrm>
            <a:off x="609600" y="1676400"/>
            <a:ext cx="4302125" cy="3763963"/>
          </a:xfrm>
          <a:noFill/>
        </p:spPr>
      </p:pic>
      <p:pic>
        <p:nvPicPr>
          <p:cNvPr id="49156" name="Picture 3"/>
          <p:cNvPicPr>
            <a:picLocks noChangeAspect="1" noChangeArrowheads="1"/>
          </p:cNvPicPr>
          <p:nvPr/>
        </p:nvPicPr>
        <p:blipFill>
          <a:blip r:embed="rId3"/>
          <a:srcRect/>
          <a:stretch>
            <a:fillRect/>
          </a:stretch>
        </p:blipFill>
        <p:spPr bwMode="auto">
          <a:xfrm>
            <a:off x="5181600" y="1600200"/>
            <a:ext cx="3676650" cy="27622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304800" y="0"/>
            <a:ext cx="8686800" cy="6172200"/>
          </a:xfrm>
        </p:spPr>
        <p:txBody>
          <a:bodyPr/>
          <a:lstStyle/>
          <a:p>
            <a:endParaRPr lang="en-US" sz="240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This method is used for determining size of particles larger than 5 microns.</a:t>
            </a:r>
          </a:p>
          <a:p>
            <a:pPr>
              <a:buFont typeface="Wingdings" pitchFamily="2" charset="2"/>
              <a:buNone/>
            </a:pPr>
            <a:endParaRPr lang="en-US" sz="240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 v=V. d</a:t>
            </a:r>
            <a:r>
              <a:rPr lang="el-GR" sz="2400" smtClean="0">
                <a:latin typeface="Times New Roman" pitchFamily="18" charset="0"/>
                <a:cs typeface="Times New Roman" pitchFamily="18" charset="0"/>
              </a:rPr>
              <a:t>θ. </a:t>
            </a:r>
            <a:r>
              <a:rPr lang="en-US" sz="2400" smtClean="0">
                <a:latin typeface="Times New Roman" pitchFamily="18" charset="0"/>
                <a:cs typeface="Times New Roman" pitchFamily="18" charset="0"/>
              </a:rPr>
              <a:t>cos</a:t>
            </a:r>
            <a:r>
              <a:rPr lang="el-GR" sz="2400" smtClean="0">
                <a:latin typeface="Times New Roman" pitchFamily="18" charset="0"/>
                <a:cs typeface="Times New Roman" pitchFamily="18" charset="0"/>
              </a:rPr>
              <a:t>θ/2</a:t>
            </a:r>
            <a:r>
              <a:rPr lang="en-US" sz="2400" smtClean="0">
                <a:latin typeface="Times New Roman" pitchFamily="18" charset="0"/>
                <a:cs typeface="Times New Roman" pitchFamily="18" charset="0"/>
              </a:rPr>
              <a:t>n</a:t>
            </a:r>
          </a:p>
          <a:p>
            <a:r>
              <a:rPr lang="en-US" sz="2400" smtClean="0">
                <a:latin typeface="Times New Roman" pitchFamily="18" charset="0"/>
                <a:cs typeface="Times New Roman" pitchFamily="18" charset="0"/>
              </a:rPr>
              <a:t> V=volume of individual crystallite</a:t>
            </a:r>
          </a:p>
          <a:p>
            <a:r>
              <a:rPr lang="en-US" sz="2400" smtClean="0">
                <a:latin typeface="Times New Roman" pitchFamily="18" charset="0"/>
                <a:cs typeface="Times New Roman" pitchFamily="18" charset="0"/>
              </a:rPr>
              <a:t> v=total volume irradiated</a:t>
            </a:r>
          </a:p>
          <a:p>
            <a:r>
              <a:rPr lang="en-US" sz="2400" smtClean="0">
                <a:latin typeface="Times New Roman" pitchFamily="18" charset="0"/>
                <a:cs typeface="Times New Roman" pitchFamily="18" charset="0"/>
              </a:rPr>
              <a:t> n=no. of spots in diffraction ring at a Bragg angle of θ</a:t>
            </a:r>
          </a:p>
          <a:p>
            <a:r>
              <a:rPr lang="en-US" sz="2400" smtClean="0">
                <a:latin typeface="Times New Roman" pitchFamily="18" charset="0"/>
                <a:cs typeface="Times New Roman" pitchFamily="18" charset="0"/>
              </a:rPr>
              <a:t>dθ =divergence of x-ray beam &amp; is a function of the apparatus used </a:t>
            </a:r>
          </a:p>
          <a:p>
            <a:r>
              <a:rPr lang="en-US" sz="2400" smtClean="0">
                <a:latin typeface="Times New Roman" pitchFamily="18" charset="0"/>
                <a:cs typeface="Times New Roman" pitchFamily="18" charset="0"/>
              </a:rPr>
              <a:t>By this method, it is not possible to obtain volume or size of the particle with any degree of accuracy.</a:t>
            </a:r>
          </a:p>
          <a:p>
            <a:r>
              <a:rPr lang="en-US" sz="2400" smtClean="0">
                <a:latin typeface="Times New Roman" pitchFamily="18" charset="0"/>
                <a:cs typeface="Times New Roman" pitchFamily="18" charset="0"/>
              </a:rPr>
              <a:t>Another disadvantage of this method is that spots due to strained particles are difficult to count.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2"/>
          <a:srcRect/>
          <a:stretch>
            <a:fillRect/>
          </a:stretch>
        </p:blipFill>
        <p:spPr>
          <a:xfrm>
            <a:off x="1722438" y="1752600"/>
            <a:ext cx="5897562" cy="4422775"/>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381000"/>
            <a:ext cx="8686800" cy="454025"/>
          </a:xfrm>
        </p:spPr>
        <p:txBody>
          <a:bodyPr/>
          <a:lstStyle/>
          <a:p>
            <a:r>
              <a:rPr lang="en-US" sz="2600" b="1" smtClean="0">
                <a:latin typeface="Times New Roman" pitchFamily="18" charset="0"/>
                <a:cs typeface="Times New Roman" pitchFamily="18" charset="0"/>
              </a:rPr>
              <a:t>B)Broadening Of Diffraction Lines</a:t>
            </a:r>
            <a:endParaRPr lang="en-US" sz="2600" smtClean="0">
              <a:latin typeface="Times New Roman" pitchFamily="18" charset="0"/>
              <a:cs typeface="Times New Roman" pitchFamily="18" charset="0"/>
            </a:endParaRPr>
          </a:p>
        </p:txBody>
      </p:sp>
      <p:pic>
        <p:nvPicPr>
          <p:cNvPr id="52227" name="Picture 2"/>
          <p:cNvPicPr>
            <a:picLocks noGrp="1" noChangeAspect="1" noChangeArrowheads="1"/>
          </p:cNvPicPr>
          <p:nvPr>
            <p:ph idx="1"/>
          </p:nvPr>
        </p:nvPicPr>
        <p:blipFill>
          <a:blip r:embed="rId2"/>
          <a:srcRect/>
          <a:stretch>
            <a:fillRect/>
          </a:stretch>
        </p:blipFill>
        <p:spPr>
          <a:xfrm>
            <a:off x="914400" y="1524000"/>
            <a:ext cx="6781800" cy="509111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152400"/>
            <a:ext cx="8001000" cy="682625"/>
          </a:xfrm>
        </p:spPr>
        <p:txBody>
          <a:bodyPr/>
          <a:lstStyle/>
          <a:p>
            <a:r>
              <a:rPr lang="en-US" smtClean="0"/>
              <a:t>Bragg’s equation</a:t>
            </a:r>
          </a:p>
        </p:txBody>
      </p:sp>
      <p:sp>
        <p:nvSpPr>
          <p:cNvPr id="34819" name="Content Placeholder 2"/>
          <p:cNvSpPr>
            <a:spLocks noGrp="1"/>
          </p:cNvSpPr>
          <p:nvPr>
            <p:ph idx="1"/>
          </p:nvPr>
        </p:nvSpPr>
        <p:spPr>
          <a:xfrm>
            <a:off x="0" y="838200"/>
            <a:ext cx="8763000" cy="5638800"/>
          </a:xfrm>
        </p:spPr>
        <p:txBody>
          <a:bodyPr/>
          <a:lstStyle/>
          <a:p>
            <a:r>
              <a:rPr lang="en-US" sz="2200" smtClean="0">
                <a:latin typeface="Times New Roman" pitchFamily="18" charset="0"/>
                <a:cs typeface="Times New Roman" pitchFamily="18" charset="0"/>
              </a:rPr>
              <a:t>W.L. Bragg considered crystals to be made up of parallel planes of atoms. Incident waves are reflected specularly (MIRROR LIKE) from parallel planes of atoms in the crystal, with each plane is reflecting only a very small fraction of the radiation, like a lightly silvered mirror.</a:t>
            </a:r>
          </a:p>
          <a:p>
            <a:r>
              <a:rPr lang="en-US" sz="2200" smtClean="0">
                <a:latin typeface="Times New Roman" pitchFamily="18" charset="0"/>
                <a:cs typeface="Times New Roman" pitchFamily="18" charset="0"/>
              </a:rPr>
              <a:t>In mirrorlike reflection the angle of incidence is equal to the angle of reflection.  (a)</a:t>
            </a:r>
          </a:p>
          <a:p>
            <a:r>
              <a:rPr lang="en-US" sz="2000" smtClean="0">
                <a:latin typeface="Times New Roman" pitchFamily="18" charset="0"/>
                <a:cs typeface="Times New Roman" pitchFamily="18" charset="0"/>
              </a:rPr>
              <a:t>When the X-rays strike a layer of a crystal, some of them will be reflected. We are interested in X-rays that are in-phase with one another. X-rays that add together constructively in x-ray diffraction analysis in-phase before they are reflected and after they reflected. (b)</a:t>
            </a:r>
          </a:p>
          <a:p>
            <a:r>
              <a:rPr lang="en-US" sz="2000" smtClean="0">
                <a:latin typeface="Times New Roman" pitchFamily="18" charset="0"/>
                <a:cs typeface="Times New Roman" pitchFamily="18" charset="0"/>
              </a:rPr>
              <a:t>These two x-ray beams travel slightly different distances. The difference in the distances traveled is related to the distance between the adjacent layers.</a:t>
            </a:r>
          </a:p>
          <a:p>
            <a:r>
              <a:rPr lang="en-US" sz="2000" smtClean="0">
                <a:latin typeface="Times New Roman" pitchFamily="18" charset="0"/>
                <a:cs typeface="Times New Roman" pitchFamily="18" charset="0"/>
              </a:rPr>
              <a:t>Connecting the two beams with perpendicular lines shows the difference between the top and the bottom beams. (c)</a:t>
            </a:r>
          </a:p>
          <a:p>
            <a:r>
              <a:rPr lang="en-US" sz="2000" smtClean="0">
                <a:latin typeface="Times New Roman" pitchFamily="18" charset="0"/>
                <a:cs typeface="Times New Roman" pitchFamily="18" charset="0"/>
              </a:rPr>
              <a:t>The length DE is the same as EF, so the total distance traveled by the bottom wave is expressed by (d)</a:t>
            </a:r>
          </a:p>
          <a:p>
            <a:pPr>
              <a:buFont typeface="Wingdings" pitchFamily="2" charset="2"/>
              <a:buNone/>
            </a:pPr>
            <a:endParaRPr lang="en-US" sz="2200" smtClean="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admin\Downloads\crystalline-amorphous-xrd.png"/>
          <p:cNvPicPr>
            <a:picLocks noChangeAspect="1" noChangeArrowheads="1"/>
          </p:cNvPicPr>
          <p:nvPr/>
        </p:nvPicPr>
        <p:blipFill>
          <a:blip r:embed="rId2"/>
          <a:srcRect/>
          <a:stretch>
            <a:fillRect/>
          </a:stretch>
        </p:blipFill>
        <p:spPr bwMode="auto">
          <a:xfrm>
            <a:off x="457200" y="304800"/>
            <a:ext cx="6772275" cy="4562475"/>
          </a:xfrm>
          <a:prstGeom prst="rect">
            <a:avLst/>
          </a:prstGeom>
          <a:noFill/>
          <a:ln w="9525">
            <a:noFill/>
            <a:miter lim="800000"/>
            <a:headEnd/>
            <a:tailEnd/>
          </a:ln>
        </p:spPr>
      </p:pic>
      <p:pic>
        <p:nvPicPr>
          <p:cNvPr id="53251" name="Picture 3" descr="C:\Users\admin\Downloads\CrystallineAmorphous.jpg"/>
          <p:cNvPicPr>
            <a:picLocks noChangeAspect="1" noChangeArrowheads="1"/>
          </p:cNvPicPr>
          <p:nvPr/>
        </p:nvPicPr>
        <p:blipFill>
          <a:blip r:embed="rId3"/>
          <a:srcRect/>
          <a:stretch>
            <a:fillRect/>
          </a:stretch>
        </p:blipFill>
        <p:spPr bwMode="auto">
          <a:xfrm>
            <a:off x="2819400" y="4876800"/>
            <a:ext cx="4419600" cy="1619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33400" y="381000"/>
            <a:ext cx="8001000" cy="606425"/>
          </a:xfrm>
        </p:spPr>
        <p:txBody>
          <a:bodyPr/>
          <a:lstStyle/>
          <a:p>
            <a:r>
              <a:rPr lang="en-US" sz="4000" b="1" i="1" smtClean="0">
                <a:solidFill>
                  <a:schemeClr val="tx1"/>
                </a:solidFill>
                <a:latin typeface="Times New Roman" pitchFamily="18" charset="0"/>
                <a:cs typeface="Times New Roman" pitchFamily="18" charset="0"/>
              </a:rPr>
              <a:t>(C)Low-Angle Scattering </a:t>
            </a:r>
            <a:endParaRPr lang="en-US" smtClean="0"/>
          </a:p>
        </p:txBody>
      </p:sp>
      <p:sp>
        <p:nvSpPr>
          <p:cNvPr id="54275" name="Content Placeholder 2"/>
          <p:cNvSpPr>
            <a:spLocks noGrp="1"/>
          </p:cNvSpPr>
          <p:nvPr>
            <p:ph idx="1"/>
          </p:nvPr>
        </p:nvSpPr>
        <p:spPr>
          <a:xfrm>
            <a:off x="457200" y="1676400"/>
            <a:ext cx="8229600" cy="4419600"/>
          </a:xfrm>
        </p:spPr>
        <p:txBody>
          <a:bodyPr/>
          <a:lstStyle/>
          <a:p>
            <a:r>
              <a:rPr lang="en-US" sz="2600" b="1" i="1" smtClean="0">
                <a:latin typeface="Times New Roman" pitchFamily="18" charset="0"/>
                <a:cs typeface="Times New Roman" pitchFamily="18" charset="0"/>
              </a:rPr>
              <a:t>spot counting and </a:t>
            </a:r>
            <a:r>
              <a:rPr lang="en-US" sz="2600" smtClean="0">
                <a:latin typeface="Times New Roman" pitchFamily="18" charset="0"/>
                <a:cs typeface="Times New Roman" pitchFamily="18" charset="0"/>
              </a:rPr>
              <a:t>broadening of diffraction lines both these method give a mean crystalline dimension &amp; do not reveal anything about the distribution of particle size.</a:t>
            </a:r>
          </a:p>
          <a:p>
            <a:r>
              <a:rPr lang="en-US" sz="2600" smtClean="0">
                <a:latin typeface="Times New Roman" pitchFamily="18" charset="0"/>
                <a:cs typeface="Times New Roman" pitchFamily="18" charset="0"/>
              </a:rPr>
              <a:t>From the Bragg relation, nλ=2</a:t>
            </a:r>
            <a:r>
              <a:rPr lang="en-US" sz="2600" i="1" smtClean="0">
                <a:latin typeface="Times New Roman" pitchFamily="18" charset="0"/>
                <a:cs typeface="Times New Roman" pitchFamily="18" charset="0"/>
              </a:rPr>
              <a:t>d sinθ, it follows that </a:t>
            </a:r>
            <a:r>
              <a:rPr lang="en-US" sz="2600" smtClean="0">
                <a:latin typeface="Times New Roman" pitchFamily="18" charset="0"/>
                <a:cs typeface="Times New Roman" pitchFamily="18" charset="0"/>
              </a:rPr>
              <a:t>if one desire to have information about large structural features (</a:t>
            </a:r>
            <a:r>
              <a:rPr lang="en-US" sz="2600" i="1" smtClean="0">
                <a:latin typeface="Times New Roman" pitchFamily="18" charset="0"/>
                <a:cs typeface="Times New Roman" pitchFamily="18" charset="0"/>
              </a:rPr>
              <a:t>i.e. large d values),attention  </a:t>
            </a:r>
            <a:r>
              <a:rPr lang="en-US" sz="2600" smtClean="0">
                <a:latin typeface="Times New Roman" pitchFamily="18" charset="0"/>
                <a:cs typeface="Times New Roman" pitchFamily="18" charset="0"/>
              </a:rPr>
              <a:t>should be focussed on small scattering angles, 2θ to get better resolution.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228600"/>
            <a:ext cx="8001000" cy="911225"/>
          </a:xfrm>
        </p:spPr>
        <p:txBody>
          <a:bodyPr/>
          <a:lstStyle/>
          <a:p>
            <a:r>
              <a:rPr lang="en-US" sz="2600" b="1" smtClean="0"/>
              <a:t>5.APPLICATIONS OF DIFFRACTION METHODS TO COMPLEXES</a:t>
            </a:r>
            <a:endParaRPr lang="en-US" sz="2600" smtClean="0"/>
          </a:p>
        </p:txBody>
      </p:sp>
      <p:sp>
        <p:nvSpPr>
          <p:cNvPr id="55299" name="Content Placeholder 2"/>
          <p:cNvSpPr>
            <a:spLocks noGrp="1"/>
          </p:cNvSpPr>
          <p:nvPr>
            <p:ph idx="1"/>
          </p:nvPr>
        </p:nvSpPr>
        <p:spPr>
          <a:xfrm>
            <a:off x="304800" y="1752600"/>
            <a:ext cx="8534400" cy="4267200"/>
          </a:xfrm>
        </p:spPr>
        <p:txBody>
          <a:bodyPr/>
          <a:lstStyle/>
          <a:p>
            <a:r>
              <a:rPr lang="en-US" sz="2200" b="1" i="1" smtClean="0"/>
              <a:t>A. Determination of Cis-Trans Isomerism-X-ray </a:t>
            </a:r>
            <a:r>
              <a:rPr lang="en-US" sz="2200" smtClean="0"/>
              <a:t>diffraction study has been used to make the distinction between cis and trans isomers of a complex</a:t>
            </a:r>
          </a:p>
          <a:p>
            <a:r>
              <a:rPr lang="en-US" sz="2200" b="1" i="1" smtClean="0"/>
              <a:t>B. Determination of Linkage Isomerism: By Xray</a:t>
            </a:r>
          </a:p>
          <a:p>
            <a:r>
              <a:rPr lang="en-US" sz="2200" smtClean="0"/>
              <a:t>studies, it becomes possible to identify linkage Isomers of complexes.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33400" y="304800"/>
            <a:ext cx="8001000" cy="454025"/>
          </a:xfrm>
        </p:spPr>
        <p:txBody>
          <a:bodyPr/>
          <a:lstStyle/>
          <a:p>
            <a:r>
              <a:rPr lang="en-US" sz="2800" b="1" smtClean="0">
                <a:latin typeface="Times New Roman" pitchFamily="18" charset="0"/>
                <a:cs typeface="Times New Roman" pitchFamily="18" charset="0"/>
              </a:rPr>
              <a:t>MISCELLANEOUS APPLICATIONS</a:t>
            </a:r>
            <a:endParaRPr lang="en-US" sz="2800" smtClean="0">
              <a:latin typeface="Times New Roman" pitchFamily="18" charset="0"/>
              <a:cs typeface="Times New Roman" pitchFamily="18" charset="0"/>
            </a:endParaRPr>
          </a:p>
        </p:txBody>
      </p:sp>
      <p:sp>
        <p:nvSpPr>
          <p:cNvPr id="56323" name="Content Placeholder 2"/>
          <p:cNvSpPr>
            <a:spLocks noGrp="1"/>
          </p:cNvSpPr>
          <p:nvPr>
            <p:ph idx="1"/>
          </p:nvPr>
        </p:nvSpPr>
        <p:spPr/>
        <p:txBody>
          <a:bodyPr/>
          <a:lstStyle/>
          <a:p>
            <a:r>
              <a:rPr lang="en-US" sz="2600" smtClean="0">
                <a:latin typeface="Times New Roman" pitchFamily="18" charset="0"/>
                <a:cs typeface="Times New Roman" pitchFamily="18" charset="0"/>
              </a:rPr>
              <a:t> Soil Classification Based On Crystallinity</a:t>
            </a:r>
          </a:p>
          <a:p>
            <a:r>
              <a:rPr lang="en-US" sz="2600" smtClean="0">
                <a:latin typeface="Times New Roman" pitchFamily="18" charset="0"/>
                <a:cs typeface="Times New Roman" pitchFamily="18" charset="0"/>
              </a:rPr>
              <a:t> Analysis Of Industrial Dusts</a:t>
            </a:r>
          </a:p>
          <a:p>
            <a:r>
              <a:rPr lang="en-US" sz="2600" smtClean="0">
                <a:latin typeface="Times New Roman" pitchFamily="18" charset="0"/>
                <a:cs typeface="Times New Roman" pitchFamily="18" charset="0"/>
              </a:rPr>
              <a:t> Assessment Of Weathering &amp; </a:t>
            </a:r>
          </a:p>
          <a:p>
            <a:r>
              <a:rPr lang="en-US" sz="2600" smtClean="0">
                <a:latin typeface="Times New Roman" pitchFamily="18" charset="0"/>
                <a:cs typeface="Times New Roman" pitchFamily="18" charset="0"/>
              </a:rPr>
              <a:t>Degradation Of Minerals &amp; Polymers</a:t>
            </a:r>
          </a:p>
          <a:p>
            <a:r>
              <a:rPr lang="en-US" sz="2600" smtClean="0">
                <a:latin typeface="Times New Roman" pitchFamily="18" charset="0"/>
                <a:cs typeface="Times New Roman" pitchFamily="18" charset="0"/>
              </a:rPr>
              <a:t> Study Of Corrosion Products</a:t>
            </a:r>
          </a:p>
          <a:p>
            <a:r>
              <a:rPr lang="en-US" sz="2600" smtClean="0">
                <a:latin typeface="Times New Roman" pitchFamily="18" charset="0"/>
                <a:cs typeface="Times New Roman" pitchFamily="18" charset="0"/>
              </a:rPr>
              <a:t> Examination Of Tooth Enamel &amp; Dentine</a:t>
            </a:r>
          </a:p>
          <a:p>
            <a:r>
              <a:rPr lang="en-US" sz="2600" smtClean="0">
                <a:latin typeface="Times New Roman" pitchFamily="18" charset="0"/>
                <a:cs typeface="Times New Roman" pitchFamily="18" charset="0"/>
              </a:rPr>
              <a:t> Examination Of Bone State &amp; Tissue State</a:t>
            </a:r>
          </a:p>
          <a:p>
            <a:r>
              <a:rPr lang="en-US" sz="2600" smtClean="0">
                <a:latin typeface="Times New Roman" pitchFamily="18" charset="0"/>
                <a:cs typeface="Times New Roman" pitchFamily="18" charset="0"/>
              </a:rPr>
              <a:t> Structure Of DNA&amp;RNA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2514600"/>
            <a:ext cx="5410200" cy="2055813"/>
          </a:xfrm>
          <a:prstGeom prst="rect">
            <a:avLst/>
          </a:prstGeom>
          <a:noFill/>
          <a:ln w="9525">
            <a:noFill/>
            <a:miter lim="800000"/>
            <a:headEnd/>
            <a:tailEnd/>
          </a:ln>
        </p:spPr>
      </p:pic>
      <p:pic>
        <p:nvPicPr>
          <p:cNvPr id="35843" name="Picture 2"/>
          <p:cNvPicPr>
            <a:picLocks noChangeAspect="1" noChangeArrowheads="1"/>
          </p:cNvPicPr>
          <p:nvPr/>
        </p:nvPicPr>
        <p:blipFill>
          <a:blip r:embed="rId3"/>
          <a:srcRect/>
          <a:stretch>
            <a:fillRect/>
          </a:stretch>
        </p:blipFill>
        <p:spPr bwMode="auto">
          <a:xfrm>
            <a:off x="0" y="0"/>
            <a:ext cx="5437188" cy="2514600"/>
          </a:xfrm>
          <a:prstGeom prst="rect">
            <a:avLst/>
          </a:prstGeom>
          <a:noFill/>
          <a:ln w="9525">
            <a:noFill/>
            <a:miter lim="800000"/>
            <a:headEnd/>
            <a:tailEnd/>
          </a:ln>
        </p:spPr>
      </p:pic>
      <p:pic>
        <p:nvPicPr>
          <p:cNvPr id="35844" name="Picture 3"/>
          <p:cNvPicPr>
            <a:picLocks noChangeAspect="1" noChangeArrowheads="1"/>
          </p:cNvPicPr>
          <p:nvPr/>
        </p:nvPicPr>
        <p:blipFill>
          <a:blip r:embed="rId4"/>
          <a:srcRect/>
          <a:stretch>
            <a:fillRect/>
          </a:stretch>
        </p:blipFill>
        <p:spPr bwMode="auto">
          <a:xfrm>
            <a:off x="0" y="4456113"/>
            <a:ext cx="8153400" cy="2401887"/>
          </a:xfrm>
          <a:prstGeom prst="rect">
            <a:avLst/>
          </a:prstGeom>
          <a:noFill/>
          <a:ln w="9525">
            <a:noFill/>
            <a:miter lim="800000"/>
            <a:headEnd/>
            <a:tailEnd/>
          </a:ln>
        </p:spPr>
      </p:pic>
      <p:pic>
        <p:nvPicPr>
          <p:cNvPr id="35845" name="Picture 4"/>
          <p:cNvPicPr>
            <a:picLocks noChangeAspect="1" noChangeArrowheads="1"/>
          </p:cNvPicPr>
          <p:nvPr/>
        </p:nvPicPr>
        <p:blipFill>
          <a:blip r:embed="rId5"/>
          <a:srcRect/>
          <a:stretch>
            <a:fillRect/>
          </a:stretch>
        </p:blipFill>
        <p:spPr bwMode="auto">
          <a:xfrm>
            <a:off x="5410200" y="762000"/>
            <a:ext cx="3581400" cy="2179638"/>
          </a:xfrm>
          <a:prstGeom prst="rect">
            <a:avLst/>
          </a:prstGeom>
          <a:noFill/>
          <a:ln w="9525">
            <a:noFill/>
            <a:miter lim="800000"/>
            <a:headEnd/>
            <a:tailEnd/>
          </a:ln>
        </p:spPr>
      </p:pic>
      <p:sp>
        <p:nvSpPr>
          <p:cNvPr id="35846" name="TextBox 5"/>
          <p:cNvSpPr txBox="1">
            <a:spLocks noChangeArrowheads="1"/>
          </p:cNvSpPr>
          <p:nvPr/>
        </p:nvSpPr>
        <p:spPr bwMode="auto">
          <a:xfrm>
            <a:off x="5715000" y="2819400"/>
            <a:ext cx="3276600" cy="1446213"/>
          </a:xfrm>
          <a:prstGeom prst="rect">
            <a:avLst/>
          </a:prstGeom>
          <a:noFill/>
          <a:ln w="9525">
            <a:noFill/>
            <a:miter lim="800000"/>
            <a:headEnd/>
            <a:tailEnd/>
          </a:ln>
        </p:spPr>
        <p:txBody>
          <a:bodyPr>
            <a:spAutoFit/>
          </a:bodyPr>
          <a:lstStyle/>
          <a:p>
            <a:r>
              <a:rPr lang="en-US" sz="2200" b="1" i="1">
                <a:latin typeface="Times New Roman" pitchFamily="18" charset="0"/>
                <a:cs typeface="Times New Roman" pitchFamily="18" charset="0"/>
              </a:rPr>
              <a:t>EF = d sin </a:t>
            </a:r>
            <a:r>
              <a:rPr lang="el-GR" sz="2200" b="1" i="1">
                <a:latin typeface="Times New Roman" pitchFamily="18" charset="0"/>
                <a:cs typeface="Times New Roman" pitchFamily="18" charset="0"/>
              </a:rPr>
              <a:t>θ</a:t>
            </a:r>
          </a:p>
          <a:p>
            <a:r>
              <a:rPr lang="en-US" sz="2200" b="1" i="1">
                <a:latin typeface="Times New Roman" pitchFamily="18" charset="0"/>
                <a:cs typeface="Times New Roman" pitchFamily="18" charset="0"/>
              </a:rPr>
              <a:t>DE = d sin </a:t>
            </a:r>
            <a:r>
              <a:rPr lang="el-GR" sz="2200" b="1" i="1">
                <a:latin typeface="Times New Roman" pitchFamily="18" charset="0"/>
                <a:cs typeface="Times New Roman" pitchFamily="18" charset="0"/>
              </a:rPr>
              <a:t>θ</a:t>
            </a:r>
          </a:p>
          <a:p>
            <a:r>
              <a:rPr lang="da-DK" sz="2200" b="1" i="1">
                <a:latin typeface="Times New Roman" pitchFamily="18" charset="0"/>
                <a:cs typeface="Times New Roman" pitchFamily="18" charset="0"/>
              </a:rPr>
              <a:t>DE +EF = 2d sin θ</a:t>
            </a:r>
          </a:p>
          <a:p>
            <a:r>
              <a:rPr lang="en-US" sz="2200" b="1" i="1">
                <a:latin typeface="Times New Roman" pitchFamily="18" charset="0"/>
                <a:cs typeface="Times New Roman" pitchFamily="18" charset="0"/>
              </a:rPr>
              <a:t>n </a:t>
            </a:r>
            <a:r>
              <a:rPr lang="el-GR" sz="2200" b="1" i="1">
                <a:latin typeface="Times New Roman" pitchFamily="18" charset="0"/>
                <a:cs typeface="Times New Roman" pitchFamily="18" charset="0"/>
              </a:rPr>
              <a:t>λ</a:t>
            </a:r>
            <a:r>
              <a:rPr lang="en-US" sz="2200" b="1" i="1">
                <a:latin typeface="Times New Roman" pitchFamily="18" charset="0"/>
                <a:cs typeface="Times New Roman" pitchFamily="18" charset="0"/>
              </a:rPr>
              <a:t>=2 d sin</a:t>
            </a:r>
            <a:r>
              <a:rPr lang="el-GR" sz="2200" b="1" i="1">
                <a:latin typeface="Times New Roman" pitchFamily="18" charset="0"/>
                <a:cs typeface="Times New Roman" pitchFamily="18" charset="0"/>
              </a:rPr>
              <a:t> θ</a:t>
            </a:r>
            <a:endParaRPr lang="en-US" sz="2200" b="1">
              <a:latin typeface="Times New Roman" pitchFamily="18" charset="0"/>
              <a:cs typeface="Times New Roman" pitchFamily="18" charset="0"/>
            </a:endParaRPr>
          </a:p>
        </p:txBody>
      </p:sp>
      <p:sp>
        <p:nvSpPr>
          <p:cNvPr id="35847" name="TextBox 6"/>
          <p:cNvSpPr txBox="1">
            <a:spLocks noChangeArrowheads="1"/>
          </p:cNvSpPr>
          <p:nvPr/>
        </p:nvSpPr>
        <p:spPr bwMode="auto">
          <a:xfrm>
            <a:off x="2286000" y="2362200"/>
            <a:ext cx="609600" cy="369888"/>
          </a:xfrm>
          <a:prstGeom prst="rect">
            <a:avLst/>
          </a:prstGeom>
          <a:noFill/>
          <a:ln w="9525">
            <a:noFill/>
            <a:miter lim="800000"/>
            <a:headEnd/>
            <a:tailEnd/>
          </a:ln>
        </p:spPr>
        <p:txBody>
          <a:bodyPr>
            <a:spAutoFit/>
          </a:bodyPr>
          <a:lstStyle/>
          <a:p>
            <a:r>
              <a:rPr lang="en-US" b="1"/>
              <a:t>(a)</a:t>
            </a:r>
          </a:p>
        </p:txBody>
      </p:sp>
      <p:sp>
        <p:nvSpPr>
          <p:cNvPr id="35848" name="TextBox 7"/>
          <p:cNvSpPr txBox="1">
            <a:spLocks noChangeArrowheads="1"/>
          </p:cNvSpPr>
          <p:nvPr/>
        </p:nvSpPr>
        <p:spPr bwMode="auto">
          <a:xfrm>
            <a:off x="2209800" y="4343400"/>
            <a:ext cx="609600" cy="369888"/>
          </a:xfrm>
          <a:prstGeom prst="rect">
            <a:avLst/>
          </a:prstGeom>
          <a:noFill/>
          <a:ln w="9525">
            <a:noFill/>
            <a:miter lim="800000"/>
            <a:headEnd/>
            <a:tailEnd/>
          </a:ln>
        </p:spPr>
        <p:txBody>
          <a:bodyPr>
            <a:spAutoFit/>
          </a:bodyPr>
          <a:lstStyle/>
          <a:p>
            <a:r>
              <a:rPr lang="en-US" b="1"/>
              <a:t>(b)</a:t>
            </a:r>
          </a:p>
        </p:txBody>
      </p:sp>
      <p:sp>
        <p:nvSpPr>
          <p:cNvPr id="35849" name="TextBox 8"/>
          <p:cNvSpPr txBox="1">
            <a:spLocks noChangeArrowheads="1"/>
          </p:cNvSpPr>
          <p:nvPr/>
        </p:nvSpPr>
        <p:spPr bwMode="auto">
          <a:xfrm>
            <a:off x="5791200" y="6324600"/>
            <a:ext cx="685800" cy="369888"/>
          </a:xfrm>
          <a:prstGeom prst="rect">
            <a:avLst/>
          </a:prstGeom>
          <a:noFill/>
          <a:ln w="9525">
            <a:noFill/>
            <a:miter lim="800000"/>
            <a:headEnd/>
            <a:tailEnd/>
          </a:ln>
        </p:spPr>
        <p:txBody>
          <a:bodyPr>
            <a:spAutoFit/>
          </a:bodyPr>
          <a:lstStyle/>
          <a:p>
            <a:r>
              <a:rPr lang="en-US" b="1"/>
              <a:t>(c)</a:t>
            </a:r>
          </a:p>
        </p:txBody>
      </p:sp>
      <p:sp>
        <p:nvSpPr>
          <p:cNvPr id="35850" name="TextBox 9"/>
          <p:cNvSpPr txBox="1">
            <a:spLocks noChangeArrowheads="1"/>
          </p:cNvSpPr>
          <p:nvPr/>
        </p:nvSpPr>
        <p:spPr bwMode="auto">
          <a:xfrm>
            <a:off x="8229600" y="381000"/>
            <a:ext cx="596900" cy="369888"/>
          </a:xfrm>
          <a:prstGeom prst="rect">
            <a:avLst/>
          </a:prstGeom>
          <a:noFill/>
          <a:ln w="9525">
            <a:noFill/>
            <a:miter lim="800000"/>
            <a:headEnd/>
            <a:tailEnd/>
          </a:ln>
        </p:spPr>
        <p:txBody>
          <a:bodyPr wrap="none">
            <a:spAutoFit/>
          </a:bodyPr>
          <a:lstStyle/>
          <a:p>
            <a:r>
              <a:rPr lang="en-US" b="1"/>
              <a:t>(d)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228600" y="152400"/>
            <a:ext cx="8534400" cy="5867400"/>
          </a:xfrm>
        </p:spPr>
        <p:txBody>
          <a:bodyPr/>
          <a:lstStyle/>
          <a:p>
            <a:endParaRPr lang="en-US" sz="2400" b="1" smtClean="0">
              <a:latin typeface="Times New Roman" pitchFamily="18" charset="0"/>
              <a:cs typeface="Times New Roman" pitchFamily="18" charset="0"/>
            </a:endParaRPr>
          </a:p>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Bragg Equation</a:t>
            </a:r>
          </a:p>
          <a:p>
            <a:pPr>
              <a:buFont typeface="Wingdings" pitchFamily="2" charset="2"/>
              <a:buNone/>
            </a:pPr>
            <a:endParaRPr lang="en-US" sz="2400" b="1"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d is the spacing of the planes and n is the order of diffraction.</a:t>
            </a:r>
          </a:p>
          <a:p>
            <a:pPr>
              <a:buFont typeface="Wingdings" pitchFamily="2" charset="2"/>
              <a:buNone/>
            </a:pPr>
            <a:r>
              <a:rPr lang="en-US" sz="24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 2d sin</a:t>
            </a:r>
            <a:r>
              <a:rPr lang="el-GR" sz="2400" smtClean="0">
                <a:latin typeface="Times New Roman" pitchFamily="18" charset="0"/>
                <a:cs typeface="Times New Roman" pitchFamily="18" charset="0"/>
              </a:rPr>
              <a:t>θ</a:t>
            </a:r>
            <a:r>
              <a:rPr lang="en-US" sz="2400" i="1" smtClean="0">
                <a:latin typeface="Times New Roman" pitchFamily="18" charset="0"/>
                <a:cs typeface="Times New Roman" pitchFamily="18" charset="0"/>
              </a:rPr>
              <a:t>=</a:t>
            </a:r>
            <a:r>
              <a:rPr lang="el-GR" sz="2400" smtClean="0">
                <a:latin typeface="Times New Roman" pitchFamily="18" charset="0"/>
                <a:cs typeface="Times New Roman" pitchFamily="18" charset="0"/>
              </a:rPr>
              <a:t>λ </a:t>
            </a:r>
            <a:r>
              <a:rPr lang="en-US" sz="2400" i="1" smtClean="0">
                <a:latin typeface="Times New Roman" pitchFamily="18" charset="0"/>
                <a:cs typeface="Times New Roman" pitchFamily="18" charset="0"/>
              </a:rPr>
              <a:t>n</a:t>
            </a:r>
          </a:p>
          <a:p>
            <a:r>
              <a:rPr lang="en-US" sz="2400" smtClean="0">
                <a:latin typeface="Times New Roman" pitchFamily="18" charset="0"/>
                <a:cs typeface="Times New Roman" pitchFamily="18" charset="0"/>
              </a:rPr>
              <a:t>Bragg reflection can only occur for wavelength 	</a:t>
            </a:r>
            <a:r>
              <a:rPr lang="el-GR" sz="2400" i="1" smtClean="0">
                <a:latin typeface="Times New Roman" pitchFamily="18" charset="0"/>
                <a:cs typeface="Times New Roman" pitchFamily="18" charset="0"/>
              </a:rPr>
              <a:t>λ</a:t>
            </a:r>
            <a:r>
              <a:rPr lang="en-US" sz="2400" i="1" smtClean="0">
                <a:latin typeface="Times New Roman" pitchFamily="18" charset="0"/>
                <a:cs typeface="Times New Roman" pitchFamily="18" charset="0"/>
              </a:rPr>
              <a:t>n≤2d</a:t>
            </a:r>
            <a:endParaRPr lang="el-GR" sz="2400" i="1"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This is why we cannot use visible light. No diffraction occurs when the above condition is not satisfied.</a:t>
            </a:r>
          </a:p>
          <a:p>
            <a:r>
              <a:rPr lang="en-US" sz="2400" smtClean="0">
                <a:latin typeface="Times New Roman" pitchFamily="18" charset="0"/>
                <a:cs typeface="Times New Roman" pitchFamily="18" charset="0"/>
              </a:rPr>
              <a:t> The diffracted beams (reflections) from any set of lattice planes can only occur at particular angles predicted by the Bragg law.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74675" y="-457200"/>
            <a:ext cx="8001000" cy="1216025"/>
          </a:xfrm>
        </p:spPr>
        <p:txBody>
          <a:bodyPr/>
          <a:lstStyle/>
          <a:p>
            <a:pPr algn="ctr" eaLnBrk="1" hangingPunct="1"/>
            <a:r>
              <a:rPr lang="en-US" smtClean="0"/>
              <a:t>Bragg Diffraction</a:t>
            </a:r>
          </a:p>
        </p:txBody>
      </p:sp>
      <p:sp>
        <p:nvSpPr>
          <p:cNvPr id="3" name="Content Placeholder 2"/>
          <p:cNvSpPr>
            <a:spLocks noGrp="1"/>
          </p:cNvSpPr>
          <p:nvPr>
            <p:ph idx="1"/>
          </p:nvPr>
        </p:nvSpPr>
        <p:spPr>
          <a:xfrm>
            <a:off x="381000" y="838200"/>
            <a:ext cx="8186738" cy="4724400"/>
          </a:xfrm>
          <a:solidFill>
            <a:schemeClr val="accent3"/>
          </a:solidFill>
        </p:spPr>
        <p:txBody>
          <a:bodyPr/>
          <a:lstStyle/>
          <a:p>
            <a:pPr eaLnBrk="1" hangingPunct="1">
              <a:defRPr/>
            </a:pPr>
            <a:r>
              <a:rPr lang="en-US" sz="2400" dirty="0" smtClean="0"/>
              <a:t>Diffraction from a three dimensional periodic structure such as atoms in a crystal is called Bragg Diffraction.</a:t>
            </a:r>
          </a:p>
          <a:p>
            <a:pPr eaLnBrk="1" hangingPunct="1">
              <a:defRPr/>
            </a:pPr>
            <a:r>
              <a:rPr lang="en-US" sz="2400" dirty="0" smtClean="0"/>
              <a:t>It is Similar to diffraction though grating.</a:t>
            </a:r>
          </a:p>
          <a:p>
            <a:pPr eaLnBrk="1" hangingPunct="1">
              <a:defRPr/>
            </a:pPr>
            <a:r>
              <a:rPr lang="en-US" sz="2400" dirty="0" smtClean="0"/>
              <a:t>It results from interference between waves reflecting from different crystal planes. </a:t>
            </a:r>
          </a:p>
          <a:p>
            <a:pPr eaLnBrk="1" hangingPunct="1">
              <a:defRPr/>
            </a:pPr>
            <a:r>
              <a:rPr lang="en-US" sz="2400" dirty="0" smtClean="0"/>
              <a:t>Constructive interference is given by </a:t>
            </a:r>
            <a:r>
              <a:rPr lang="en-US" sz="2400" i="1" dirty="0" smtClean="0"/>
              <a:t>Bragg's law</a:t>
            </a:r>
            <a:r>
              <a:rPr lang="en-US" sz="2400" dirty="0" smtClean="0"/>
              <a:t>:  </a:t>
            </a:r>
          </a:p>
          <a:p>
            <a:pPr eaLnBrk="1" hangingPunct="1">
              <a:defRPr/>
            </a:pPr>
            <a:r>
              <a:rPr lang="en-US" sz="2400" dirty="0" smtClean="0"/>
              <a:t>Where λ is the wavelength, </a:t>
            </a:r>
            <a:r>
              <a:rPr lang="en-US" sz="2400" i="1" dirty="0" smtClean="0"/>
              <a:t>d</a:t>
            </a:r>
            <a:r>
              <a:rPr lang="en-US" sz="2400" dirty="0" smtClean="0"/>
              <a:t> is the distance between crystal planes, θ is the angle of the diffracted wave and </a:t>
            </a:r>
            <a:r>
              <a:rPr lang="en-US" sz="2400" i="1" dirty="0" smtClean="0"/>
              <a:t>n</a:t>
            </a:r>
            <a:r>
              <a:rPr lang="en-US" sz="2400" dirty="0" smtClean="0"/>
              <a:t> is an integer known as the </a:t>
            </a:r>
            <a:r>
              <a:rPr lang="en-US" sz="2400" i="1" dirty="0" smtClean="0"/>
              <a:t>order</a:t>
            </a:r>
            <a:r>
              <a:rPr lang="en-US" sz="2400" dirty="0" smtClean="0"/>
              <a:t> of the diffracted beam.</a:t>
            </a:r>
          </a:p>
        </p:txBody>
      </p:sp>
      <p:pic>
        <p:nvPicPr>
          <p:cNvPr id="37892" name="Picture 2" descr=" m \lambda = 2 d \sin \theta \,"/>
          <p:cNvPicPr>
            <a:picLocks noChangeAspect="1" noChangeArrowheads="1"/>
          </p:cNvPicPr>
          <p:nvPr/>
        </p:nvPicPr>
        <p:blipFill>
          <a:blip r:embed="rId3"/>
          <a:srcRect/>
          <a:stretch>
            <a:fillRect/>
          </a:stretch>
        </p:blipFill>
        <p:spPr bwMode="auto">
          <a:xfrm>
            <a:off x="155575" y="-136525"/>
            <a:ext cx="1095375" cy="142875"/>
          </a:xfrm>
          <a:prstGeom prst="rect">
            <a:avLst/>
          </a:prstGeom>
          <a:noFill/>
          <a:ln w="9525">
            <a:noFill/>
            <a:miter lim="800000"/>
            <a:headEnd/>
            <a:tailEnd/>
          </a:ln>
        </p:spPr>
      </p:pic>
      <p:pic>
        <p:nvPicPr>
          <p:cNvPr id="37893" name="Picture 4" descr=" m \lambda = 2 d \sin \theta \,"/>
          <p:cNvPicPr>
            <a:picLocks noChangeAspect="1" noChangeArrowheads="1"/>
          </p:cNvPicPr>
          <p:nvPr/>
        </p:nvPicPr>
        <p:blipFill>
          <a:blip r:embed="rId3"/>
          <a:srcRect/>
          <a:stretch>
            <a:fillRect/>
          </a:stretch>
        </p:blipFill>
        <p:spPr bwMode="auto">
          <a:xfrm>
            <a:off x="155575" y="-136525"/>
            <a:ext cx="1095375" cy="142875"/>
          </a:xfrm>
          <a:prstGeom prst="rect">
            <a:avLst/>
          </a:prstGeom>
          <a:noFill/>
          <a:ln w="9525">
            <a:noFill/>
            <a:miter lim="800000"/>
            <a:headEnd/>
            <a:tailEnd/>
          </a:ln>
        </p:spPr>
      </p:pic>
      <p:pic>
        <p:nvPicPr>
          <p:cNvPr id="37894" name="Picture 6" descr=" m \lambda = 2 d \sin \theta \,"/>
          <p:cNvPicPr>
            <a:picLocks noChangeAspect="1" noChangeArrowheads="1"/>
          </p:cNvPicPr>
          <p:nvPr/>
        </p:nvPicPr>
        <p:blipFill>
          <a:blip r:embed="rId3"/>
          <a:srcRect/>
          <a:stretch>
            <a:fillRect/>
          </a:stretch>
        </p:blipFill>
        <p:spPr bwMode="auto">
          <a:xfrm>
            <a:off x="155575" y="-136525"/>
            <a:ext cx="1095375" cy="142875"/>
          </a:xfrm>
          <a:prstGeom prst="rect">
            <a:avLst/>
          </a:prstGeom>
          <a:noFill/>
          <a:ln w="9525">
            <a:noFill/>
            <a:miter lim="800000"/>
            <a:headEnd/>
            <a:tailEnd/>
          </a:ln>
        </p:spPr>
      </p:pic>
      <p:pic>
        <p:nvPicPr>
          <p:cNvPr id="37895" name="Picture 8" descr="File:X-ray diffraction pattern 3clpro.jpg">
            <a:hlinkClick r:id="rId4"/>
          </p:cNvPr>
          <p:cNvPicPr>
            <a:picLocks noChangeAspect="1" noChangeArrowheads="1"/>
          </p:cNvPicPr>
          <p:nvPr/>
        </p:nvPicPr>
        <p:blipFill>
          <a:blip r:embed="rId5"/>
          <a:srcRect/>
          <a:stretch>
            <a:fillRect/>
          </a:stretch>
        </p:blipFill>
        <p:spPr bwMode="auto">
          <a:xfrm>
            <a:off x="7161213" y="5486400"/>
            <a:ext cx="1373187" cy="1371600"/>
          </a:xfrm>
          <a:prstGeom prst="rect">
            <a:avLst/>
          </a:prstGeom>
          <a:noFill/>
          <a:ln w="9525">
            <a:noFill/>
            <a:miter lim="800000"/>
            <a:headEnd/>
            <a:tailEnd/>
          </a:ln>
        </p:spPr>
      </p:pic>
      <p:sp>
        <p:nvSpPr>
          <p:cNvPr id="37896" name="Rectangle 7"/>
          <p:cNvSpPr>
            <a:spLocks noChangeArrowheads="1"/>
          </p:cNvSpPr>
          <p:nvPr/>
        </p:nvSpPr>
        <p:spPr bwMode="auto">
          <a:xfrm>
            <a:off x="1981200" y="3733800"/>
            <a:ext cx="2133600" cy="400050"/>
          </a:xfrm>
          <a:prstGeom prst="rect">
            <a:avLst/>
          </a:prstGeom>
          <a:noFill/>
          <a:ln w="9525">
            <a:noFill/>
            <a:miter lim="800000"/>
            <a:headEnd/>
            <a:tailEnd/>
          </a:ln>
        </p:spPr>
        <p:txBody>
          <a:bodyPr>
            <a:spAutoFit/>
          </a:bodyPr>
          <a:lstStyle/>
          <a:p>
            <a:r>
              <a:rPr lang="en-US" sz="2000" i="1"/>
              <a:t>n</a:t>
            </a:r>
            <a:r>
              <a:rPr lang="el-GR" sz="2000" i="1"/>
              <a:t>λ</a:t>
            </a:r>
            <a:r>
              <a:rPr lang="el-GR" sz="2000"/>
              <a:t> = </a:t>
            </a:r>
            <a:r>
              <a:rPr lang="en-US" sz="2000"/>
              <a:t>2</a:t>
            </a:r>
            <a:r>
              <a:rPr lang="en-US" sz="2000" i="1"/>
              <a:t>d</a:t>
            </a:r>
            <a:r>
              <a:rPr lang="en-US" sz="2000"/>
              <a:t> sin </a:t>
            </a:r>
            <a:r>
              <a:rPr lang="el-GR" sz="2000" i="1"/>
              <a:t>θ</a:t>
            </a:r>
            <a:endParaRPr lang="en-US" sz="2000"/>
          </a:p>
        </p:txBody>
      </p:sp>
      <p:sp>
        <p:nvSpPr>
          <p:cNvPr id="37897" name="TextBox 8"/>
          <p:cNvSpPr txBox="1">
            <a:spLocks noChangeArrowheads="1"/>
          </p:cNvSpPr>
          <p:nvPr/>
        </p:nvSpPr>
        <p:spPr bwMode="auto">
          <a:xfrm>
            <a:off x="228600" y="5638800"/>
            <a:ext cx="6553200" cy="1077913"/>
          </a:xfrm>
          <a:prstGeom prst="rect">
            <a:avLst/>
          </a:prstGeom>
          <a:noFill/>
          <a:ln w="9525">
            <a:noFill/>
            <a:miter lim="800000"/>
            <a:headEnd/>
            <a:tailEnd/>
          </a:ln>
        </p:spPr>
        <p:txBody>
          <a:bodyPr>
            <a:spAutoFit/>
          </a:bodyPr>
          <a:lstStyle/>
          <a:p>
            <a:r>
              <a:rPr lang="en-US" sz="1600"/>
              <a:t>Following Bragg's law, each dot (or </a:t>
            </a:r>
            <a:r>
              <a:rPr lang="en-US" sz="1600" i="1"/>
              <a:t>reflection</a:t>
            </a:r>
            <a:r>
              <a:rPr lang="en-US" sz="1600"/>
              <a:t>), in this diffraction pattern forms from the constructive interference of X-rays passing through a crystal. The data can be used to determine the crystal's atomic structure.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304800"/>
            <a:ext cx="8001000" cy="606425"/>
          </a:xfrm>
        </p:spPr>
        <p:txBody>
          <a:bodyPr/>
          <a:lstStyle/>
          <a:p>
            <a:r>
              <a:rPr lang="en-US" b="1" smtClean="0"/>
              <a:t>Some basic of Crystals</a:t>
            </a:r>
            <a:endParaRPr lang="en-US" smtClean="0"/>
          </a:p>
        </p:txBody>
      </p:sp>
      <p:sp>
        <p:nvSpPr>
          <p:cNvPr id="38915" name="Content Placeholder 2"/>
          <p:cNvSpPr>
            <a:spLocks noGrp="1"/>
          </p:cNvSpPr>
          <p:nvPr>
            <p:ph idx="1"/>
          </p:nvPr>
        </p:nvSpPr>
        <p:spPr>
          <a:xfrm>
            <a:off x="381000" y="1676400"/>
            <a:ext cx="8458200" cy="4572000"/>
          </a:xfrm>
        </p:spPr>
        <p:txBody>
          <a:bodyPr/>
          <a:lstStyle/>
          <a:p>
            <a:r>
              <a:rPr lang="en-US" sz="2000" i="1" smtClean="0">
                <a:latin typeface="Times New Roman" pitchFamily="18" charset="0"/>
                <a:cs typeface="Times New Roman" pitchFamily="18" charset="0"/>
              </a:rPr>
              <a:t>Crystals</a:t>
            </a:r>
            <a:r>
              <a:rPr lang="en-US" sz="2000" smtClean="0">
                <a:latin typeface="Times New Roman" pitchFamily="18" charset="0"/>
                <a:cs typeface="Times New Roman" pitchFamily="18" charset="0"/>
              </a:rPr>
              <a:t> are solids that often have well-defined, smooth faces and straight edges. The angles between similar faces of different samples of a crystalline substance are always constant. Also it is possible to cleave some crystals along well-defined faces. These properties led Haüy and others to suggest that crystals are made of many tiny pieces that are stacked in a 3-dimensional array related by simple translation.</a:t>
            </a:r>
          </a:p>
          <a:p>
            <a:r>
              <a:rPr lang="en-US" sz="2000" smtClean="0">
                <a:latin typeface="Times New Roman" pitchFamily="18" charset="0"/>
                <a:cs typeface="Times New Roman" pitchFamily="18" charset="0"/>
              </a:rPr>
              <a:t>Many crystals are described as solids with long-range, 3-dimensional, internal order. Each unique piece of the 3-dimensional array is called a </a:t>
            </a:r>
            <a:r>
              <a:rPr lang="en-US" sz="2000" i="1" smtClean="0">
                <a:latin typeface="Times New Roman" pitchFamily="18" charset="0"/>
                <a:cs typeface="Times New Roman" pitchFamily="18" charset="0"/>
              </a:rPr>
              <a:t>unit cell</a:t>
            </a:r>
            <a:r>
              <a:rPr lang="en-US" sz="2000" smtClean="0">
                <a:latin typeface="Times New Roman" pitchFamily="18" charset="0"/>
                <a:cs typeface="Times New Roman" pitchFamily="18" charset="0"/>
              </a:rPr>
              <a:t>.</a:t>
            </a:r>
          </a:p>
          <a:p>
            <a:r>
              <a:rPr lang="en-US" sz="2000" smtClean="0">
                <a:latin typeface="Times New Roman" pitchFamily="18" charset="0"/>
                <a:cs typeface="Times New Roman" pitchFamily="18" charset="0"/>
              </a:rPr>
              <a:t>The shape of any unit cell is described by three vectors, </a:t>
            </a:r>
            <a:r>
              <a:rPr lang="en-US" sz="2000" b="1" i="1" smtClean="0">
                <a:latin typeface="Times New Roman" pitchFamily="18" charset="0"/>
                <a:cs typeface="Times New Roman" pitchFamily="18" charset="0"/>
              </a:rPr>
              <a:t>a</a:t>
            </a:r>
            <a:r>
              <a:rPr lang="en-US" sz="2000" smtClean="0">
                <a:latin typeface="Times New Roman" pitchFamily="18" charset="0"/>
                <a:cs typeface="Times New Roman" pitchFamily="18" charset="0"/>
              </a:rPr>
              <a:t>, </a:t>
            </a:r>
            <a:r>
              <a:rPr lang="en-US" sz="2000" b="1" i="1" smtClean="0">
                <a:latin typeface="Times New Roman" pitchFamily="18" charset="0"/>
                <a:cs typeface="Times New Roman" pitchFamily="18" charset="0"/>
              </a:rPr>
              <a:t>b</a:t>
            </a:r>
            <a:r>
              <a:rPr lang="en-US" sz="2000" smtClean="0">
                <a:latin typeface="Times New Roman" pitchFamily="18" charset="0"/>
                <a:cs typeface="Times New Roman" pitchFamily="18" charset="0"/>
              </a:rPr>
              <a:t>, and </a:t>
            </a:r>
            <a:r>
              <a:rPr lang="en-US" sz="2000" b="1" i="1" smtClean="0">
                <a:latin typeface="Times New Roman" pitchFamily="18" charset="0"/>
                <a:cs typeface="Times New Roman" pitchFamily="18" charset="0"/>
              </a:rPr>
              <a:t>c</a:t>
            </a:r>
            <a:r>
              <a:rPr lang="en-US" sz="2000" smtClean="0">
                <a:latin typeface="Times New Roman" pitchFamily="18" charset="0"/>
                <a:cs typeface="Times New Roman" pitchFamily="18" charset="0"/>
              </a:rPr>
              <a:t>. </a:t>
            </a:r>
          </a:p>
          <a:p>
            <a:r>
              <a:rPr lang="en-US" sz="2000" smtClean="0">
                <a:latin typeface="Times New Roman" pitchFamily="18" charset="0"/>
                <a:cs typeface="Times New Roman" pitchFamily="18" charset="0"/>
              </a:rPr>
              <a:t>These vectors lead to six parameters the three cell lengths, designated </a:t>
            </a:r>
            <a:r>
              <a:rPr lang="en-US" sz="2000" i="1" smtClean="0">
                <a:latin typeface="Times New Roman" pitchFamily="18" charset="0"/>
                <a:cs typeface="Times New Roman" pitchFamily="18" charset="0"/>
              </a:rPr>
              <a:t>a</a:t>
            </a:r>
            <a:r>
              <a:rPr lang="en-US" sz="2000" smtClean="0">
                <a:latin typeface="Times New Roman" pitchFamily="18" charset="0"/>
                <a:cs typeface="Times New Roman" pitchFamily="18" charset="0"/>
              </a:rPr>
              <a:t>, </a:t>
            </a:r>
            <a:r>
              <a:rPr lang="en-US" sz="2000" i="1" smtClean="0">
                <a:latin typeface="Times New Roman" pitchFamily="18" charset="0"/>
                <a:cs typeface="Times New Roman" pitchFamily="18" charset="0"/>
              </a:rPr>
              <a:t>b</a:t>
            </a:r>
            <a:r>
              <a:rPr lang="en-US" sz="2000" smtClean="0">
                <a:latin typeface="Times New Roman" pitchFamily="18" charset="0"/>
                <a:cs typeface="Times New Roman" pitchFamily="18" charset="0"/>
              </a:rPr>
              <a:t>, and </a:t>
            </a:r>
            <a:r>
              <a:rPr lang="en-US" sz="2000" i="1" smtClean="0">
                <a:latin typeface="Times New Roman" pitchFamily="18" charset="0"/>
                <a:cs typeface="Times New Roman" pitchFamily="18" charset="0"/>
              </a:rPr>
              <a:t>c</a:t>
            </a:r>
            <a:r>
              <a:rPr lang="en-US" sz="2000" smtClean="0">
                <a:latin typeface="Times New Roman" pitchFamily="18" charset="0"/>
                <a:cs typeface="Times New Roman" pitchFamily="18" charset="0"/>
              </a:rPr>
              <a:t>, and three interaxial angles, α, β, and γ. The angle α is the angle between </a:t>
            </a:r>
            <a:r>
              <a:rPr lang="en-US" sz="2000" i="1" smtClean="0">
                <a:latin typeface="Times New Roman" pitchFamily="18" charset="0"/>
                <a:cs typeface="Times New Roman" pitchFamily="18" charset="0"/>
              </a:rPr>
              <a:t>b</a:t>
            </a:r>
            <a:r>
              <a:rPr lang="en-US" sz="2000" smtClean="0">
                <a:latin typeface="Times New Roman" pitchFamily="18" charset="0"/>
                <a:cs typeface="Times New Roman" pitchFamily="18" charset="0"/>
              </a:rPr>
              <a:t> and </a:t>
            </a:r>
            <a:r>
              <a:rPr lang="en-US" sz="2000" i="1" smtClean="0">
                <a:latin typeface="Times New Roman" pitchFamily="18" charset="0"/>
                <a:cs typeface="Times New Roman" pitchFamily="18" charset="0"/>
              </a:rPr>
              <a:t>c</a:t>
            </a:r>
            <a:r>
              <a:rPr lang="en-US" sz="2000" smtClean="0">
                <a:latin typeface="Times New Roman" pitchFamily="18" charset="0"/>
                <a:cs typeface="Times New Roman" pitchFamily="18" charset="0"/>
              </a:rPr>
              <a:t>; β is the angle between </a:t>
            </a:r>
            <a:r>
              <a:rPr lang="en-US" sz="2000" i="1" smtClean="0">
                <a:latin typeface="Times New Roman" pitchFamily="18" charset="0"/>
                <a:cs typeface="Times New Roman" pitchFamily="18" charset="0"/>
              </a:rPr>
              <a:t>a</a:t>
            </a:r>
            <a:r>
              <a:rPr lang="en-US" sz="2000" smtClean="0">
                <a:latin typeface="Times New Roman" pitchFamily="18" charset="0"/>
                <a:cs typeface="Times New Roman" pitchFamily="18" charset="0"/>
              </a:rPr>
              <a:t> and </a:t>
            </a:r>
            <a:r>
              <a:rPr lang="en-US" sz="2000" i="1" smtClean="0">
                <a:latin typeface="Times New Roman" pitchFamily="18" charset="0"/>
                <a:cs typeface="Times New Roman" pitchFamily="18" charset="0"/>
              </a:rPr>
              <a:t>c</a:t>
            </a:r>
            <a:r>
              <a:rPr lang="en-US" sz="2000" smtClean="0">
                <a:latin typeface="Times New Roman" pitchFamily="18" charset="0"/>
                <a:cs typeface="Times New Roman" pitchFamily="18" charset="0"/>
              </a:rPr>
              <a:t>; and γ is the angle between </a:t>
            </a:r>
            <a:r>
              <a:rPr lang="en-US" sz="2000" i="1" smtClean="0">
                <a:latin typeface="Times New Roman" pitchFamily="18" charset="0"/>
                <a:cs typeface="Times New Roman" pitchFamily="18" charset="0"/>
              </a:rPr>
              <a:t>a</a:t>
            </a:r>
            <a:r>
              <a:rPr lang="en-US" sz="2000" smtClean="0">
                <a:latin typeface="Times New Roman" pitchFamily="18" charset="0"/>
                <a:cs typeface="Times New Roman" pitchFamily="18" charset="0"/>
              </a:rPr>
              <a:t> and </a:t>
            </a:r>
            <a:r>
              <a:rPr lang="en-US" sz="2000" i="1" smtClean="0">
                <a:latin typeface="Times New Roman" pitchFamily="18" charset="0"/>
                <a:cs typeface="Times New Roman" pitchFamily="18" charset="0"/>
              </a:rPr>
              <a:t>b</a:t>
            </a:r>
            <a:r>
              <a:rPr lang="en-US" sz="2000" smtClean="0">
                <a:latin typeface="Times New Roman" pitchFamily="18" charset="0"/>
                <a:cs typeface="Times New Roman" pitchFamily="18" charset="0"/>
              </a:rPr>
              <a:t>. </a:t>
            </a:r>
          </a:p>
          <a:p>
            <a:endParaRPr lang="en-US" sz="2000" smtClean="0">
              <a:latin typeface="Times New Roman" pitchFamily="18" charset="0"/>
              <a:cs typeface="Times New Roman" pitchFamily="18" charset="0"/>
            </a:endParaRPr>
          </a:p>
        </p:txBody>
      </p:sp>
      <p:pic>
        <p:nvPicPr>
          <p:cNvPr id="38916" name="Picture 2" descr="Unit Cell"/>
          <p:cNvPicPr>
            <a:picLocks noChangeAspect="1" noChangeArrowheads="1"/>
          </p:cNvPicPr>
          <p:nvPr/>
        </p:nvPicPr>
        <p:blipFill>
          <a:blip r:embed="rId2"/>
          <a:srcRect/>
          <a:stretch>
            <a:fillRect/>
          </a:stretch>
        </p:blipFill>
        <p:spPr bwMode="auto">
          <a:xfrm>
            <a:off x="7543800" y="0"/>
            <a:ext cx="1398588" cy="16176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0" y="228600"/>
            <a:ext cx="7543800" cy="1371600"/>
          </a:xfrm>
        </p:spPr>
        <p:txBody>
          <a:bodyPr/>
          <a:lstStyle/>
          <a:p>
            <a:pPr marL="103188" indent="-6350">
              <a:buFont typeface="Wingdings" pitchFamily="2" charset="2"/>
              <a:buNone/>
            </a:pPr>
            <a:r>
              <a:rPr lang="en-US" sz="2400" smtClean="0">
                <a:latin typeface="Times New Roman" pitchFamily="18" charset="0"/>
                <a:cs typeface="Times New Roman" pitchFamily="18" charset="0"/>
              </a:rPr>
              <a:t>If a unit cell has the same type of atom at the corners of the unit cell but not in the middle of the faces nor in the centre of the cell, it is called primitive and given by symbol p</a:t>
            </a:r>
            <a:endParaRPr lang="en-US" sz="2200" smtClean="0">
              <a:latin typeface="Times New Roman" pitchFamily="18" charset="0"/>
              <a:cs typeface="Times New Roman" pitchFamily="18" charset="0"/>
            </a:endParaRPr>
          </a:p>
        </p:txBody>
      </p:sp>
      <p:pic>
        <p:nvPicPr>
          <p:cNvPr id="39939" name="Picture 2" descr="Unit Cell"/>
          <p:cNvPicPr>
            <a:picLocks noChangeAspect="1" noChangeArrowheads="1"/>
          </p:cNvPicPr>
          <p:nvPr/>
        </p:nvPicPr>
        <p:blipFill>
          <a:blip r:embed="rId2"/>
          <a:srcRect/>
          <a:stretch>
            <a:fillRect/>
          </a:stretch>
        </p:blipFill>
        <p:spPr bwMode="auto">
          <a:xfrm>
            <a:off x="7543800" y="0"/>
            <a:ext cx="1398588" cy="1617663"/>
          </a:xfrm>
          <a:prstGeom prst="rect">
            <a:avLst/>
          </a:prstGeom>
          <a:noFill/>
          <a:ln w="9525">
            <a:noFill/>
            <a:miter lim="800000"/>
            <a:headEnd/>
            <a:tailEnd/>
          </a:ln>
        </p:spPr>
      </p:pic>
      <p:pic>
        <p:nvPicPr>
          <p:cNvPr id="39940" name="Picture 3"/>
          <p:cNvPicPr>
            <a:picLocks noChangeAspect="1" noChangeArrowheads="1"/>
          </p:cNvPicPr>
          <p:nvPr/>
        </p:nvPicPr>
        <p:blipFill>
          <a:blip r:embed="rId3"/>
          <a:srcRect/>
          <a:stretch>
            <a:fillRect/>
          </a:stretch>
        </p:blipFill>
        <p:spPr bwMode="auto">
          <a:xfrm>
            <a:off x="152400" y="1828800"/>
            <a:ext cx="4186238" cy="3048000"/>
          </a:xfrm>
          <a:prstGeom prst="rect">
            <a:avLst/>
          </a:prstGeom>
          <a:noFill/>
          <a:ln w="9525">
            <a:noFill/>
            <a:miter lim="800000"/>
            <a:headEnd/>
            <a:tailEnd/>
          </a:ln>
        </p:spPr>
      </p:pic>
      <p:pic>
        <p:nvPicPr>
          <p:cNvPr id="39941" name="Picture 4"/>
          <p:cNvPicPr>
            <a:picLocks noChangeAspect="1" noChangeArrowheads="1"/>
          </p:cNvPicPr>
          <p:nvPr/>
        </p:nvPicPr>
        <p:blipFill>
          <a:blip r:embed="rId4"/>
          <a:srcRect/>
          <a:stretch>
            <a:fillRect/>
          </a:stretch>
        </p:blipFill>
        <p:spPr bwMode="auto">
          <a:xfrm>
            <a:off x="4343400" y="1752600"/>
            <a:ext cx="4800600" cy="39655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52400"/>
            <a:ext cx="8423275" cy="911225"/>
          </a:xfrm>
        </p:spPr>
        <p:txBody>
          <a:bodyPr/>
          <a:lstStyle/>
          <a:p>
            <a:r>
              <a:rPr lang="en-US" sz="2500" b="1" smtClean="0">
                <a:solidFill>
                  <a:schemeClr val="tx1"/>
                </a:solidFill>
              </a:rPr>
              <a:t>THE 7 CRYSTAL SYSTEMS </a:t>
            </a:r>
            <a:br>
              <a:rPr lang="en-US" sz="2500" b="1" smtClean="0">
                <a:solidFill>
                  <a:schemeClr val="tx1"/>
                </a:solidFill>
              </a:rPr>
            </a:br>
            <a:endParaRPr lang="en-US" sz="2500" smtClean="0"/>
          </a:p>
        </p:txBody>
      </p:sp>
      <p:sp>
        <p:nvSpPr>
          <p:cNvPr id="3" name="Content Placeholder 2"/>
          <p:cNvSpPr>
            <a:spLocks noGrp="1"/>
          </p:cNvSpPr>
          <p:nvPr>
            <p:ph idx="1"/>
          </p:nvPr>
        </p:nvSpPr>
        <p:spPr>
          <a:xfrm>
            <a:off x="0" y="1066800"/>
            <a:ext cx="4572000" cy="5029200"/>
          </a:xfrm>
        </p:spPr>
        <p:txBody>
          <a:bodyPr/>
          <a:lstStyle/>
          <a:p>
            <a:pPr marL="514350" indent="-514350">
              <a:buFont typeface="Wingdings" pitchFamily="2" charset="2"/>
              <a:buAutoNum type="arabicPeriod"/>
              <a:defRPr/>
            </a:pPr>
            <a:r>
              <a:rPr lang="en-US" b="1" dirty="0" smtClean="0"/>
              <a:t>Cubic Crystals</a:t>
            </a:r>
          </a:p>
          <a:p>
            <a:pPr marL="514350" indent="-514350">
              <a:buFont typeface="Wingdings" pitchFamily="2" charset="2"/>
              <a:buNone/>
              <a:defRPr/>
            </a:pPr>
            <a:r>
              <a:rPr lang="en-US" dirty="0" smtClean="0"/>
              <a:t>a = b= c</a:t>
            </a:r>
          </a:p>
          <a:p>
            <a:pPr>
              <a:buFont typeface="Wingdings" pitchFamily="2" charset="2"/>
              <a:buNone/>
              <a:defRPr/>
            </a:pPr>
            <a:r>
              <a:rPr lang="el-GR" dirty="0" smtClean="0">
                <a:latin typeface="Times New Roman"/>
                <a:cs typeface="Times New Roman"/>
              </a:rPr>
              <a:t>α</a:t>
            </a:r>
            <a:r>
              <a:rPr lang="en-US" dirty="0" smtClean="0"/>
              <a:t> = ß = </a:t>
            </a:r>
            <a:r>
              <a:rPr lang="el-GR" dirty="0" smtClean="0"/>
              <a:t>γ= 90</a:t>
            </a:r>
            <a:r>
              <a:rPr lang="en-US" dirty="0" smtClean="0"/>
              <a:t>º </a:t>
            </a:r>
          </a:p>
          <a:p>
            <a:pPr>
              <a:buFont typeface="Wingdings" pitchFamily="2" charset="2"/>
              <a:buNone/>
              <a:defRPr/>
            </a:pPr>
            <a:r>
              <a:rPr lang="en-US" dirty="0" smtClean="0"/>
              <a:t>Ex:-</a:t>
            </a:r>
            <a:r>
              <a:rPr lang="en-US" dirty="0" err="1" smtClean="0"/>
              <a:t>NaCl</a:t>
            </a:r>
            <a:r>
              <a:rPr lang="en-US" dirty="0" smtClean="0"/>
              <a:t>, </a:t>
            </a:r>
            <a:r>
              <a:rPr lang="en-US" dirty="0" err="1" smtClean="0"/>
              <a:t>KCl</a:t>
            </a:r>
            <a:endParaRPr lang="en-US" dirty="0" smtClean="0"/>
          </a:p>
          <a:p>
            <a:pPr>
              <a:buFont typeface="Wingdings" pitchFamily="2" charset="2"/>
              <a:buNone/>
              <a:defRPr/>
            </a:pPr>
            <a:r>
              <a:rPr lang="en-US" b="1" dirty="0" smtClean="0"/>
              <a:t>2. Tetragonal Crystal</a:t>
            </a:r>
          </a:p>
          <a:p>
            <a:pPr>
              <a:buFont typeface="Wingdings" pitchFamily="2" charset="2"/>
              <a:buNone/>
              <a:defRPr/>
            </a:pPr>
            <a:r>
              <a:rPr lang="en-US" dirty="0" smtClean="0"/>
              <a:t>a = b ≠ c</a:t>
            </a:r>
          </a:p>
          <a:p>
            <a:pPr>
              <a:buFont typeface="Wingdings" pitchFamily="2" charset="2"/>
              <a:buNone/>
              <a:defRPr/>
            </a:pPr>
            <a:r>
              <a:rPr lang="el-GR" dirty="0" smtClean="0">
                <a:latin typeface="Times New Roman"/>
                <a:cs typeface="Times New Roman"/>
              </a:rPr>
              <a:t>α</a:t>
            </a:r>
            <a:r>
              <a:rPr lang="en-US" dirty="0" smtClean="0"/>
              <a:t> = ß = </a:t>
            </a:r>
            <a:r>
              <a:rPr lang="el-GR" dirty="0" smtClean="0"/>
              <a:t>γ = 90</a:t>
            </a:r>
            <a:r>
              <a:rPr lang="en-US" dirty="0" smtClean="0"/>
              <a:t>º</a:t>
            </a:r>
          </a:p>
          <a:p>
            <a:pPr>
              <a:buFont typeface="Wingdings" pitchFamily="2" charset="2"/>
              <a:buNone/>
              <a:defRPr/>
            </a:pPr>
            <a:r>
              <a:rPr lang="en-US" dirty="0" smtClean="0"/>
              <a:t>Ex:-TiO2</a:t>
            </a:r>
            <a:endParaRPr lang="en-US" dirty="0"/>
          </a:p>
        </p:txBody>
      </p:sp>
      <p:pic>
        <p:nvPicPr>
          <p:cNvPr id="40964" name="Picture 4"/>
          <p:cNvPicPr>
            <a:picLocks noChangeAspect="1" noChangeArrowheads="1"/>
          </p:cNvPicPr>
          <p:nvPr/>
        </p:nvPicPr>
        <p:blipFill>
          <a:blip r:embed="rId2"/>
          <a:srcRect/>
          <a:stretch>
            <a:fillRect/>
          </a:stretch>
        </p:blipFill>
        <p:spPr bwMode="auto">
          <a:xfrm>
            <a:off x="5181600" y="2057400"/>
            <a:ext cx="1793875" cy="1600200"/>
          </a:xfrm>
          <a:prstGeom prst="rect">
            <a:avLst/>
          </a:prstGeom>
          <a:noFill/>
          <a:ln w="9525">
            <a:noFill/>
            <a:miter lim="800000"/>
            <a:headEnd/>
            <a:tailEnd/>
          </a:ln>
        </p:spPr>
      </p:pic>
      <p:pic>
        <p:nvPicPr>
          <p:cNvPr id="40965" name="Picture 5"/>
          <p:cNvPicPr>
            <a:picLocks noChangeAspect="1" noChangeArrowheads="1"/>
          </p:cNvPicPr>
          <p:nvPr/>
        </p:nvPicPr>
        <p:blipFill>
          <a:blip r:embed="rId3"/>
          <a:srcRect/>
          <a:stretch>
            <a:fillRect/>
          </a:stretch>
        </p:blipFill>
        <p:spPr bwMode="auto">
          <a:xfrm>
            <a:off x="7239000" y="1600200"/>
            <a:ext cx="1600200" cy="2312988"/>
          </a:xfrm>
          <a:prstGeom prst="rect">
            <a:avLst/>
          </a:prstGeom>
          <a:noFill/>
          <a:ln w="9525">
            <a:noFill/>
            <a:miter lim="800000"/>
            <a:headEnd/>
            <a:tailEnd/>
          </a:ln>
        </p:spPr>
      </p:pic>
      <p:sp>
        <p:nvSpPr>
          <p:cNvPr id="40966" name="TextBox 7"/>
          <p:cNvSpPr txBox="1">
            <a:spLocks noChangeArrowheads="1"/>
          </p:cNvSpPr>
          <p:nvPr/>
        </p:nvSpPr>
        <p:spPr bwMode="auto">
          <a:xfrm>
            <a:off x="5257800" y="1524000"/>
            <a:ext cx="1905000" cy="369888"/>
          </a:xfrm>
          <a:prstGeom prst="rect">
            <a:avLst/>
          </a:prstGeom>
          <a:noFill/>
          <a:ln w="9525">
            <a:noFill/>
            <a:miter lim="800000"/>
            <a:headEnd/>
            <a:tailEnd/>
          </a:ln>
        </p:spPr>
        <p:txBody>
          <a:bodyPr>
            <a:spAutoFit/>
          </a:bodyPr>
          <a:lstStyle/>
          <a:p>
            <a:r>
              <a:rPr lang="en-US"/>
              <a:t>Pyrite cube</a:t>
            </a:r>
          </a:p>
        </p:txBody>
      </p:sp>
      <p:pic>
        <p:nvPicPr>
          <p:cNvPr id="40967" name="Picture 6"/>
          <p:cNvPicPr>
            <a:picLocks noChangeAspect="1" noChangeArrowheads="1"/>
          </p:cNvPicPr>
          <p:nvPr/>
        </p:nvPicPr>
        <p:blipFill>
          <a:blip r:embed="rId4"/>
          <a:srcRect/>
          <a:stretch>
            <a:fillRect/>
          </a:stretch>
        </p:blipFill>
        <p:spPr bwMode="auto">
          <a:xfrm>
            <a:off x="7391400" y="3962400"/>
            <a:ext cx="1482725" cy="2419350"/>
          </a:xfrm>
          <a:prstGeom prst="rect">
            <a:avLst/>
          </a:prstGeom>
          <a:noFill/>
          <a:ln w="9525">
            <a:noFill/>
            <a:miter lim="800000"/>
            <a:headEnd/>
            <a:tailEnd/>
          </a:ln>
        </p:spPr>
      </p:pic>
      <p:pic>
        <p:nvPicPr>
          <p:cNvPr id="40968" name="Picture 7"/>
          <p:cNvPicPr>
            <a:picLocks noChangeAspect="1" noChangeArrowheads="1"/>
          </p:cNvPicPr>
          <p:nvPr/>
        </p:nvPicPr>
        <p:blipFill>
          <a:blip r:embed="rId5"/>
          <a:srcRect/>
          <a:stretch>
            <a:fillRect/>
          </a:stretch>
        </p:blipFill>
        <p:spPr bwMode="auto">
          <a:xfrm>
            <a:off x="5141913" y="4038600"/>
            <a:ext cx="2187575" cy="1484313"/>
          </a:xfrm>
          <a:prstGeom prst="rect">
            <a:avLst/>
          </a:prstGeom>
          <a:noFill/>
          <a:ln w="9525">
            <a:noFill/>
            <a:miter lim="800000"/>
            <a:headEnd/>
            <a:tailEnd/>
          </a:ln>
        </p:spPr>
      </p:pic>
      <p:pic>
        <p:nvPicPr>
          <p:cNvPr id="40969" name="Picture 8"/>
          <p:cNvPicPr>
            <a:picLocks noChangeAspect="1" noChangeArrowheads="1"/>
          </p:cNvPicPr>
          <p:nvPr/>
        </p:nvPicPr>
        <p:blipFill>
          <a:blip r:embed="rId6"/>
          <a:srcRect/>
          <a:stretch>
            <a:fillRect/>
          </a:stretch>
        </p:blipFill>
        <p:spPr bwMode="auto">
          <a:xfrm>
            <a:off x="3505200" y="4648200"/>
            <a:ext cx="1684338" cy="15589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0" y="0"/>
            <a:ext cx="4800600" cy="6019800"/>
          </a:xfrm>
        </p:spPr>
        <p:txBody>
          <a:bodyPr/>
          <a:lstStyle/>
          <a:p>
            <a:pPr>
              <a:buFont typeface="Wingdings" pitchFamily="2" charset="2"/>
              <a:buNone/>
            </a:pPr>
            <a:r>
              <a:rPr lang="en-US" b="1" smtClean="0">
                <a:latin typeface="Times New Roman" pitchFamily="18" charset="0"/>
                <a:cs typeface="Times New Roman" pitchFamily="18" charset="0"/>
              </a:rPr>
              <a:t>3. Hexagonal Crystals</a:t>
            </a:r>
          </a:p>
          <a:p>
            <a:pPr>
              <a:buFont typeface="Wingdings" pitchFamily="2" charset="2"/>
              <a:buNone/>
            </a:pPr>
            <a:r>
              <a:rPr lang="en-US" smtClean="0">
                <a:latin typeface="Times New Roman" pitchFamily="18" charset="0"/>
                <a:cs typeface="Times New Roman" pitchFamily="18" charset="0"/>
              </a:rPr>
              <a:t>a = b ≠ c</a:t>
            </a:r>
          </a:p>
          <a:p>
            <a:pPr>
              <a:buFont typeface="Wingdings" pitchFamily="2" charset="2"/>
              <a:buNone/>
            </a:pPr>
            <a:r>
              <a:rPr lang="el-GR" smtClean="0">
                <a:latin typeface="Times New Roman" pitchFamily="18" charset="0"/>
                <a:cs typeface="Times New Roman" pitchFamily="18" charset="0"/>
              </a:rPr>
              <a:t>α= ß = 90º   γ= 120º</a:t>
            </a:r>
          </a:p>
          <a:p>
            <a:pPr>
              <a:buFont typeface="Wingdings" pitchFamily="2" charset="2"/>
              <a:buNone/>
            </a:pPr>
            <a:r>
              <a:rPr lang="en-US" smtClean="0">
                <a:latin typeface="Times New Roman" pitchFamily="18" charset="0"/>
                <a:cs typeface="Times New Roman" pitchFamily="18" charset="0"/>
              </a:rPr>
              <a:t>Ex:-Mg, Zn, ZnO</a:t>
            </a:r>
          </a:p>
          <a:p>
            <a:pPr>
              <a:buFont typeface="Wingdings" pitchFamily="2" charset="2"/>
              <a:buNone/>
            </a:pPr>
            <a:r>
              <a:rPr lang="en-US" b="1" smtClean="0"/>
              <a:t>4. Orthorhombic Crystals</a:t>
            </a:r>
          </a:p>
          <a:p>
            <a:pPr>
              <a:buFont typeface="Wingdings" pitchFamily="2" charset="2"/>
              <a:buNone/>
            </a:pPr>
            <a:r>
              <a:rPr lang="en-US" smtClean="0">
                <a:latin typeface="Times New Roman" pitchFamily="18" charset="0"/>
                <a:cs typeface="Times New Roman" pitchFamily="18" charset="0"/>
              </a:rPr>
              <a:t>a≠ b≠ c</a:t>
            </a:r>
          </a:p>
          <a:p>
            <a:pPr>
              <a:buFont typeface="Wingdings" pitchFamily="2" charset="2"/>
              <a:buNone/>
            </a:pPr>
            <a:r>
              <a:rPr lang="el-GR" smtClean="0">
                <a:latin typeface="Times New Roman" pitchFamily="18" charset="0"/>
                <a:cs typeface="Times New Roman" pitchFamily="18" charset="0"/>
              </a:rPr>
              <a:t>α</a:t>
            </a:r>
            <a:r>
              <a:rPr lang="en-US" smtClean="0">
                <a:latin typeface="Times New Roman" pitchFamily="18" charset="0"/>
                <a:cs typeface="Times New Roman" pitchFamily="18" charset="0"/>
              </a:rPr>
              <a:t>= ß= </a:t>
            </a:r>
            <a:r>
              <a:rPr lang="el-GR" smtClean="0">
                <a:latin typeface="Times New Roman" pitchFamily="18" charset="0"/>
                <a:cs typeface="Times New Roman" pitchFamily="18" charset="0"/>
              </a:rPr>
              <a:t>γ= 90</a:t>
            </a:r>
            <a:r>
              <a:rPr lang="en-US" smtClean="0">
                <a:latin typeface="Times New Roman" pitchFamily="18" charset="0"/>
                <a:cs typeface="Times New Roman" pitchFamily="18" charset="0"/>
              </a:rPr>
              <a:t>º</a:t>
            </a:r>
          </a:p>
          <a:p>
            <a:pPr>
              <a:buFont typeface="Wingdings" pitchFamily="2" charset="2"/>
              <a:buNone/>
            </a:pPr>
            <a:r>
              <a:rPr lang="en-US" smtClean="0">
                <a:latin typeface="Times New Roman" pitchFamily="18" charset="0"/>
                <a:cs typeface="Times New Roman" pitchFamily="18" charset="0"/>
              </a:rPr>
              <a:t>Ex:-BaSO4, KNO3,</a:t>
            </a:r>
          </a:p>
        </p:txBody>
      </p:sp>
      <p:pic>
        <p:nvPicPr>
          <p:cNvPr id="41987" name="Picture 2"/>
          <p:cNvPicPr>
            <a:picLocks noChangeAspect="1" noChangeArrowheads="1"/>
          </p:cNvPicPr>
          <p:nvPr/>
        </p:nvPicPr>
        <p:blipFill>
          <a:blip r:embed="rId2"/>
          <a:srcRect/>
          <a:stretch>
            <a:fillRect/>
          </a:stretch>
        </p:blipFill>
        <p:spPr bwMode="auto">
          <a:xfrm>
            <a:off x="4876800" y="0"/>
            <a:ext cx="2135188" cy="1600200"/>
          </a:xfrm>
          <a:prstGeom prst="rect">
            <a:avLst/>
          </a:prstGeom>
          <a:noFill/>
          <a:ln w="9525">
            <a:noFill/>
            <a:miter lim="800000"/>
            <a:headEnd/>
            <a:tailEnd/>
          </a:ln>
        </p:spPr>
      </p:pic>
      <p:pic>
        <p:nvPicPr>
          <p:cNvPr id="41988" name="Picture 3"/>
          <p:cNvPicPr>
            <a:picLocks noChangeAspect="1" noChangeArrowheads="1"/>
          </p:cNvPicPr>
          <p:nvPr/>
        </p:nvPicPr>
        <p:blipFill>
          <a:blip r:embed="rId3"/>
          <a:srcRect/>
          <a:stretch>
            <a:fillRect/>
          </a:stretch>
        </p:blipFill>
        <p:spPr bwMode="auto">
          <a:xfrm>
            <a:off x="6969125" y="0"/>
            <a:ext cx="2174875" cy="2362200"/>
          </a:xfrm>
          <a:prstGeom prst="rect">
            <a:avLst/>
          </a:prstGeom>
          <a:noFill/>
          <a:ln w="9525">
            <a:noFill/>
            <a:miter lim="800000"/>
            <a:headEnd/>
            <a:tailEnd/>
          </a:ln>
        </p:spPr>
      </p:pic>
      <p:pic>
        <p:nvPicPr>
          <p:cNvPr id="41989" name="Picture 4"/>
          <p:cNvPicPr>
            <a:picLocks noChangeAspect="1" noChangeArrowheads="1"/>
          </p:cNvPicPr>
          <p:nvPr/>
        </p:nvPicPr>
        <p:blipFill>
          <a:blip r:embed="rId4"/>
          <a:srcRect/>
          <a:stretch>
            <a:fillRect/>
          </a:stretch>
        </p:blipFill>
        <p:spPr bwMode="auto">
          <a:xfrm>
            <a:off x="5224463" y="1524000"/>
            <a:ext cx="1752600" cy="1752600"/>
          </a:xfrm>
          <a:prstGeom prst="rect">
            <a:avLst/>
          </a:prstGeom>
          <a:noFill/>
          <a:ln w="9525">
            <a:noFill/>
            <a:miter lim="800000"/>
            <a:headEnd/>
            <a:tailEnd/>
          </a:ln>
        </p:spPr>
      </p:pic>
      <p:pic>
        <p:nvPicPr>
          <p:cNvPr id="41990" name="Picture 5"/>
          <p:cNvPicPr>
            <a:picLocks noChangeAspect="1" noChangeArrowheads="1"/>
          </p:cNvPicPr>
          <p:nvPr/>
        </p:nvPicPr>
        <p:blipFill>
          <a:blip r:embed="rId5"/>
          <a:srcRect/>
          <a:stretch>
            <a:fillRect/>
          </a:stretch>
        </p:blipFill>
        <p:spPr bwMode="auto">
          <a:xfrm>
            <a:off x="6969125" y="2971800"/>
            <a:ext cx="2174875" cy="2928938"/>
          </a:xfrm>
          <a:prstGeom prst="rect">
            <a:avLst/>
          </a:prstGeom>
          <a:noFill/>
          <a:ln w="9525">
            <a:noFill/>
            <a:miter lim="800000"/>
            <a:headEnd/>
            <a:tailEnd/>
          </a:ln>
        </p:spPr>
      </p:pic>
      <p:pic>
        <p:nvPicPr>
          <p:cNvPr id="41991" name="Picture 6"/>
          <p:cNvPicPr>
            <a:picLocks noChangeAspect="1" noChangeArrowheads="1"/>
          </p:cNvPicPr>
          <p:nvPr/>
        </p:nvPicPr>
        <p:blipFill>
          <a:blip r:embed="rId6"/>
          <a:srcRect/>
          <a:stretch>
            <a:fillRect/>
          </a:stretch>
        </p:blipFill>
        <p:spPr bwMode="auto">
          <a:xfrm>
            <a:off x="4605338" y="3657600"/>
            <a:ext cx="2446337" cy="1141413"/>
          </a:xfrm>
          <a:prstGeom prst="rect">
            <a:avLst/>
          </a:prstGeom>
          <a:noFill/>
          <a:ln w="9525">
            <a:noFill/>
            <a:miter lim="800000"/>
            <a:headEnd/>
            <a:tailEnd/>
          </a:ln>
        </p:spPr>
      </p:pic>
      <p:pic>
        <p:nvPicPr>
          <p:cNvPr id="41992" name="Picture 7"/>
          <p:cNvPicPr>
            <a:picLocks noChangeAspect="1" noChangeArrowheads="1"/>
          </p:cNvPicPr>
          <p:nvPr/>
        </p:nvPicPr>
        <p:blipFill>
          <a:blip r:embed="rId7"/>
          <a:srcRect/>
          <a:stretch>
            <a:fillRect/>
          </a:stretch>
        </p:blipFill>
        <p:spPr bwMode="auto">
          <a:xfrm>
            <a:off x="5105400" y="4724400"/>
            <a:ext cx="2001838" cy="1909763"/>
          </a:xfrm>
          <a:prstGeom prst="rect">
            <a:avLst/>
          </a:prstGeom>
          <a:noFill/>
          <a:ln w="9525">
            <a:noFill/>
            <a:miter lim="800000"/>
            <a:headEnd/>
            <a:tailEnd/>
          </a:ln>
        </p:spPr>
      </p:pic>
      <p:sp>
        <p:nvSpPr>
          <p:cNvPr id="41993" name="TextBox 9"/>
          <p:cNvSpPr txBox="1">
            <a:spLocks noChangeArrowheads="1"/>
          </p:cNvSpPr>
          <p:nvPr/>
        </p:nvSpPr>
        <p:spPr bwMode="auto">
          <a:xfrm>
            <a:off x="4953000" y="4495800"/>
            <a:ext cx="1752600"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TOPAZ</a:t>
            </a:r>
          </a:p>
        </p:txBody>
      </p:sp>
      <p:sp>
        <p:nvSpPr>
          <p:cNvPr id="41994" name="TextBox 10"/>
          <p:cNvSpPr txBox="1">
            <a:spLocks noChangeArrowheads="1"/>
          </p:cNvSpPr>
          <p:nvPr/>
        </p:nvSpPr>
        <p:spPr bwMode="auto">
          <a:xfrm>
            <a:off x="4800600" y="0"/>
            <a:ext cx="1525588" cy="369888"/>
          </a:xfrm>
          <a:prstGeom prst="rect">
            <a:avLst/>
          </a:prstGeom>
          <a:noFill/>
          <a:ln w="9525">
            <a:noFill/>
            <a:miter lim="800000"/>
            <a:headEnd/>
            <a:tailEnd/>
          </a:ln>
        </p:spPr>
        <p:txBody>
          <a:bodyPr wrap="none">
            <a:spAutoFit/>
          </a:bodyPr>
          <a:lstStyle/>
          <a:p>
            <a:r>
              <a:rPr lang="en-US" b="1"/>
              <a:t>Corundum</a:t>
            </a:r>
            <a:endParaRPr lang="en-US"/>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3000</TotalTime>
  <Words>1205</Words>
  <Application>Microsoft PowerPoint</Application>
  <PresentationFormat>On-screen Show (4:3)</PresentationFormat>
  <Paragraphs>137</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Profile</vt:lpstr>
      <vt:lpstr>X-Ray Diffraction (XRD)</vt:lpstr>
      <vt:lpstr>Bragg’s equation</vt:lpstr>
      <vt:lpstr>Slide 3</vt:lpstr>
      <vt:lpstr>Slide 4</vt:lpstr>
      <vt:lpstr>Bragg Diffraction</vt:lpstr>
      <vt:lpstr>Some basic of Crystals</vt:lpstr>
      <vt:lpstr>Slide 7</vt:lpstr>
      <vt:lpstr>THE 7 CRYSTAL SYSTEMS  </vt:lpstr>
      <vt:lpstr>Slide 9</vt:lpstr>
      <vt:lpstr>Slide 10</vt:lpstr>
      <vt:lpstr>APPLICATION X-RAY CRYSTALLOGRAPHY </vt:lpstr>
      <vt:lpstr>1.STRUCTURE OF CRYSTALS</vt:lpstr>
      <vt:lpstr>Slide 13</vt:lpstr>
      <vt:lpstr>2.POLYMER CHARACTERISATION</vt:lpstr>
      <vt:lpstr>3.STATE OF ANNEAL IN METALS</vt:lpstr>
      <vt:lpstr>4.PARTICLE SIZE DETERMINATION A. Spot counting method:-</vt:lpstr>
      <vt:lpstr>Slide 17</vt:lpstr>
      <vt:lpstr>Slide 18</vt:lpstr>
      <vt:lpstr>B)Broadening Of Diffraction Lines</vt:lpstr>
      <vt:lpstr>Slide 20</vt:lpstr>
      <vt:lpstr>(C)Low-Angle Scattering </vt:lpstr>
      <vt:lpstr>5.APPLICATIONS OF DIFFRACTION METHODS TO COMPLEXES</vt:lpstr>
      <vt:lpstr>MISCELLANEOUS APPLICATIONS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21</dc:title>
  <dc:creator>Chuck</dc:creator>
  <cp:lastModifiedBy>admin</cp:lastModifiedBy>
  <cp:revision>198</cp:revision>
  <dcterms:created xsi:type="dcterms:W3CDTF">2006-11-13T03:23:50Z</dcterms:created>
  <dcterms:modified xsi:type="dcterms:W3CDTF">2022-01-09T10:43:47Z</dcterms:modified>
</cp:coreProperties>
</file>