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63" r:id="rId5"/>
    <p:sldId id="258" r:id="rId6"/>
    <p:sldId id="264" r:id="rId7"/>
    <p:sldId id="259" r:id="rId8"/>
    <p:sldId id="260" r:id="rId9"/>
    <p:sldId id="261"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0" d="100"/>
          <a:sy n="60" d="100"/>
        </p:scale>
        <p:origin x="-14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42F9F51-1463-4BD1-BB09-2CE5693A064F}" type="datetimeFigureOut">
              <a:rPr lang="en-US" smtClean="0"/>
              <a:pPr/>
              <a:t>8/14/2024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2F9F51-1463-4BD1-BB09-2CE5693A064F}" type="datetimeFigureOut">
              <a:rPr lang="en-US" smtClean="0"/>
              <a:pPr/>
              <a:t>8/14/2024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2F9F51-1463-4BD1-BB09-2CE5693A064F}" type="datetimeFigureOut">
              <a:rPr lang="en-US" smtClean="0"/>
              <a:pPr/>
              <a:t>8/14/2024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2F9F51-1463-4BD1-BB09-2CE5693A064F}" type="datetimeFigureOut">
              <a:rPr lang="en-US" smtClean="0"/>
              <a:pPr/>
              <a:t>8/14/2024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2F9F51-1463-4BD1-BB09-2CE5693A064F}" type="datetimeFigureOut">
              <a:rPr lang="en-US" smtClean="0"/>
              <a:pPr/>
              <a:t>8/14/2024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42F9F51-1463-4BD1-BB09-2CE5693A064F}" type="datetimeFigureOut">
              <a:rPr lang="en-US" smtClean="0"/>
              <a:pPr/>
              <a:t>8/14/2024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42F9F51-1463-4BD1-BB09-2CE5693A064F}" type="datetimeFigureOut">
              <a:rPr lang="en-US" smtClean="0"/>
              <a:pPr/>
              <a:t>8/14/2024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42F9F51-1463-4BD1-BB09-2CE5693A064F}" type="datetimeFigureOut">
              <a:rPr lang="en-US" smtClean="0"/>
              <a:pPr/>
              <a:t>8/14/2024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F9F51-1463-4BD1-BB09-2CE5693A064F}" type="datetimeFigureOut">
              <a:rPr lang="en-US" smtClean="0"/>
              <a:pPr/>
              <a:t>8/14/2024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2F9F51-1463-4BD1-BB09-2CE5693A064F}" type="datetimeFigureOut">
              <a:rPr lang="en-US" smtClean="0"/>
              <a:pPr/>
              <a:t>8/14/2024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2F9F51-1463-4BD1-BB09-2CE5693A064F}" type="datetimeFigureOut">
              <a:rPr lang="en-US" smtClean="0"/>
              <a:pPr/>
              <a:t>8/14/2024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3773AE-957F-4AAE-9D54-F2BF66CC706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F9F51-1463-4BD1-BB09-2CE5693A064F}" type="datetimeFigureOut">
              <a:rPr lang="en-US" smtClean="0"/>
              <a:pPr/>
              <a:t>8/14/2024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773AE-957F-4AAE-9D54-F2BF66CC706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85728"/>
            <a:ext cx="6700830" cy="571504"/>
          </a:xfrm>
        </p:spPr>
        <p:txBody>
          <a:bodyPr>
            <a:noAutofit/>
          </a:bodyPr>
          <a:lstStyle/>
          <a:p>
            <a:r>
              <a:rPr lang="en-IN" sz="4000" u="sng" dirty="0" smtClean="0">
                <a:latin typeface="Times New Roman" pitchFamily="18" charset="0"/>
                <a:cs typeface="Times New Roman" pitchFamily="18" charset="0"/>
              </a:rPr>
              <a:t>Levels of Management</a:t>
            </a:r>
            <a:endParaRPr lang="en-IN" sz="4000" dirty="0">
              <a:latin typeface="Times New Roman" pitchFamily="18" charset="0"/>
              <a:cs typeface="Times New Roman" pitchFamily="18" charset="0"/>
            </a:endParaRPr>
          </a:p>
        </p:txBody>
      </p:sp>
      <p:sp>
        <p:nvSpPr>
          <p:cNvPr id="3" name="Subtitle 2"/>
          <p:cNvSpPr>
            <a:spLocks noGrp="1"/>
          </p:cNvSpPr>
          <p:nvPr>
            <p:ph type="subTitle" idx="1"/>
          </p:nvPr>
        </p:nvSpPr>
        <p:spPr>
          <a:xfrm>
            <a:off x="0" y="1071546"/>
            <a:ext cx="9144000" cy="4929222"/>
          </a:xfrm>
        </p:spPr>
        <p:txBody>
          <a:bodyPr>
            <a:noAutofit/>
          </a:bodyPr>
          <a:lstStyle/>
          <a:p>
            <a:pPr algn="l"/>
            <a:r>
              <a:rPr lang="en-IN" sz="2000" dirty="0" smtClean="0">
                <a:solidFill>
                  <a:schemeClr val="tx1">
                    <a:lumMod val="95000"/>
                    <a:lumOff val="5000"/>
                  </a:schemeClr>
                </a:solidFill>
                <a:latin typeface="Times New Roman" pitchFamily="18" charset="0"/>
                <a:cs typeface="Times New Roman" pitchFamily="18" charset="0"/>
              </a:rPr>
              <a:t>Managers in organizations perform various managerial functions like planning, organizing, staffing, directing and  controlling and other functions such as production, finance, human resource, and marketing. The levels create a hierarchy in organization structure. The levels of management differentiate different managerial positions in an organization. </a:t>
            </a:r>
          </a:p>
          <a:p>
            <a:pPr algn="l"/>
            <a:r>
              <a:rPr lang="en-IN" sz="2000" dirty="0" smtClean="0">
                <a:solidFill>
                  <a:schemeClr val="tx1">
                    <a:lumMod val="95000"/>
                    <a:lumOff val="5000"/>
                  </a:schemeClr>
                </a:solidFill>
                <a:latin typeface="Times New Roman" pitchFamily="18" charset="0"/>
                <a:cs typeface="Times New Roman" pitchFamily="18" charset="0"/>
              </a:rPr>
              <a:t>In other words levels of management are a line of demarcation between various managerial positions in an organization. In large </a:t>
            </a:r>
          </a:p>
          <a:p>
            <a:pPr algn="l"/>
            <a:r>
              <a:rPr lang="en-IN" sz="2000" dirty="0" smtClean="0">
                <a:solidFill>
                  <a:schemeClr val="tx1">
                    <a:lumMod val="95000"/>
                    <a:lumOff val="5000"/>
                  </a:schemeClr>
                </a:solidFill>
                <a:latin typeface="Times New Roman" pitchFamily="18" charset="0"/>
                <a:cs typeface="Times New Roman" pitchFamily="18" charset="0"/>
              </a:rPr>
              <a:t>Organization three levels of management are identified.</a:t>
            </a:r>
          </a:p>
          <a:p>
            <a:pPr marL="514350" indent="-514350" algn="l">
              <a:buAutoNum type="arabicParenBoth"/>
            </a:pPr>
            <a:r>
              <a:rPr lang="en-IN" sz="2000" b="1" dirty="0" smtClean="0">
                <a:solidFill>
                  <a:schemeClr val="tx1">
                    <a:lumMod val="95000"/>
                    <a:lumOff val="5000"/>
                  </a:schemeClr>
                </a:solidFill>
                <a:latin typeface="Times New Roman" pitchFamily="18" charset="0"/>
                <a:cs typeface="Times New Roman" pitchFamily="18" charset="0"/>
              </a:rPr>
              <a:t>Top level management</a:t>
            </a:r>
          </a:p>
          <a:p>
            <a:pPr marL="514350" indent="-514350" algn="l">
              <a:buAutoNum type="arabicParenBoth"/>
            </a:pPr>
            <a:r>
              <a:rPr lang="en-IN" sz="2000" b="1" dirty="0" smtClean="0">
                <a:solidFill>
                  <a:schemeClr val="tx1">
                    <a:lumMod val="95000"/>
                    <a:lumOff val="5000"/>
                  </a:schemeClr>
                </a:solidFill>
                <a:latin typeface="Times New Roman" pitchFamily="18" charset="0"/>
                <a:cs typeface="Times New Roman" pitchFamily="18" charset="0"/>
              </a:rPr>
              <a:t> Middle level management</a:t>
            </a:r>
          </a:p>
          <a:p>
            <a:pPr marL="514350" indent="-514350" algn="l">
              <a:buAutoNum type="arabicParenBoth"/>
            </a:pPr>
            <a:r>
              <a:rPr lang="en-IN" sz="2000" b="1" dirty="0" smtClean="0">
                <a:solidFill>
                  <a:schemeClr val="tx1">
                    <a:lumMod val="95000"/>
                    <a:lumOff val="5000"/>
                  </a:schemeClr>
                </a:solidFill>
                <a:latin typeface="Times New Roman" pitchFamily="18" charset="0"/>
                <a:cs typeface="Times New Roman" pitchFamily="18" charset="0"/>
              </a:rPr>
              <a:t>Lower level management</a:t>
            </a:r>
          </a:p>
          <a:p>
            <a:pPr marL="514350" indent="-514350" algn="l"/>
            <a:r>
              <a:rPr lang="en-IN" sz="2000" b="1" u="sng" dirty="0" smtClean="0">
                <a:solidFill>
                  <a:schemeClr val="tx1">
                    <a:lumMod val="95000"/>
                    <a:lumOff val="5000"/>
                  </a:schemeClr>
                </a:solidFill>
                <a:latin typeface="Times New Roman" pitchFamily="18" charset="0"/>
                <a:cs typeface="Times New Roman" pitchFamily="18" charset="0"/>
              </a:rPr>
              <a:t> Top Level Management -</a:t>
            </a:r>
            <a:r>
              <a:rPr lang="en-IN" sz="2000" dirty="0" smtClean="0">
                <a:solidFill>
                  <a:schemeClr val="tx1">
                    <a:lumMod val="95000"/>
                    <a:lumOff val="5000"/>
                  </a:schemeClr>
                </a:solidFill>
                <a:latin typeface="Times New Roman" pitchFamily="18" charset="0"/>
                <a:cs typeface="Times New Roman" pitchFamily="18" charset="0"/>
              </a:rPr>
              <a:t> Top management consists of managers who work at the highest  level of hierarchy. It composed of a comparatively small group of people. It is responsible for the overall management of the organization. Managers in this level are generally" chief executives officers "," president", " vice presidents", "general managers", "managing directors " etc. Though the exact title varies from organization to organization.</a:t>
            </a:r>
          </a:p>
          <a:p>
            <a:pPr algn="l"/>
            <a:endParaRPr lang="en-IN" sz="1200" dirty="0">
              <a:solidFill>
                <a:schemeClr val="tx1">
                  <a:lumMod val="95000"/>
                  <a:lumOff val="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4525963"/>
          </a:xfrm>
        </p:spPr>
        <p:txBody>
          <a:bodyPr>
            <a:noAutofit/>
          </a:bodyPr>
          <a:lstStyle/>
          <a:p>
            <a:pPr>
              <a:buFont typeface="Wingdings" pitchFamily="2" charset="2"/>
              <a:buChar char="q"/>
            </a:pPr>
            <a:r>
              <a:rPr lang="en-IN" sz="2000" b="1" dirty="0" smtClean="0">
                <a:latin typeface="Times New Roman" pitchFamily="18" charset="0"/>
                <a:cs typeface="Times New Roman" pitchFamily="18" charset="0"/>
              </a:rPr>
              <a:t>Negotiation skills:</a:t>
            </a:r>
          </a:p>
          <a:p>
            <a:pPr>
              <a:buNone/>
            </a:pPr>
            <a:r>
              <a:rPr lang="en-IN" sz="2000" dirty="0" smtClean="0">
                <a:latin typeface="Times New Roman" pitchFamily="18" charset="0"/>
                <a:cs typeface="Times New Roman" pitchFamily="18" charset="0"/>
              </a:rPr>
              <a:t>Negotiating with both backward and forward link human.</a:t>
            </a:r>
          </a:p>
          <a:p>
            <a:pPr>
              <a:buFont typeface="Wingdings" pitchFamily="2" charset="2"/>
              <a:buChar char="q"/>
            </a:pPr>
            <a:r>
              <a:rPr lang="en-IN" sz="2000" b="1" dirty="0" smtClean="0">
                <a:latin typeface="Times New Roman" pitchFamily="18" charset="0"/>
                <a:cs typeface="Times New Roman" pitchFamily="18" charset="0"/>
              </a:rPr>
              <a:t> Problem solving skills:</a:t>
            </a:r>
            <a:r>
              <a:rPr lang="en-IN" sz="2000" dirty="0" smtClean="0">
                <a:latin typeface="Times New Roman" pitchFamily="18" charset="0"/>
                <a:cs typeface="Times New Roman" pitchFamily="18" charset="0"/>
              </a:rPr>
              <a:t> Skills to address the problem challenges of business.</a:t>
            </a:r>
          </a:p>
          <a:p>
            <a:pPr>
              <a:buFont typeface="Wingdings" pitchFamily="2" charset="2"/>
              <a:buChar char="q"/>
            </a:pP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Marketing skills : </a:t>
            </a:r>
            <a:r>
              <a:rPr lang="en-IN" sz="2000" dirty="0" smtClean="0">
                <a:latin typeface="Times New Roman" pitchFamily="18" charset="0"/>
                <a:cs typeface="Times New Roman" pitchFamily="18" charset="0"/>
              </a:rPr>
              <a:t>Skills for both promotional and result oriented initiatives.</a:t>
            </a:r>
          </a:p>
          <a:p>
            <a:pPr>
              <a:buFont typeface="Wingdings" pitchFamily="2" charset="2"/>
              <a:buChar char="q"/>
            </a:pPr>
            <a:r>
              <a:rPr lang="en-IN" sz="2000" b="1" dirty="0" smtClean="0">
                <a:latin typeface="Times New Roman" pitchFamily="18" charset="0"/>
                <a:cs typeface="Times New Roman" pitchFamily="18" charset="0"/>
              </a:rPr>
              <a:t>Delegation and Time management skills</a:t>
            </a:r>
            <a:r>
              <a:rPr lang="en-IN" sz="2000" dirty="0" smtClean="0">
                <a:latin typeface="Times New Roman" pitchFamily="18" charset="0"/>
                <a:cs typeface="Times New Roman" pitchFamily="18" charset="0"/>
              </a:rPr>
              <a:t> </a:t>
            </a:r>
          </a:p>
          <a:p>
            <a:pPr>
              <a:buNone/>
            </a:pPr>
            <a:r>
              <a:rPr lang="en-IN" sz="2000" dirty="0" smtClean="0">
                <a:latin typeface="Times New Roman" pitchFamily="18" charset="0"/>
                <a:cs typeface="Times New Roman" pitchFamily="18" charset="0"/>
              </a:rPr>
              <a:t> Skills to procure and supply products / services as per needs and demands.</a:t>
            </a:r>
          </a:p>
          <a:p>
            <a:pPr>
              <a:buFont typeface="Wingdings" pitchFamily="2" charset="2"/>
              <a:buChar char="q"/>
            </a:pPr>
            <a:r>
              <a:rPr lang="en-IN" sz="2000" b="1" dirty="0" smtClean="0">
                <a:latin typeface="Times New Roman" pitchFamily="18" charset="0"/>
                <a:cs typeface="Times New Roman" pitchFamily="18" charset="0"/>
              </a:rPr>
              <a:t>Leadership skills:</a:t>
            </a:r>
          </a:p>
          <a:p>
            <a:pPr>
              <a:buNone/>
            </a:pP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skill to lead the business unit at its desired goal.</a:t>
            </a:r>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100" b="1" dirty="0" smtClean="0">
                <a:solidFill>
                  <a:schemeClr val="tx1">
                    <a:lumMod val="95000"/>
                    <a:lumOff val="5000"/>
                  </a:schemeClr>
                </a:solidFill>
                <a:latin typeface="Calisto MT" pitchFamily="18" charset="0"/>
              </a:rPr>
              <a:t>Functions performed by the top managers</a:t>
            </a:r>
            <a:r>
              <a:rPr lang="en-IN" b="1" dirty="0" smtClean="0">
                <a:solidFill>
                  <a:schemeClr val="tx1">
                    <a:lumMod val="95000"/>
                    <a:lumOff val="5000"/>
                  </a:schemeClr>
                </a:solidFill>
                <a:latin typeface="Calisto MT" pitchFamily="18" charset="0"/>
              </a:rPr>
              <a:t/>
            </a:r>
            <a:br>
              <a:rPr lang="en-IN" b="1" dirty="0" smtClean="0">
                <a:solidFill>
                  <a:schemeClr val="tx1">
                    <a:lumMod val="95000"/>
                    <a:lumOff val="5000"/>
                  </a:schemeClr>
                </a:solidFill>
                <a:latin typeface="Calisto MT" pitchFamily="18" charset="0"/>
              </a:rPr>
            </a:br>
            <a:endParaRPr lang="en-US" dirty="0"/>
          </a:p>
        </p:txBody>
      </p:sp>
      <p:sp>
        <p:nvSpPr>
          <p:cNvPr id="3" name="Content Placeholder 2"/>
          <p:cNvSpPr>
            <a:spLocks noGrp="1"/>
          </p:cNvSpPr>
          <p:nvPr>
            <p:ph idx="1"/>
          </p:nvPr>
        </p:nvSpPr>
        <p:spPr>
          <a:xfrm>
            <a:off x="500034" y="1000108"/>
            <a:ext cx="8229600" cy="4525963"/>
          </a:xfrm>
        </p:spPr>
        <p:txBody>
          <a:bodyPr>
            <a:normAutofit fontScale="25000" lnSpcReduction="20000"/>
          </a:bodyPr>
          <a:lstStyle/>
          <a:p>
            <a:pPr marL="514350" indent="-514350">
              <a:buNone/>
            </a:pPr>
            <a:r>
              <a:rPr lang="en-IN" sz="8000" dirty="0" smtClean="0">
                <a:solidFill>
                  <a:schemeClr val="tx1">
                    <a:lumMod val="95000"/>
                    <a:lumOff val="5000"/>
                  </a:schemeClr>
                </a:solidFill>
                <a:latin typeface="Times New Roman" pitchFamily="18" charset="0"/>
                <a:cs typeface="Times New Roman" pitchFamily="18" charset="0"/>
              </a:rPr>
              <a:t>Top managers perform following functions: </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lay the objectives, plans, policies and procedures for the organization.</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manage the organization by performing the managerial functions of planning, </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organizing, staffing, directing and controlling.</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appoint the executives for middle level </a:t>
            </a:r>
            <a:r>
              <a:rPr lang="en-IN" sz="8000" dirty="0" err="1" smtClean="0">
                <a:solidFill>
                  <a:schemeClr val="tx1">
                    <a:lumMod val="95000"/>
                    <a:lumOff val="5000"/>
                  </a:schemeClr>
                </a:solidFill>
                <a:latin typeface="Times New Roman" pitchFamily="18" charset="0"/>
                <a:cs typeface="Times New Roman" pitchFamily="18" charset="0"/>
              </a:rPr>
              <a:t>i.e</a:t>
            </a:r>
            <a:r>
              <a:rPr lang="en-IN" sz="8000" dirty="0" smtClean="0">
                <a:solidFill>
                  <a:schemeClr val="tx1">
                    <a:lumMod val="95000"/>
                    <a:lumOff val="5000"/>
                  </a:schemeClr>
                </a:solidFill>
                <a:latin typeface="Times New Roman" pitchFamily="18" charset="0"/>
                <a:cs typeface="Times New Roman" pitchFamily="18" charset="0"/>
              </a:rPr>
              <a:t> departmental managers. </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coordinate activities for various departments organization. They integrate internal activities of the organization with the external environment. They update the internal environment according to the changes in the external environment (e.g. Technological,  Economical, and Social, Political etc.)</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assemble the resources needed to put plans in to action.</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issue instructions for the preparation of departmental budgets and procedures . </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decide the future courses of action taking into consideration economic policies and other social, national, and international factors. </a:t>
            </a:r>
          </a:p>
          <a:p>
            <a:pPr marL="514350" indent="-514350">
              <a:buFont typeface="Wingdings" pitchFamily="2" charset="2"/>
              <a:buChar char="Ø"/>
            </a:pPr>
            <a:r>
              <a:rPr lang="en-IN" sz="8000" dirty="0" smtClean="0">
                <a:solidFill>
                  <a:schemeClr val="tx1">
                    <a:lumMod val="95000"/>
                    <a:lumOff val="5000"/>
                  </a:schemeClr>
                </a:solidFill>
                <a:latin typeface="Times New Roman" pitchFamily="18" charset="0"/>
                <a:cs typeface="Times New Roman" pitchFamily="18" charset="0"/>
              </a:rPr>
              <a:t>They cater the demands of various groups of stakeholder who interact with the organization like government, consumers,  creditors, suppliers, owners, employees etc. and try to harmonize their goals with organizational goals.</a:t>
            </a:r>
          </a:p>
          <a:p>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142852"/>
            <a:ext cx="7901014" cy="511156"/>
          </a:xfrm>
        </p:spPr>
        <p:txBody>
          <a:bodyPr>
            <a:normAutofit fontScale="90000"/>
          </a:bodyPr>
          <a:lstStyle/>
          <a:p>
            <a:r>
              <a:rPr lang="en-IN" u="sng" dirty="0" smtClean="0">
                <a:latin typeface="Baskerville Old Face" pitchFamily="18" charset="0"/>
              </a:rPr>
              <a:t>Middle Level Management</a:t>
            </a:r>
            <a:endParaRPr lang="en-IN" dirty="0"/>
          </a:p>
        </p:txBody>
      </p:sp>
      <p:sp>
        <p:nvSpPr>
          <p:cNvPr id="3" name="Content Placeholder 2"/>
          <p:cNvSpPr>
            <a:spLocks noGrp="1"/>
          </p:cNvSpPr>
          <p:nvPr>
            <p:ph idx="1"/>
          </p:nvPr>
        </p:nvSpPr>
        <p:spPr>
          <a:xfrm>
            <a:off x="214282" y="1285860"/>
            <a:ext cx="8929718" cy="6072206"/>
          </a:xfrm>
        </p:spPr>
        <p:txBody>
          <a:bodyPr>
            <a:normAutofit/>
          </a:bodyPr>
          <a:lstStyle/>
          <a:p>
            <a:pPr>
              <a:buNone/>
            </a:pPr>
            <a:r>
              <a:rPr lang="en-IN" sz="2000" dirty="0" smtClean="0">
                <a:latin typeface="Times New Roman" pitchFamily="18" charset="0"/>
                <a:cs typeface="Times New Roman" pitchFamily="18" charset="0"/>
              </a:rPr>
              <a:t>Middle manager consist of departmental heads that receive broad overall </a:t>
            </a:r>
          </a:p>
          <a:p>
            <a:pPr>
              <a:buNone/>
            </a:pPr>
            <a:r>
              <a:rPr lang="en-IN" sz="2000" dirty="0" smtClean="0">
                <a:latin typeface="Times New Roman" pitchFamily="18" charset="0"/>
                <a:cs typeface="Times New Roman" pitchFamily="18" charset="0"/>
              </a:rPr>
              <a:t>strategies and policies from top managers and translate them in to specific </a:t>
            </a:r>
          </a:p>
          <a:p>
            <a:pPr>
              <a:buNone/>
            </a:pPr>
            <a:r>
              <a:rPr lang="en-IN" sz="2000" dirty="0" smtClean="0">
                <a:latin typeface="Times New Roman" pitchFamily="18" charset="0"/>
                <a:cs typeface="Times New Roman" pitchFamily="18" charset="0"/>
              </a:rPr>
              <a:t>goals and plans for first line managers to implement.</a:t>
            </a:r>
          </a:p>
          <a:p>
            <a:pPr>
              <a:buNone/>
            </a:pPr>
            <a:endParaRPr lang="en-IN" sz="2000" dirty="0" smtClean="0">
              <a:latin typeface="Times New Roman" pitchFamily="18" charset="0"/>
              <a:cs typeface="Times New Roman" pitchFamily="18" charset="0"/>
            </a:endParaRPr>
          </a:p>
          <a:p>
            <a:pPr>
              <a:buNone/>
            </a:pPr>
            <a:r>
              <a:rPr lang="en-IN" sz="2000" b="1" dirty="0" smtClean="0">
                <a:latin typeface="Times New Roman" pitchFamily="18" charset="0"/>
                <a:cs typeface="Times New Roman" pitchFamily="18" charset="0"/>
              </a:rPr>
              <a:t>Functions performed by the middle managers.</a:t>
            </a:r>
          </a:p>
          <a:p>
            <a:pPr>
              <a:buNone/>
            </a:pPr>
            <a:r>
              <a:rPr lang="en-IN" sz="2000" dirty="0" smtClean="0">
                <a:latin typeface="Times New Roman" pitchFamily="18" charset="0"/>
                <a:cs typeface="Times New Roman" pitchFamily="18" charset="0"/>
              </a:rPr>
              <a:t>Middle managers perform following functions: </a:t>
            </a:r>
          </a:p>
          <a:p>
            <a:pPr>
              <a:buNone/>
            </a:pPr>
            <a:endParaRPr lang="en-IN" sz="2000" dirty="0" smtClean="0">
              <a:latin typeface="Times New Roman" pitchFamily="18" charset="0"/>
              <a:cs typeface="Times New Roman" pitchFamily="18" charset="0"/>
            </a:endParaRPr>
          </a:p>
          <a:p>
            <a:pPr>
              <a:lnSpc>
                <a:spcPct val="160000"/>
              </a:lnSpc>
              <a:buFont typeface="Wingdings" pitchFamily="2" charset="2"/>
              <a:buChar char="Ø"/>
            </a:pPr>
            <a:r>
              <a:rPr lang="en-IN" sz="2000" dirty="0" smtClean="0">
                <a:latin typeface="Times New Roman" pitchFamily="18" charset="0"/>
                <a:cs typeface="Times New Roman" pitchFamily="18" charset="0"/>
              </a:rPr>
              <a:t>They lay the goals, plans and policies for their respective departments and </a:t>
            </a:r>
          </a:p>
          <a:p>
            <a:pPr>
              <a:lnSpc>
                <a:spcPct val="160000"/>
              </a:lnSpc>
              <a:buFont typeface="Wingdings" pitchFamily="2" charset="2"/>
              <a:buChar char="Ø"/>
            </a:pPr>
            <a:r>
              <a:rPr lang="en-IN" sz="2000" dirty="0" smtClean="0">
                <a:latin typeface="Times New Roman" pitchFamily="18" charset="0"/>
                <a:cs typeface="Times New Roman" pitchFamily="18" charset="0"/>
              </a:rPr>
              <a:t>ensure their successful accomplishment.</a:t>
            </a:r>
          </a:p>
          <a:p>
            <a:pPr>
              <a:lnSpc>
                <a:spcPct val="160000"/>
              </a:lnSpc>
              <a:buFont typeface="Wingdings" pitchFamily="2" charset="2"/>
              <a:buChar char="Ø"/>
            </a:pPr>
            <a:r>
              <a:rPr lang="en-IN" sz="2000" dirty="0" smtClean="0">
                <a:latin typeface="Times New Roman" pitchFamily="18" charset="0"/>
                <a:cs typeface="Times New Roman" pitchFamily="18" charset="0"/>
              </a:rPr>
              <a:t>They spend a major part of time (about 75 %) in managing day- to-day </a:t>
            </a:r>
          </a:p>
          <a:p>
            <a:pPr>
              <a:lnSpc>
                <a:spcPct val="160000"/>
              </a:lnSpc>
              <a:buFont typeface="Wingdings" pitchFamily="2" charset="2"/>
              <a:buChar char="Ø"/>
            </a:pPr>
            <a:r>
              <a:rPr lang="en-IN" sz="2000" dirty="0" smtClean="0">
                <a:latin typeface="Times New Roman" pitchFamily="18" charset="0"/>
                <a:cs typeface="Times New Roman" pitchFamily="18" charset="0"/>
              </a:rPr>
              <a:t>operations of the company .They do not actively interact with outside parties </a:t>
            </a:r>
          </a:p>
          <a:p>
            <a:pPr>
              <a:lnSpc>
                <a:spcPct val="160000"/>
              </a:lnSpc>
              <a:buFont typeface="Wingdings" pitchFamily="2" charset="2"/>
              <a:buChar char="Ø"/>
            </a:pPr>
            <a:r>
              <a:rPr lang="en-IN" sz="2000" dirty="0" smtClean="0">
                <a:latin typeface="Times New Roman" pitchFamily="18" charset="0"/>
                <a:cs typeface="Times New Roman" pitchFamily="18" charset="0"/>
              </a:rPr>
              <a:t>(costumers, suppliers, etc.)</a:t>
            </a:r>
          </a:p>
          <a:p>
            <a:pPr>
              <a:buFont typeface="Wingdings" pitchFamily="2" charset="2"/>
              <a:buChar char="Ø"/>
            </a:pPr>
            <a:endParaRPr lang="en-IN"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525963"/>
          </a:xfrm>
        </p:spPr>
        <p:txBody>
          <a:bodyPr>
            <a:normAutofit fontScale="47500" lnSpcReduction="20000"/>
          </a:bodyPr>
          <a:lstStyle/>
          <a:p>
            <a:pPr>
              <a:lnSpc>
                <a:spcPct val="120000"/>
              </a:lnSpc>
              <a:buFont typeface="Wingdings" pitchFamily="2" charset="2"/>
              <a:buChar char="Ø"/>
            </a:pPr>
            <a:r>
              <a:rPr lang="en-IN" sz="4000" dirty="0" smtClean="0">
                <a:latin typeface="Times New Roman" pitchFamily="18" charset="0"/>
                <a:cs typeface="Times New Roman" pitchFamily="18" charset="0"/>
              </a:rPr>
              <a:t>They balance the demands of superiors with the capabilities of subordinates. They </a:t>
            </a:r>
          </a:p>
          <a:p>
            <a:pPr>
              <a:lnSpc>
                <a:spcPct val="120000"/>
              </a:lnSpc>
              <a:buFont typeface="Wingdings" pitchFamily="2" charset="2"/>
              <a:buChar char="Ø"/>
            </a:pPr>
            <a:r>
              <a:rPr lang="en-IN" sz="4000" dirty="0" smtClean="0">
                <a:latin typeface="Times New Roman" pitchFamily="18" charset="0"/>
                <a:cs typeface="Times New Roman" pitchFamily="18" charset="0"/>
              </a:rPr>
              <a:t>observe the activities to of lower managers and report them to the top managers.</a:t>
            </a:r>
          </a:p>
          <a:p>
            <a:pPr>
              <a:lnSpc>
                <a:spcPct val="120000"/>
              </a:lnSpc>
              <a:buFont typeface="Wingdings" pitchFamily="2" charset="2"/>
              <a:buChar char="Ø"/>
            </a:pPr>
            <a:r>
              <a:rPr lang="en-IN" sz="4000" dirty="0" smtClean="0">
                <a:latin typeface="Times New Roman" pitchFamily="18" charset="0"/>
                <a:cs typeface="Times New Roman" pitchFamily="18" charset="0"/>
              </a:rPr>
              <a:t> They participate in employment and training of lower level management.</a:t>
            </a:r>
          </a:p>
          <a:p>
            <a:pPr>
              <a:lnSpc>
                <a:spcPct val="120000"/>
              </a:lnSpc>
              <a:buFont typeface="Wingdings" pitchFamily="2" charset="2"/>
              <a:buChar char="Ø"/>
            </a:pPr>
            <a:r>
              <a:rPr lang="en-IN" sz="4000" dirty="0" smtClean="0">
                <a:latin typeface="Times New Roman" pitchFamily="18" charset="0"/>
                <a:cs typeface="Times New Roman" pitchFamily="18" charset="0"/>
              </a:rPr>
              <a:t>They coordinate the activities within their division and department. </a:t>
            </a:r>
          </a:p>
          <a:p>
            <a:pPr>
              <a:lnSpc>
                <a:spcPct val="120000"/>
              </a:lnSpc>
              <a:buFont typeface="Wingdings" pitchFamily="2" charset="2"/>
              <a:buChar char="Ø"/>
            </a:pPr>
            <a:r>
              <a:rPr lang="en-IN" sz="4000" dirty="0" smtClean="0">
                <a:latin typeface="Times New Roman" pitchFamily="18" charset="0"/>
                <a:cs typeface="Times New Roman" pitchFamily="18" charset="0"/>
              </a:rPr>
              <a:t>They send important reports and important data to top management and evaluate </a:t>
            </a:r>
          </a:p>
          <a:p>
            <a:pPr>
              <a:lnSpc>
                <a:spcPct val="120000"/>
              </a:lnSpc>
              <a:buFont typeface="Wingdings" pitchFamily="2" charset="2"/>
              <a:buChar char="Ø"/>
            </a:pPr>
            <a:r>
              <a:rPr lang="en-IN" sz="4000" dirty="0" smtClean="0">
                <a:latin typeface="Times New Roman" pitchFamily="18" charset="0"/>
                <a:cs typeface="Times New Roman" pitchFamily="18" charset="0"/>
              </a:rPr>
              <a:t>the performance of junior managers. </a:t>
            </a:r>
          </a:p>
          <a:p>
            <a:pPr>
              <a:lnSpc>
                <a:spcPct val="120000"/>
              </a:lnSpc>
              <a:buFont typeface="Wingdings" pitchFamily="2" charset="2"/>
              <a:buChar char="Ø"/>
            </a:pPr>
            <a:r>
              <a:rPr lang="en-IN" sz="4000" dirty="0" smtClean="0">
                <a:latin typeface="Times New Roman" pitchFamily="18" charset="0"/>
                <a:cs typeface="Times New Roman" pitchFamily="18" charset="0"/>
              </a:rPr>
              <a:t>They inspire lower level managers towards the better performance . They motive subordinates </a:t>
            </a:r>
          </a:p>
          <a:p>
            <a:pPr>
              <a:lnSpc>
                <a:spcPct val="120000"/>
              </a:lnSpc>
              <a:buFont typeface="Wingdings" pitchFamily="2" charset="2"/>
              <a:buChar char="Ø"/>
            </a:pPr>
            <a:r>
              <a:rPr lang="en-IN" sz="4000" dirty="0" smtClean="0">
                <a:latin typeface="Times New Roman" pitchFamily="18" charset="0"/>
                <a:cs typeface="Times New Roman" pitchFamily="18" charset="0"/>
              </a:rPr>
              <a:t>for higher productivity and award them for their outstanding performance. </a:t>
            </a:r>
          </a:p>
          <a:p>
            <a:pPr>
              <a:lnSpc>
                <a:spcPct val="120000"/>
              </a:lnSpc>
              <a:buFont typeface="Wingdings" pitchFamily="2" charset="2"/>
              <a:buChar char="Ø"/>
            </a:pPr>
            <a:r>
              <a:rPr lang="en-IN" sz="4000" dirty="0" smtClean="0">
                <a:latin typeface="Times New Roman" pitchFamily="18" charset="0"/>
                <a:cs typeface="Times New Roman" pitchFamily="18" charset="0"/>
              </a:rPr>
              <a:t>They recommend amendments in policies of their respective departments.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42852"/>
            <a:ext cx="7829576" cy="439718"/>
          </a:xfrm>
        </p:spPr>
        <p:txBody>
          <a:bodyPr>
            <a:normAutofit fontScale="90000"/>
          </a:bodyPr>
          <a:lstStyle/>
          <a:p>
            <a:r>
              <a:rPr lang="en-IN" b="1" u="sng" dirty="0" smtClean="0">
                <a:latin typeface="Baskerville Old Face" pitchFamily="18" charset="0"/>
              </a:rPr>
              <a:t>Lower level Management</a:t>
            </a:r>
            <a:endParaRPr lang="en-IN" dirty="0"/>
          </a:p>
        </p:txBody>
      </p:sp>
      <p:sp>
        <p:nvSpPr>
          <p:cNvPr id="3" name="Content Placeholder 2"/>
          <p:cNvSpPr>
            <a:spLocks noGrp="1"/>
          </p:cNvSpPr>
          <p:nvPr>
            <p:ph idx="1"/>
          </p:nvPr>
        </p:nvSpPr>
        <p:spPr>
          <a:xfrm>
            <a:off x="214282" y="785794"/>
            <a:ext cx="8572560" cy="6072206"/>
          </a:xfrm>
        </p:spPr>
        <p:txBody>
          <a:bodyPr>
            <a:normAutofit/>
          </a:bodyPr>
          <a:lstStyle/>
          <a:p>
            <a:pPr>
              <a:buNone/>
            </a:pPr>
            <a:r>
              <a:rPr lang="en-IN" sz="2000" dirty="0" smtClean="0">
                <a:latin typeface="Times New Roman" pitchFamily="18" charset="0"/>
                <a:cs typeface="Times New Roman" pitchFamily="18" charset="0"/>
              </a:rPr>
              <a:t>It is also called as operational level management. It consists of first-line managers or  supervisors. They serve as link between middle managers and non-managerial employees. </a:t>
            </a:r>
          </a:p>
          <a:p>
            <a:pPr>
              <a:buNone/>
            </a:pPr>
            <a:r>
              <a:rPr lang="en-IN" sz="2000" b="1" dirty="0" smtClean="0">
                <a:latin typeface="Times New Roman" pitchFamily="18" charset="0"/>
                <a:cs typeface="Times New Roman" pitchFamily="18" charset="0"/>
              </a:rPr>
              <a:t>Functions performed by lower level managers</a:t>
            </a:r>
            <a:r>
              <a:rPr lang="en-IN" sz="2000" dirty="0" smtClean="0">
                <a:latin typeface="Times New Roman" pitchFamily="18" charset="0"/>
                <a:cs typeface="Times New Roman" pitchFamily="18" charset="0"/>
              </a:rPr>
              <a:t>: </a:t>
            </a:r>
          </a:p>
          <a:p>
            <a:pPr>
              <a:buNone/>
            </a:pPr>
            <a:r>
              <a:rPr lang="en-IN" sz="2000" dirty="0" smtClean="0">
                <a:latin typeface="Times New Roman" pitchFamily="18" charset="0"/>
                <a:cs typeface="Times New Roman" pitchFamily="18" charset="0"/>
              </a:rPr>
              <a:t>Lower level managers perform following functions-</a:t>
            </a:r>
          </a:p>
          <a:p>
            <a:pPr>
              <a:buFont typeface="Wingdings" pitchFamily="2" charset="2"/>
              <a:buChar char="Ø"/>
            </a:pPr>
            <a:r>
              <a:rPr lang="en-IN" sz="2000" dirty="0" smtClean="0">
                <a:latin typeface="Times New Roman" pitchFamily="18" charset="0"/>
                <a:cs typeface="Times New Roman" pitchFamily="18" charset="0"/>
              </a:rPr>
              <a:t>They supervise the activities of employees, issue instructions and help them execute those instructions.</a:t>
            </a:r>
          </a:p>
          <a:p>
            <a:pPr>
              <a:buFont typeface="Wingdings" pitchFamily="2" charset="2"/>
              <a:buChar char="Ø"/>
            </a:pPr>
            <a:r>
              <a:rPr lang="en-IN" sz="2000" dirty="0" smtClean="0">
                <a:latin typeface="Times New Roman" pitchFamily="18" charset="0"/>
                <a:cs typeface="Times New Roman" pitchFamily="18" charset="0"/>
              </a:rPr>
              <a:t>They coordinate the work of employees with the organizational resources (financial and non-financial).</a:t>
            </a:r>
          </a:p>
          <a:p>
            <a:pPr>
              <a:buFont typeface="Wingdings" pitchFamily="2" charset="2"/>
              <a:buChar char="Ø"/>
            </a:pPr>
            <a:r>
              <a:rPr lang="en-IN" sz="2000" dirty="0" smtClean="0">
                <a:latin typeface="Times New Roman" pitchFamily="18" charset="0"/>
                <a:cs typeface="Times New Roman" pitchFamily="18" charset="0"/>
              </a:rPr>
              <a:t>They train employees to perform better to ensure smooth conduct of business operations.</a:t>
            </a:r>
          </a:p>
          <a:p>
            <a:pPr>
              <a:buFont typeface="Wingdings" pitchFamily="2" charset="2"/>
              <a:buChar char="Ø"/>
            </a:pPr>
            <a:r>
              <a:rPr lang="en-IN" sz="2000" dirty="0" smtClean="0">
                <a:latin typeface="Times New Roman" pitchFamily="18" charset="0"/>
                <a:cs typeface="Times New Roman" pitchFamily="18" charset="0"/>
              </a:rPr>
              <a:t>They evaluate the performance of employees and send their reports to higher-level</a:t>
            </a:r>
          </a:p>
          <a:p>
            <a:pPr>
              <a:buFont typeface="Wingdings" pitchFamily="2" charset="2"/>
              <a:buChar char="Ø"/>
            </a:pPr>
            <a:r>
              <a:rPr lang="en-IN" sz="2000" dirty="0" smtClean="0">
                <a:latin typeface="Times New Roman" pitchFamily="18" charset="0"/>
                <a:cs typeface="Times New Roman" pitchFamily="18" charset="0"/>
              </a:rPr>
              <a:t>They plan day-to-day operations of the business and do not deal with the outside world.</a:t>
            </a:r>
          </a:p>
          <a:p>
            <a:pPr>
              <a:buFont typeface="Wingdings" pitchFamily="2" charset="2"/>
              <a:buChar char="Ø"/>
            </a:pPr>
            <a:r>
              <a:rPr lang="en-IN" sz="2000" dirty="0" smtClean="0">
                <a:latin typeface="Times New Roman" pitchFamily="18" charset="0"/>
                <a:cs typeface="Times New Roman" pitchFamily="18" charset="0"/>
              </a:rPr>
              <a:t>They assign works and tasks to various workers. They also provide training to the workers.</a:t>
            </a:r>
          </a:p>
          <a:p>
            <a:pPr>
              <a:buNone/>
            </a:pPr>
            <a:endParaRPr lang="en-IN" sz="1600" dirty="0" smtClean="0">
              <a:latin typeface="Calisto MT" pitchFamily="18" charset="0"/>
            </a:endParaRPr>
          </a:p>
          <a:p>
            <a:pPr>
              <a:buNone/>
            </a:pPr>
            <a:endParaRPr lang="en-IN"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929354"/>
          </a:xfrm>
        </p:spPr>
        <p:txBody>
          <a:bodyPr>
            <a:normAutofit/>
          </a:bodyPr>
          <a:lstStyle/>
          <a:p>
            <a:pPr>
              <a:buFont typeface="Wingdings" pitchFamily="2" charset="2"/>
              <a:buChar char="Ø"/>
            </a:pPr>
            <a:r>
              <a:rPr lang="en-IN" sz="2000" dirty="0" smtClean="0">
                <a:latin typeface="Times New Roman" pitchFamily="18" charset="0"/>
                <a:cs typeface="Times New Roman" pitchFamily="18" charset="0"/>
              </a:rPr>
              <a:t>They are responsible for the quality and quantity of the production.</a:t>
            </a:r>
          </a:p>
          <a:p>
            <a:pPr>
              <a:buFont typeface="Wingdings" pitchFamily="2" charset="2"/>
              <a:buChar char="Ø"/>
            </a:pPr>
            <a:r>
              <a:rPr lang="en-IN" sz="2000" dirty="0" smtClean="0">
                <a:latin typeface="Times New Roman" pitchFamily="18" charset="0"/>
                <a:cs typeface="Times New Roman" pitchFamily="18" charset="0"/>
              </a:rPr>
              <a:t>They help to solve the grievances of the workers. </a:t>
            </a:r>
          </a:p>
          <a:p>
            <a:pPr>
              <a:buFont typeface="Wingdings" pitchFamily="2" charset="2"/>
              <a:buChar char="Ø"/>
            </a:pPr>
            <a:r>
              <a:rPr lang="en-IN" sz="2000" dirty="0" smtClean="0">
                <a:latin typeface="Times New Roman" pitchFamily="18" charset="0"/>
                <a:cs typeface="Times New Roman" pitchFamily="18" charset="0"/>
              </a:rPr>
              <a:t> They prepare the periodical reports about the performance of the workers.</a:t>
            </a:r>
          </a:p>
          <a:p>
            <a:pPr>
              <a:buFont typeface="Wingdings" pitchFamily="2" charset="2"/>
              <a:buChar char="Ø"/>
            </a:pPr>
            <a:r>
              <a:rPr lang="en-IN" sz="2000" dirty="0" smtClean="0">
                <a:latin typeface="Times New Roman" pitchFamily="18" charset="0"/>
                <a:cs typeface="Times New Roman" pitchFamily="18" charset="0"/>
              </a:rPr>
              <a:t>They communicate workers' problems, suggestions and appeals to higher-level. </a:t>
            </a:r>
          </a:p>
          <a:p>
            <a:pPr>
              <a:buFont typeface="Wingdings" pitchFamily="2" charset="2"/>
              <a:buChar char="Ø"/>
            </a:pPr>
            <a:r>
              <a:rPr lang="en-IN" sz="2000" dirty="0" smtClean="0">
                <a:latin typeface="Times New Roman" pitchFamily="18" charset="0"/>
                <a:cs typeface="Times New Roman" pitchFamily="18" charset="0"/>
              </a:rPr>
              <a:t>They receive instructions from the middle level management and implement them To achieve routine functions of the business.</a:t>
            </a:r>
          </a:p>
          <a:p>
            <a:pPr>
              <a:buFont typeface="Wingdings" pitchFamily="2" charset="2"/>
              <a:buChar char="Ø"/>
            </a:pPr>
            <a:r>
              <a:rPr lang="en-IN" sz="2000" dirty="0" smtClean="0">
                <a:latin typeface="Times New Roman" pitchFamily="18" charset="0"/>
                <a:cs typeface="Times New Roman" pitchFamily="18" charset="0"/>
              </a:rPr>
              <a:t> They ensure safety of tools, machines and equipments on which workers perform the operations </a:t>
            </a:r>
          </a:p>
          <a:p>
            <a:pPr>
              <a:buFont typeface="Wingdings" pitchFamily="2" charset="2"/>
              <a:buChar char="Ø"/>
            </a:pPr>
            <a:r>
              <a:rPr lang="en-IN" sz="2000" dirty="0" smtClean="0">
                <a:latin typeface="Times New Roman" pitchFamily="18" charset="0"/>
                <a:cs typeface="Times New Roman" pitchFamily="18" charset="0"/>
              </a:rPr>
              <a:t>They create the sense of belongingness amongst workers which helps in building the image of enterprise.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14290"/>
            <a:ext cx="8001056" cy="500042"/>
          </a:xfrm>
        </p:spPr>
        <p:txBody>
          <a:bodyPr>
            <a:normAutofit fontScale="90000"/>
          </a:bodyPr>
          <a:lstStyle/>
          <a:p>
            <a:r>
              <a:rPr lang="en-US" b="1" u="sng" dirty="0" smtClean="0">
                <a:latin typeface="Baskerville Old Face" pitchFamily="18" charset="0"/>
              </a:rPr>
              <a:t>Skills of Management</a:t>
            </a:r>
            <a:endParaRPr lang="en-IN" dirty="0"/>
          </a:p>
        </p:txBody>
      </p:sp>
      <p:sp>
        <p:nvSpPr>
          <p:cNvPr id="3" name="Content Placeholder 2"/>
          <p:cNvSpPr>
            <a:spLocks noGrp="1"/>
          </p:cNvSpPr>
          <p:nvPr>
            <p:ph idx="1"/>
          </p:nvPr>
        </p:nvSpPr>
        <p:spPr>
          <a:xfrm>
            <a:off x="0" y="857232"/>
            <a:ext cx="9144000" cy="6000768"/>
          </a:xfrm>
        </p:spPr>
        <p:txBody>
          <a:bodyPr>
            <a:noAutofit/>
          </a:bodyPr>
          <a:lstStyle/>
          <a:p>
            <a:pPr>
              <a:buNone/>
            </a:pPr>
            <a:r>
              <a:rPr lang="en-IN" sz="2200" b="1" u="sng" dirty="0" smtClean="0">
                <a:latin typeface="Calisto MT" pitchFamily="18" charset="0"/>
              </a:rPr>
              <a:t>Managerial Skills</a:t>
            </a:r>
          </a:p>
          <a:p>
            <a:pPr>
              <a:buNone/>
            </a:pPr>
            <a:r>
              <a:rPr lang="en-IN" sz="2200" dirty="0" smtClean="0">
                <a:latin typeface="Calisto MT" pitchFamily="18" charset="0"/>
              </a:rPr>
              <a:t>In order to be effective, a manager must possess and continuously develop </a:t>
            </a:r>
          </a:p>
          <a:p>
            <a:pPr>
              <a:buNone/>
            </a:pPr>
            <a:r>
              <a:rPr lang="en-IN" sz="2200" dirty="0" smtClean="0">
                <a:latin typeface="Calisto MT" pitchFamily="18" charset="0"/>
              </a:rPr>
              <a:t>several essential skills. Robert Katz has identified three basic types of skills.</a:t>
            </a:r>
          </a:p>
          <a:p>
            <a:pPr>
              <a:buNone/>
            </a:pPr>
            <a:r>
              <a:rPr lang="en-IN" sz="2200" dirty="0" smtClean="0">
                <a:latin typeface="Calisto MT" pitchFamily="18" charset="0"/>
              </a:rPr>
              <a:t>• Technical skills</a:t>
            </a:r>
          </a:p>
          <a:p>
            <a:pPr>
              <a:buNone/>
            </a:pPr>
            <a:r>
              <a:rPr lang="en-IN" sz="2200" dirty="0" smtClean="0">
                <a:latin typeface="Calisto MT" pitchFamily="18" charset="0"/>
              </a:rPr>
              <a:t>• Human skills</a:t>
            </a:r>
          </a:p>
          <a:p>
            <a:pPr>
              <a:buNone/>
            </a:pPr>
            <a:r>
              <a:rPr lang="en-IN" sz="2200" dirty="0" smtClean="0">
                <a:latin typeface="Calisto MT" pitchFamily="18" charset="0"/>
              </a:rPr>
              <a:t>• Conceptual skills</a:t>
            </a:r>
          </a:p>
          <a:p>
            <a:pPr>
              <a:buNone/>
            </a:pPr>
            <a:r>
              <a:rPr lang="en-IN" sz="2200" dirty="0" smtClean="0">
                <a:latin typeface="Calisto MT" pitchFamily="18" charset="0"/>
              </a:rPr>
              <a:t>Which he says is needed by all managers .</a:t>
            </a:r>
          </a:p>
          <a:p>
            <a:pPr>
              <a:buNone/>
            </a:pPr>
            <a:r>
              <a:rPr lang="en-IN" sz="2200" b="1" u="sng" dirty="0" smtClean="0">
                <a:latin typeface="Calisto MT" pitchFamily="18" charset="0"/>
              </a:rPr>
              <a:t>Technical skills-</a:t>
            </a:r>
          </a:p>
          <a:p>
            <a:pPr>
              <a:buNone/>
            </a:pPr>
            <a:r>
              <a:rPr lang="en-IN" sz="2200" dirty="0" smtClean="0">
                <a:latin typeface="Calisto MT" pitchFamily="18" charset="0"/>
              </a:rPr>
              <a:t>The ability to use the tools, procedure, techniques of specialized fields. </a:t>
            </a:r>
          </a:p>
          <a:p>
            <a:pPr>
              <a:buNone/>
            </a:pPr>
            <a:r>
              <a:rPr lang="en-IN" sz="2200" dirty="0" smtClean="0">
                <a:latin typeface="Calisto MT" pitchFamily="18" charset="0"/>
              </a:rPr>
              <a:t>Technical skills are considered to be crucial to effectiveness of low-level </a:t>
            </a:r>
          </a:p>
          <a:p>
            <a:pPr>
              <a:buNone/>
            </a:pPr>
            <a:r>
              <a:rPr lang="en-IN" sz="2200" dirty="0" smtClean="0">
                <a:latin typeface="Calisto MT" pitchFamily="18" charset="0"/>
              </a:rPr>
              <a:t>management because they are in direct contact with employees performing </a:t>
            </a:r>
          </a:p>
          <a:p>
            <a:pPr>
              <a:buNone/>
            </a:pPr>
            <a:r>
              <a:rPr lang="en-IN" sz="2200" dirty="0" smtClean="0">
                <a:latin typeface="Calisto MT" pitchFamily="18" charset="0"/>
              </a:rPr>
              <a:t>work activity within the organisation. As manager moves to higher level of </a:t>
            </a:r>
          </a:p>
          <a:p>
            <a:pPr>
              <a:buNone/>
            </a:pPr>
            <a:r>
              <a:rPr lang="en-IN" sz="2200" dirty="0" smtClean="0">
                <a:latin typeface="Calisto MT" pitchFamily="18" charset="0"/>
              </a:rPr>
              <a:t>management within organisation the importance of technical skills </a:t>
            </a:r>
          </a:p>
          <a:p>
            <a:pPr>
              <a:buNone/>
            </a:pPr>
            <a:r>
              <a:rPr lang="en-IN" sz="2200" dirty="0" smtClean="0">
                <a:latin typeface="Calisto MT" pitchFamily="18" charset="0"/>
              </a:rPr>
              <a:t>diminishes because the manager has less direct contact with day to day </a:t>
            </a:r>
          </a:p>
          <a:p>
            <a:pPr>
              <a:buNone/>
            </a:pPr>
            <a:r>
              <a:rPr lang="en-IN" sz="2200" dirty="0" smtClean="0">
                <a:latin typeface="Calisto MT" pitchFamily="18" charset="0"/>
              </a:rPr>
              <a:t>problems and activities.</a:t>
            </a:r>
          </a:p>
          <a:p>
            <a:pPr>
              <a:buNone/>
            </a:pPr>
            <a:endParaRPr lang="en-IN" sz="2200" b="1" u="sng" dirty="0" smtClean="0">
              <a:latin typeface="Calisto MT"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7166"/>
            <a:ext cx="8229600" cy="1500198"/>
          </a:xfrm>
        </p:spPr>
        <p:txBody>
          <a:bodyPr>
            <a:noAutofit/>
          </a:bodyPr>
          <a:lstStyle/>
          <a:p>
            <a:pPr algn="l"/>
            <a:r>
              <a:rPr lang="en-IN" sz="2000" b="1" u="sng" dirty="0" smtClean="0">
                <a:latin typeface="Calisto MT" pitchFamily="18" charset="0"/>
              </a:rPr>
              <a:t/>
            </a:r>
            <a:br>
              <a:rPr lang="en-IN" sz="2000" b="1" u="sng" dirty="0" smtClean="0">
                <a:latin typeface="Calisto MT" pitchFamily="18" charset="0"/>
              </a:rPr>
            </a:br>
            <a:r>
              <a:rPr lang="en-IN" sz="2000" b="1" u="sng" dirty="0" smtClean="0">
                <a:latin typeface="Calisto MT" pitchFamily="18" charset="0"/>
              </a:rPr>
              <a:t>Human skills</a:t>
            </a:r>
            <a:r>
              <a:rPr lang="en-IN" sz="2000" dirty="0" smtClean="0">
                <a:latin typeface="Calisto MT" pitchFamily="18" charset="0"/>
              </a:rPr>
              <a:t> </a:t>
            </a:r>
            <a:r>
              <a:rPr lang="en-IN" sz="2000" b="1" dirty="0" smtClean="0">
                <a:latin typeface="Calisto MT" pitchFamily="18" charset="0"/>
              </a:rPr>
              <a:t>-</a:t>
            </a:r>
            <a:r>
              <a:rPr lang="en-IN" sz="2000" dirty="0" smtClean="0">
                <a:latin typeface="Calisto MT" pitchFamily="18" charset="0"/>
              </a:rPr>
              <a:t>Human skills is the ability to work with ,understand and motivate other people .This skill is essential for every level of management but it is particularly important at lower level of management where the lower level managers have frequent contact with lower level personnel. </a:t>
            </a:r>
            <a:br>
              <a:rPr lang="en-IN" sz="2000" dirty="0" smtClean="0">
                <a:latin typeface="Calisto MT" pitchFamily="18" charset="0"/>
              </a:rPr>
            </a:br>
            <a:endParaRPr lang="en-IN" sz="2000" dirty="0"/>
          </a:p>
        </p:txBody>
      </p:sp>
      <p:sp>
        <p:nvSpPr>
          <p:cNvPr id="3" name="Content Placeholder 2"/>
          <p:cNvSpPr>
            <a:spLocks noGrp="1"/>
          </p:cNvSpPr>
          <p:nvPr>
            <p:ph idx="1"/>
          </p:nvPr>
        </p:nvSpPr>
        <p:spPr>
          <a:xfrm>
            <a:off x="0" y="2000240"/>
            <a:ext cx="9144000" cy="4857760"/>
          </a:xfrm>
        </p:spPr>
        <p:txBody>
          <a:bodyPr>
            <a:normAutofit fontScale="62500" lnSpcReduction="20000"/>
          </a:bodyPr>
          <a:lstStyle/>
          <a:p>
            <a:pPr>
              <a:buNone/>
            </a:pPr>
            <a:r>
              <a:rPr lang="en-IN" b="1" u="sng" dirty="0" smtClean="0">
                <a:latin typeface="Calisto MT" pitchFamily="18" charset="0"/>
              </a:rPr>
              <a:t>Conceptual Skills-</a:t>
            </a:r>
          </a:p>
          <a:p>
            <a:pPr>
              <a:buNone/>
            </a:pPr>
            <a:r>
              <a:rPr lang="en-IN" dirty="0" smtClean="0">
                <a:latin typeface="Calisto MT" pitchFamily="18" charset="0"/>
              </a:rPr>
              <a:t>It</a:t>
            </a:r>
            <a:r>
              <a:rPr lang="en-IN" b="1" u="sng" dirty="0" smtClean="0">
                <a:latin typeface="Calisto MT" pitchFamily="18" charset="0"/>
              </a:rPr>
              <a:t> </a:t>
            </a:r>
            <a:r>
              <a:rPr lang="en-IN" dirty="0" smtClean="0">
                <a:latin typeface="Calisto MT" pitchFamily="18" charset="0"/>
              </a:rPr>
              <a:t>is the mental ability to coordinate and integrate the organisation interest and </a:t>
            </a:r>
          </a:p>
          <a:p>
            <a:pPr>
              <a:buNone/>
            </a:pPr>
            <a:r>
              <a:rPr lang="en-IN" dirty="0" smtClean="0">
                <a:latin typeface="Calisto MT" pitchFamily="18" charset="0"/>
              </a:rPr>
              <a:t>activities. It refers to the ability to visualize the organisation as a whole and </a:t>
            </a:r>
          </a:p>
          <a:p>
            <a:pPr>
              <a:buNone/>
            </a:pPr>
            <a:r>
              <a:rPr lang="en-IN" dirty="0" smtClean="0">
                <a:latin typeface="Calisto MT" pitchFamily="18" charset="0"/>
              </a:rPr>
              <a:t>understand how the organisation fits into the wider context of the industry, </a:t>
            </a:r>
          </a:p>
          <a:p>
            <a:pPr>
              <a:buNone/>
            </a:pPr>
            <a:r>
              <a:rPr lang="en-IN" dirty="0" smtClean="0">
                <a:latin typeface="Calisto MT" pitchFamily="18" charset="0"/>
              </a:rPr>
              <a:t>community and world.</a:t>
            </a:r>
            <a:endParaRPr lang="en-IN" dirty="0">
              <a:latin typeface="Calisto MT" pitchFamily="18" charset="0"/>
            </a:endParaRPr>
          </a:p>
          <a:p>
            <a:pPr>
              <a:buNone/>
            </a:pPr>
            <a:endParaRPr lang="en-IN" dirty="0" smtClean="0">
              <a:latin typeface="Calisto MT" pitchFamily="18" charset="0"/>
            </a:endParaRPr>
          </a:p>
          <a:p>
            <a:pPr>
              <a:buNone/>
            </a:pPr>
            <a:r>
              <a:rPr lang="en-IN" dirty="0" smtClean="0">
                <a:latin typeface="Calisto MT" pitchFamily="18" charset="0"/>
              </a:rPr>
              <a:t>Technical Skills is </a:t>
            </a:r>
            <a:r>
              <a:rPr lang="en-IN" dirty="0" smtClean="0">
                <a:latin typeface="Calisto MT" pitchFamily="18" charset="0"/>
              </a:rPr>
              <a:t>most important at the lower level of management; it </a:t>
            </a:r>
            <a:r>
              <a:rPr lang="en-IN" dirty="0" smtClean="0">
                <a:latin typeface="Calisto MT" pitchFamily="18" charset="0"/>
              </a:rPr>
              <a:t>becomes</a:t>
            </a:r>
          </a:p>
          <a:p>
            <a:pPr>
              <a:buNone/>
            </a:pPr>
            <a:r>
              <a:rPr lang="en-IN" dirty="0" smtClean="0">
                <a:latin typeface="Calisto MT" pitchFamily="18" charset="0"/>
              </a:rPr>
              <a:t>less </a:t>
            </a:r>
            <a:r>
              <a:rPr lang="en-IN" dirty="0" smtClean="0">
                <a:latin typeface="Calisto MT" pitchFamily="18" charset="0"/>
              </a:rPr>
              <a:t>important </a:t>
            </a:r>
            <a:r>
              <a:rPr lang="en-IN" dirty="0" smtClean="0">
                <a:latin typeface="Calisto MT" pitchFamily="18" charset="0"/>
              </a:rPr>
              <a:t>as we </a:t>
            </a:r>
            <a:r>
              <a:rPr lang="en-IN" dirty="0" smtClean="0">
                <a:latin typeface="Calisto MT" pitchFamily="18" charset="0"/>
              </a:rPr>
              <a:t>move up the chain of command. On the other words we </a:t>
            </a:r>
            <a:r>
              <a:rPr lang="en-IN" dirty="0" smtClean="0">
                <a:latin typeface="Calisto MT" pitchFamily="18" charset="0"/>
              </a:rPr>
              <a:t>can</a:t>
            </a:r>
          </a:p>
          <a:p>
            <a:pPr>
              <a:buNone/>
            </a:pPr>
            <a:r>
              <a:rPr lang="en-IN" dirty="0" smtClean="0">
                <a:latin typeface="Calisto MT" pitchFamily="18" charset="0"/>
              </a:rPr>
              <a:t>say </a:t>
            </a:r>
            <a:r>
              <a:rPr lang="en-IN" dirty="0" smtClean="0">
                <a:latin typeface="Calisto MT" pitchFamily="18" charset="0"/>
              </a:rPr>
              <a:t>that the </a:t>
            </a:r>
            <a:r>
              <a:rPr lang="en-IN" dirty="0" smtClean="0">
                <a:latin typeface="Calisto MT" pitchFamily="18" charset="0"/>
              </a:rPr>
              <a:t>importance </a:t>
            </a:r>
            <a:r>
              <a:rPr lang="en-IN" dirty="0" smtClean="0">
                <a:latin typeface="Calisto MT" pitchFamily="18" charset="0"/>
              </a:rPr>
              <a:t>of conceptual skills increases as we rise in ranks </a:t>
            </a:r>
            <a:r>
              <a:rPr lang="en-IN" dirty="0" smtClean="0">
                <a:latin typeface="Calisto MT" pitchFamily="18" charset="0"/>
              </a:rPr>
              <a:t>of management</a:t>
            </a:r>
            <a:r>
              <a:rPr lang="en-IN" dirty="0" smtClean="0">
                <a:latin typeface="Calisto MT" pitchFamily="18" charset="0"/>
              </a:rPr>
              <a:t>. </a:t>
            </a:r>
            <a:endParaRPr lang="en-IN" dirty="0" smtClean="0">
              <a:latin typeface="Calisto MT" pitchFamily="18" charset="0"/>
            </a:endParaRPr>
          </a:p>
          <a:p>
            <a:pPr>
              <a:buNone/>
            </a:pPr>
            <a:r>
              <a:rPr lang="en-IN" dirty="0" smtClean="0">
                <a:latin typeface="Calisto MT" pitchFamily="18" charset="0"/>
              </a:rPr>
              <a:t>The higher </a:t>
            </a:r>
            <a:r>
              <a:rPr lang="en-IN" dirty="0" smtClean="0">
                <a:latin typeface="Calisto MT" pitchFamily="18" charset="0"/>
              </a:rPr>
              <a:t>the manager is in hierarchy, the more he or she would be involved </a:t>
            </a:r>
            <a:r>
              <a:rPr lang="en-IN" dirty="0" smtClean="0">
                <a:latin typeface="Calisto MT" pitchFamily="18" charset="0"/>
              </a:rPr>
              <a:t>in    long </a:t>
            </a:r>
            <a:r>
              <a:rPr lang="en-IN" dirty="0" smtClean="0">
                <a:latin typeface="Calisto MT" pitchFamily="18" charset="0"/>
              </a:rPr>
              <a:t> </a:t>
            </a:r>
            <a:r>
              <a:rPr lang="en-IN" dirty="0" smtClean="0">
                <a:latin typeface="Calisto MT" pitchFamily="18" charset="0"/>
              </a:rPr>
              <a:t>term </a:t>
            </a:r>
            <a:r>
              <a:rPr lang="en-IN" dirty="0" smtClean="0">
                <a:latin typeface="Calisto MT" pitchFamily="18" charset="0"/>
              </a:rPr>
              <a:t>decisions that affect large part of organisation. This is shown because to get </a:t>
            </a:r>
            <a:r>
              <a:rPr lang="en-IN" dirty="0" smtClean="0">
                <a:latin typeface="Calisto MT" pitchFamily="18" charset="0"/>
              </a:rPr>
              <a:t> work </a:t>
            </a:r>
            <a:r>
              <a:rPr lang="en-IN" dirty="0" smtClean="0">
                <a:latin typeface="Calisto MT" pitchFamily="18" charset="0"/>
              </a:rPr>
              <a:t>done through others. High technical or conceptual skills are </a:t>
            </a:r>
            <a:r>
              <a:rPr lang="en-IN" dirty="0" smtClean="0">
                <a:latin typeface="Calisto MT" pitchFamily="18" charset="0"/>
              </a:rPr>
              <a:t>not </a:t>
            </a:r>
            <a:r>
              <a:rPr lang="en-IN" dirty="0" smtClean="0">
                <a:latin typeface="Calisto MT" pitchFamily="18" charset="0"/>
              </a:rPr>
              <a:t>very valuable </a:t>
            </a:r>
            <a:r>
              <a:rPr lang="en-IN" dirty="0" smtClean="0">
                <a:latin typeface="Calisto MT" pitchFamily="18" charset="0"/>
              </a:rPr>
              <a:t>if </a:t>
            </a:r>
            <a:r>
              <a:rPr lang="en-IN" dirty="0" smtClean="0">
                <a:latin typeface="Calisto MT" pitchFamily="18" charset="0"/>
              </a:rPr>
              <a:t>they can not be used to inspire and influence other organisation members.</a:t>
            </a:r>
          </a:p>
          <a:p>
            <a:pPr>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8658196" cy="1274786"/>
          </a:xfrm>
        </p:spPr>
        <p:txBody>
          <a:bodyPr>
            <a:noAutofit/>
          </a:bodyPr>
          <a:lstStyle/>
          <a:p>
            <a:pPr algn="l"/>
            <a:r>
              <a:rPr lang="en-IN" sz="2000" dirty="0" smtClean="0">
                <a:latin typeface="Times New Roman" pitchFamily="18" charset="0"/>
                <a:cs typeface="Times New Roman" pitchFamily="18" charset="0"/>
              </a:rPr>
              <a:t>Besides </a:t>
            </a:r>
            <a:r>
              <a:rPr lang="en-IN" sz="2000" dirty="0" smtClean="0">
                <a:latin typeface="Times New Roman" pitchFamily="18" charset="0"/>
                <a:cs typeface="Times New Roman" pitchFamily="18" charset="0"/>
              </a:rPr>
              <a:t>the Three important skills, Writers provided one important skill which is required at various levels of management in modern organization is:</a:t>
            </a:r>
            <a:endParaRPr lang="en-IN" sz="2000"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5257800"/>
          </a:xfrm>
        </p:spPr>
        <p:txBody>
          <a:bodyPr>
            <a:normAutofit/>
          </a:bodyPr>
          <a:lstStyle/>
          <a:p>
            <a:pPr>
              <a:buNone/>
            </a:pPr>
            <a:r>
              <a:rPr lang="en-IN" sz="2400" b="1" u="sng" dirty="0" smtClean="0">
                <a:latin typeface="Times New Roman" pitchFamily="18" charset="0"/>
                <a:cs typeface="Times New Roman" pitchFamily="18" charset="0"/>
              </a:rPr>
              <a:t>General Business skills.</a:t>
            </a:r>
          </a:p>
          <a:p>
            <a:pPr>
              <a:buNone/>
            </a:pPr>
            <a:r>
              <a:rPr lang="en-IN" sz="2400" dirty="0" smtClean="0">
                <a:latin typeface="Times New Roman" pitchFamily="18" charset="0"/>
                <a:cs typeface="Times New Roman" pitchFamily="18" charset="0"/>
              </a:rPr>
              <a:t> General business skills are related to skills of business managers, in </a:t>
            </a:r>
          </a:p>
          <a:p>
            <a:pPr>
              <a:buNone/>
            </a:pPr>
            <a:r>
              <a:rPr lang="en-IN" sz="2400" dirty="0" smtClean="0">
                <a:latin typeface="Times New Roman" pitchFamily="18" charset="0"/>
                <a:cs typeface="Times New Roman" pitchFamily="18" charset="0"/>
              </a:rPr>
              <a:t>determining success by its lower/ bottom line. General business skills </a:t>
            </a:r>
          </a:p>
          <a:p>
            <a:pPr>
              <a:buNone/>
            </a:pPr>
            <a:r>
              <a:rPr lang="en-IN" sz="2400" dirty="0" smtClean="0">
                <a:latin typeface="Times New Roman" pitchFamily="18" charset="0"/>
                <a:cs typeface="Times New Roman" pitchFamily="18" charset="0"/>
              </a:rPr>
              <a:t>of manager are –</a:t>
            </a:r>
          </a:p>
          <a:p>
            <a:pPr>
              <a:buFont typeface="Wingdings" pitchFamily="2" charset="2"/>
              <a:buChar char="q"/>
            </a:pPr>
            <a:r>
              <a:rPr lang="en-IN" sz="2400" b="1" dirty="0" smtClean="0">
                <a:latin typeface="Times New Roman" pitchFamily="18" charset="0"/>
                <a:cs typeface="Times New Roman" pitchFamily="18" charset="0"/>
              </a:rPr>
              <a:t>Business development skills</a:t>
            </a:r>
            <a:r>
              <a:rPr lang="en-IN" sz="2400" dirty="0" smtClean="0">
                <a:latin typeface="Times New Roman" pitchFamily="18" charset="0"/>
                <a:cs typeface="Times New Roman" pitchFamily="18" charset="0"/>
              </a:rPr>
              <a:t>: </a:t>
            </a:r>
          </a:p>
          <a:p>
            <a:pPr>
              <a:buNone/>
            </a:pPr>
            <a:r>
              <a:rPr lang="en-IN" sz="2400" dirty="0" smtClean="0">
                <a:latin typeface="Times New Roman" pitchFamily="18" charset="0"/>
                <a:cs typeface="Times New Roman" pitchFamily="18" charset="0"/>
              </a:rPr>
              <a:t>Skills to run manage and control business units . </a:t>
            </a:r>
          </a:p>
          <a:p>
            <a:pPr>
              <a:buFont typeface="Wingdings" pitchFamily="2" charset="2"/>
              <a:buChar char="q"/>
            </a:pPr>
            <a:r>
              <a:rPr lang="en-IN" sz="2400" b="1" dirty="0" smtClean="0">
                <a:latin typeface="Times New Roman" pitchFamily="18" charset="0"/>
                <a:cs typeface="Times New Roman" pitchFamily="18" charset="0"/>
              </a:rPr>
              <a:t>Motivation skills:</a:t>
            </a:r>
          </a:p>
          <a:p>
            <a:pPr>
              <a:buNone/>
            </a:pPr>
            <a:r>
              <a:rPr lang="en-IN" sz="2400" dirty="0" smtClean="0">
                <a:latin typeface="Times New Roman" pitchFamily="18" charset="0"/>
                <a:cs typeface="Times New Roman" pitchFamily="18" charset="0"/>
              </a:rPr>
              <a:t>Skills to motivate people in and around business units.</a:t>
            </a:r>
          </a:p>
          <a:p>
            <a:pPr>
              <a:buFont typeface="Wingdings" pitchFamily="2" charset="2"/>
              <a:buChar char="q"/>
            </a:pPr>
            <a:r>
              <a:rPr lang="en-IN" sz="2400" dirty="0" smtClean="0">
                <a:latin typeface="Times New Roman" pitchFamily="18" charset="0"/>
                <a:cs typeface="Times New Roman" pitchFamily="18" charset="0"/>
              </a:rPr>
              <a:t> </a:t>
            </a:r>
            <a:r>
              <a:rPr lang="en-IN" sz="2400" b="1" dirty="0" smtClean="0">
                <a:latin typeface="Times New Roman" pitchFamily="18" charset="0"/>
                <a:cs typeface="Times New Roman" pitchFamily="18" charset="0"/>
              </a:rPr>
              <a:t>Decision making skills</a:t>
            </a:r>
            <a:r>
              <a:rPr lang="en-IN" sz="2400" dirty="0" smtClean="0">
                <a:latin typeface="Times New Roman" pitchFamily="18" charset="0"/>
                <a:cs typeface="Times New Roman" pitchFamily="18" charset="0"/>
              </a:rPr>
              <a:t>:</a:t>
            </a:r>
          </a:p>
          <a:p>
            <a:pPr>
              <a:buNone/>
            </a:pPr>
            <a:r>
              <a:rPr lang="en-IN" sz="2400" dirty="0" smtClean="0">
                <a:latin typeface="Times New Roman" pitchFamily="18" charset="0"/>
                <a:cs typeface="Times New Roman" pitchFamily="18" charset="0"/>
              </a:rPr>
              <a:t> Deciding the best alternative way out.</a:t>
            </a:r>
          </a:p>
          <a:p>
            <a:pPr>
              <a:buFont typeface="Wingdings" pitchFamily="2" charset="2"/>
              <a:buChar char="q"/>
            </a:pPr>
            <a:endParaRPr lang="en-IN" b="1" dirty="0" smtClean="0">
              <a:latin typeface="Calisto MT" pitchFamily="18" charset="0"/>
            </a:endParaRPr>
          </a:p>
          <a:p>
            <a:pPr>
              <a:buNone/>
            </a:pP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1244</Words>
  <Application>Microsoft Office PowerPoint</Application>
  <PresentationFormat>On-screen Show (4:3)</PresentationFormat>
  <Paragraphs>104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Levels of Management</vt:lpstr>
      <vt:lpstr>Functions performed by the top managers </vt:lpstr>
      <vt:lpstr>Middle Level Management</vt:lpstr>
      <vt:lpstr>Slide 4</vt:lpstr>
      <vt:lpstr>Lower level Management</vt:lpstr>
      <vt:lpstr>Slide 6</vt:lpstr>
      <vt:lpstr>Skills of Management</vt:lpstr>
      <vt:lpstr> Human skills -Human skills is the ability to work with ,understand and motivate other people .This skill is essential for every level of management but it is particularly important at lower level of management where the lower level managers have frequent contact with lower level personnel.  </vt:lpstr>
      <vt:lpstr>Besides the Three important skills, Writers provided one important skill which is required at various levels of management in modern organization is:</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Levels of Management</dc:title>
  <dc:creator>HP</dc:creator>
  <cp:lastModifiedBy>ADMIN</cp:lastModifiedBy>
  <cp:revision>9</cp:revision>
  <dcterms:created xsi:type="dcterms:W3CDTF">2022-12-06T16:01:30Z</dcterms:created>
  <dcterms:modified xsi:type="dcterms:W3CDTF">2024-08-14T08:57:16Z</dcterms:modified>
</cp:coreProperties>
</file>