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2" r:id="rId3"/>
    <p:sldId id="283" r:id="rId4"/>
    <p:sldId id="328" r:id="rId5"/>
    <p:sldId id="285" r:id="rId6"/>
    <p:sldId id="329" r:id="rId7"/>
    <p:sldId id="288" r:id="rId8"/>
    <p:sldId id="289" r:id="rId9"/>
    <p:sldId id="330" r:id="rId10"/>
    <p:sldId id="290" r:id="rId11"/>
    <p:sldId id="292" r:id="rId12"/>
    <p:sldId id="349" r:id="rId13"/>
    <p:sldId id="351" r:id="rId14"/>
    <p:sldId id="354" r:id="rId15"/>
    <p:sldId id="325" r:id="rId16"/>
    <p:sldId id="296" r:id="rId17"/>
    <p:sldId id="303" r:id="rId18"/>
    <p:sldId id="304" r:id="rId19"/>
    <p:sldId id="305" r:id="rId20"/>
    <p:sldId id="306" r:id="rId21"/>
    <p:sldId id="326" r:id="rId22"/>
    <p:sldId id="258" r:id="rId23"/>
    <p:sldId id="276" r:id="rId24"/>
    <p:sldId id="260" r:id="rId25"/>
    <p:sldId id="297" r:id="rId26"/>
    <p:sldId id="317" r:id="rId27"/>
    <p:sldId id="261" r:id="rId28"/>
    <p:sldId id="262" r:id="rId29"/>
    <p:sldId id="348" r:id="rId30"/>
    <p:sldId id="265" r:id="rId31"/>
    <p:sldId id="294" r:id="rId32"/>
    <p:sldId id="279" r:id="rId33"/>
    <p:sldId id="266" r:id="rId34"/>
    <p:sldId id="280" r:id="rId35"/>
    <p:sldId id="277" r:id="rId36"/>
    <p:sldId id="307" r:id="rId37"/>
    <p:sldId id="318" r:id="rId38"/>
    <p:sldId id="319" r:id="rId39"/>
    <p:sldId id="343" r:id="rId40"/>
    <p:sldId id="321" r:id="rId41"/>
    <p:sldId id="323" r:id="rId42"/>
    <p:sldId id="344" r:id="rId43"/>
    <p:sldId id="324" r:id="rId44"/>
  </p:sldIdLst>
  <p:sldSz cx="9144000" cy="6858000" type="screen4x3"/>
  <p:notesSz cx="6980238" cy="9210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5" autoAdjust="0"/>
    <p:restoredTop sz="94737" autoAdjust="0"/>
  </p:normalViewPr>
  <p:slideViewPr>
    <p:cSldViewPr>
      <p:cViewPr>
        <p:scale>
          <a:sx n="75" d="100"/>
          <a:sy n="75" d="100"/>
        </p:scale>
        <p:origin x="-12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4463" y="0"/>
            <a:ext cx="30241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/>
          </a:p>
        </p:txBody>
      </p:sp>
      <p:sp>
        <p:nvSpPr>
          <p:cNvPr id="140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9038" y="690563"/>
            <a:ext cx="4605337" cy="345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375150"/>
            <a:ext cx="5583238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8713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4463" y="8748713"/>
            <a:ext cx="30241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DC5B01E0-800F-4218-AA13-5464D7ABE4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17DC2-0250-42D4-B04D-EAE443036774}" type="slidenum">
              <a:rPr lang="en-US"/>
              <a:pPr/>
              <a:t>1</a:t>
            </a:fld>
            <a:endParaRPr lang="en-US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04E54-55D2-457A-B99C-B7293A1D2D62}" type="slidenum">
              <a:rPr lang="en-US"/>
              <a:pPr/>
              <a:t>10</a:t>
            </a:fld>
            <a:endParaRPr lang="en-US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408DE-4884-4DAF-B198-B13BF77042F2}" type="slidenum">
              <a:rPr lang="en-US"/>
              <a:pPr/>
              <a:t>11</a:t>
            </a:fld>
            <a:endParaRPr lang="en-US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03B91-D949-4CDF-98A2-E9B778BDC39A}" type="slidenum">
              <a:rPr lang="en-US"/>
              <a:pPr/>
              <a:t>12</a:t>
            </a:fld>
            <a:endParaRPr lang="en-US"/>
          </a:p>
        </p:txBody>
      </p:sp>
      <p:sp>
        <p:nvSpPr>
          <p:cNvPr id="333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719F2-69A6-4F9F-90AC-242C1F95F13F}" type="slidenum">
              <a:rPr lang="en-US"/>
              <a:pPr/>
              <a:t>13</a:t>
            </a:fld>
            <a:endParaRPr lang="en-US"/>
          </a:p>
        </p:txBody>
      </p:sp>
      <p:sp>
        <p:nvSpPr>
          <p:cNvPr id="334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0C11D-A337-41B5-B29D-4661E443562E}" type="slidenum">
              <a:rPr lang="en-US"/>
              <a:pPr/>
              <a:t>14</a:t>
            </a:fld>
            <a:endParaRPr lang="en-US"/>
          </a:p>
        </p:txBody>
      </p:sp>
      <p:sp>
        <p:nvSpPr>
          <p:cNvPr id="335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D5B42-FF27-46EB-9A81-8F20390A4C1B}" type="slidenum">
              <a:rPr lang="en-US"/>
              <a:pPr/>
              <a:t>15</a:t>
            </a:fld>
            <a:endParaRPr lang="en-US"/>
          </a:p>
        </p:txBody>
      </p:sp>
      <p:sp>
        <p:nvSpPr>
          <p:cNvPr id="202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4C802-59FA-4D3F-9283-A89E5EC150EC}" type="slidenum">
              <a:rPr lang="en-US"/>
              <a:pPr/>
              <a:t>16</a:t>
            </a:fld>
            <a:endParaRPr lang="en-US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AC027-511A-4291-94FE-64AAFA98EA60}" type="slidenum">
              <a:rPr lang="en-US"/>
              <a:pPr/>
              <a:t>17</a:t>
            </a:fld>
            <a:endParaRPr lang="en-US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DAE30-23CC-457C-820B-4949FCCE017D}" type="slidenum">
              <a:rPr lang="en-US"/>
              <a:pPr/>
              <a:t>18</a:t>
            </a:fld>
            <a:endParaRPr lang="en-US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8C44C-6327-401B-8716-E7A0EE7A35D2}" type="slidenum">
              <a:rPr lang="en-US"/>
              <a:pPr/>
              <a:t>19</a:t>
            </a:fld>
            <a:endParaRPr lang="en-US"/>
          </a:p>
        </p:txBody>
      </p:sp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E0F93-2024-4F02-9ABE-B31768D584CA}" type="slidenum">
              <a:rPr lang="en-US"/>
              <a:pPr/>
              <a:t>2</a:t>
            </a:fld>
            <a:endParaRPr lang="en-US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4A48D-1E99-4537-8E13-D0C0EB8E5819}" type="slidenum">
              <a:rPr lang="en-US"/>
              <a:pPr/>
              <a:t>20</a:t>
            </a:fld>
            <a:endParaRPr lang="en-US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82B34-ABBB-4234-94D3-1EDBF7B75D13}" type="slidenum">
              <a:rPr lang="en-US"/>
              <a:pPr/>
              <a:t>21</a:t>
            </a:fld>
            <a:endParaRPr lang="en-US"/>
          </a:p>
        </p:txBody>
      </p:sp>
      <p:sp>
        <p:nvSpPr>
          <p:cNvPr id="204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3548A-AE6F-4677-8FA7-51FBFE4AFA00}" type="slidenum">
              <a:rPr lang="en-US"/>
              <a:pPr/>
              <a:t>22</a:t>
            </a:fld>
            <a:endParaRPr lang="en-US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5F14F-4F8E-42F4-9004-466E37DFBC76}" type="slidenum">
              <a:rPr lang="en-US"/>
              <a:pPr/>
              <a:t>23</a:t>
            </a:fld>
            <a:endParaRPr lang="en-US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ACBE7-DB9F-4730-BE80-8FCCE9D2B78F}" type="slidenum">
              <a:rPr lang="en-US"/>
              <a:pPr/>
              <a:t>24</a:t>
            </a:fld>
            <a:endParaRPr lang="en-US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832A7-3845-4C27-8EBF-00DC6B9A37B2}" type="slidenum">
              <a:rPr lang="en-US"/>
              <a:pPr/>
              <a:t>25</a:t>
            </a:fld>
            <a:endParaRPr lang="en-US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AB238-7BCB-4C78-9C71-3A79D3EDC13E}" type="slidenum">
              <a:rPr lang="en-US"/>
              <a:pPr/>
              <a:t>26</a:t>
            </a:fld>
            <a:endParaRPr lang="en-US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3CC4C-5BC3-4F95-9659-2E13BB3E65D0}" type="slidenum">
              <a:rPr lang="en-US"/>
              <a:pPr/>
              <a:t>27</a:t>
            </a:fld>
            <a:endParaRPr lang="en-US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414E9-9FEB-49E3-BF6B-23E76245D653}" type="slidenum">
              <a:rPr lang="en-US"/>
              <a:pPr/>
              <a:t>28</a:t>
            </a:fld>
            <a:endParaRPr lang="en-US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BED49-99F8-4FC4-A324-A949064390F9}" type="slidenum">
              <a:rPr lang="en-US"/>
              <a:pPr/>
              <a:t>29</a:t>
            </a:fld>
            <a:endParaRPr lang="en-US"/>
          </a:p>
        </p:txBody>
      </p:sp>
      <p:sp>
        <p:nvSpPr>
          <p:cNvPr id="252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EB229-46F8-4A8C-90FD-A2F9624B5749}" type="slidenum">
              <a:rPr lang="en-US"/>
              <a:pPr/>
              <a:t>3</a:t>
            </a:fld>
            <a:endParaRPr lang="en-US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2CF00-E04F-4990-8BD9-059FE3BC8A66}" type="slidenum">
              <a:rPr lang="en-US"/>
              <a:pPr/>
              <a:t>30</a:t>
            </a:fld>
            <a:endParaRPr lang="en-US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BDB90-8F0F-453C-B7B8-D92D9162A352}" type="slidenum">
              <a:rPr lang="en-US"/>
              <a:pPr/>
              <a:t>31</a:t>
            </a:fld>
            <a:endParaRPr lang="en-US"/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BA226-BAF8-4D18-9C77-A3A8E589F347}" type="slidenum">
              <a:rPr lang="en-US"/>
              <a:pPr/>
              <a:t>32</a:t>
            </a:fld>
            <a:endParaRPr lang="en-US"/>
          </a:p>
        </p:txBody>
      </p:sp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FE3EE-A327-4FBB-A783-56F64D8A510A}" type="slidenum">
              <a:rPr lang="en-US"/>
              <a:pPr/>
              <a:t>33</a:t>
            </a:fld>
            <a:endParaRPr lang="en-US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653D4-EEF0-4BC9-AF7D-C86DF7A50D46}" type="slidenum">
              <a:rPr lang="en-US"/>
              <a:pPr/>
              <a:t>34</a:t>
            </a:fld>
            <a:endParaRPr lang="en-US"/>
          </a:p>
        </p:txBody>
      </p:sp>
      <p:sp>
        <p:nvSpPr>
          <p:cNvPr id="173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1872C-183A-4FAA-A149-C8923C190B98}" type="slidenum">
              <a:rPr lang="en-US"/>
              <a:pPr/>
              <a:t>35</a:t>
            </a:fld>
            <a:endParaRPr lang="en-US"/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D543E-7E73-44E2-8BE7-01F7F5C06859}" type="slidenum">
              <a:rPr lang="en-US"/>
              <a:pPr/>
              <a:t>36</a:t>
            </a:fld>
            <a:endParaRPr lang="en-US"/>
          </a:p>
        </p:txBody>
      </p:sp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72954-55AA-4416-A443-10A5BC32753B}" type="slidenum">
              <a:rPr lang="en-US"/>
              <a:pPr/>
              <a:t>37</a:t>
            </a:fld>
            <a:endParaRPr lang="en-US"/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1E20C-4F94-4C65-8D20-453439A44F41}" type="slidenum">
              <a:rPr lang="en-US"/>
              <a:pPr/>
              <a:t>38</a:t>
            </a:fld>
            <a:endParaRPr lang="en-US"/>
          </a:p>
        </p:txBody>
      </p:sp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C4B0C-0B3C-4D58-A850-93A804036028}" type="slidenum">
              <a:rPr lang="en-US"/>
              <a:pPr/>
              <a:t>39</a:t>
            </a:fld>
            <a:endParaRPr lang="en-US"/>
          </a:p>
        </p:txBody>
      </p:sp>
      <p:sp>
        <p:nvSpPr>
          <p:cNvPr id="226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D030E-ACF2-4332-9E1C-BFFB2AEEA011}" type="slidenum">
              <a:rPr lang="en-US"/>
              <a:pPr/>
              <a:t>4</a:t>
            </a:fld>
            <a:endParaRPr lang="en-US"/>
          </a:p>
        </p:txBody>
      </p:sp>
      <p:sp>
        <p:nvSpPr>
          <p:cNvPr id="231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40893-E447-46A9-8CFE-2533BEE0B2F4}" type="slidenum">
              <a:rPr lang="en-US"/>
              <a:pPr/>
              <a:t>40</a:t>
            </a:fld>
            <a:endParaRPr lang="en-US"/>
          </a:p>
        </p:txBody>
      </p:sp>
      <p:sp>
        <p:nvSpPr>
          <p:cNvPr id="185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9A685-0550-42EC-BE42-D01F0CC6DFE9}" type="slidenum">
              <a:rPr lang="en-US"/>
              <a:pPr/>
              <a:t>41</a:t>
            </a:fld>
            <a:endParaRPr lang="en-US"/>
          </a:p>
        </p:txBody>
      </p:sp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3BA78-8F98-4F5F-9922-BEDED3174F5B}" type="slidenum">
              <a:rPr lang="en-US"/>
              <a:pPr/>
              <a:t>42</a:t>
            </a:fld>
            <a:endParaRPr lang="en-US"/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2D333-338E-411A-8FDD-96E46A405D41}" type="slidenum">
              <a:rPr lang="en-US"/>
              <a:pPr/>
              <a:t>43</a:t>
            </a:fld>
            <a:endParaRPr lang="en-US"/>
          </a:p>
        </p:txBody>
      </p:sp>
      <p:sp>
        <p:nvSpPr>
          <p:cNvPr id="188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0B5C7-B677-4172-B4BC-33FD3D551B20}" type="slidenum">
              <a:rPr lang="en-US"/>
              <a:pPr/>
              <a:t>5</a:t>
            </a:fld>
            <a:endParaRPr lang="en-US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36118-D8EA-4987-880C-5E30FF97EA3D}" type="slidenum">
              <a:rPr lang="en-US"/>
              <a:pPr/>
              <a:t>6</a:t>
            </a:fld>
            <a:endParaRPr lang="en-US"/>
          </a:p>
        </p:txBody>
      </p:sp>
      <p:sp>
        <p:nvSpPr>
          <p:cNvPr id="232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3B0E3-4E72-4703-A3F9-B796F72379F9}" type="slidenum">
              <a:rPr lang="en-US"/>
              <a:pPr/>
              <a:t>7</a:t>
            </a:fld>
            <a:endParaRPr lang="en-US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96A8A-DB10-458E-B1C3-94CEB764939B}" type="slidenum">
              <a:rPr lang="en-US"/>
              <a:pPr/>
              <a:t>8</a:t>
            </a:fld>
            <a:endParaRPr lang="en-US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196CF-EF4B-4CAD-914B-0FDEB14950DE}" type="slidenum">
              <a:rPr lang="en-US"/>
              <a:pPr/>
              <a:t>9</a:t>
            </a:fld>
            <a:endParaRPr lang="en-US"/>
          </a:p>
        </p:txBody>
      </p:sp>
      <p:sp>
        <p:nvSpPr>
          <p:cNvPr id="233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8FCF9-DF12-4299-BD0A-131AC74DD1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A5097-5E94-4D35-A2ED-23492FB5B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5132C-05ED-473D-86AF-176DD2CAFC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45F894-311C-4BFD-B265-6907E387E0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23B14-F3E8-4BE4-9FB9-336D2D135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01166-3745-4E64-9BA2-4143AD63B7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5079D-B190-4198-9444-76BFF7AC9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BB982-C58D-476F-B026-61F4C8F208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2FF1-95A0-437E-AD32-80BA4332B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249E8-479C-430B-8A1C-1E60554A4D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CC30D-26FA-45C4-9069-F6E58247D7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1F0F7-1ED1-4140-B4B6-40E649C26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66EAB0-7B17-4593-A2A9-73BB1B738C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7FE9-39D0-4D36-BB3C-D03C7208B9DB}" type="slidenum">
              <a:rPr lang="en-US"/>
              <a:pPr/>
              <a:t>1</a:t>
            </a:fld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219200" y="1905000"/>
            <a:ext cx="714851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/>
              <a:t>Chapter 7</a:t>
            </a:r>
          </a:p>
          <a:p>
            <a:pPr algn="ctr"/>
            <a:endParaRPr lang="en-US" sz="3200"/>
          </a:p>
          <a:p>
            <a:pPr algn="ctr"/>
            <a:r>
              <a:rPr lang="en-US" sz="3200"/>
              <a:t>Linear Programming</a:t>
            </a:r>
          </a:p>
          <a:p>
            <a:pPr algn="ctr"/>
            <a:endParaRPr lang="en-US" sz="3200"/>
          </a:p>
          <a:p>
            <a:pPr algn="ctr"/>
            <a:endParaRPr lang="en-US" sz="3200"/>
          </a:p>
          <a:p>
            <a:pPr algn="ctr"/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5FB4-FEA6-4AD4-9E51-AB3720BC1385}" type="slidenum">
              <a:rPr lang="en-US"/>
              <a:pPr/>
              <a:t>10</a:t>
            </a:fld>
            <a:endParaRPr lang="en-US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 rot="-5400000">
            <a:off x="-889794" y="2947194"/>
            <a:ext cx="2359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 7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184525" y="801688"/>
            <a:ext cx="267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Graphical Solution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1127125" y="1716088"/>
            <a:ext cx="66135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en-US"/>
              <a:t>Plot constraint lines on x</a:t>
            </a:r>
            <a:r>
              <a:rPr lang="en-US" baseline="-25000"/>
              <a:t>1</a:t>
            </a:r>
            <a:r>
              <a:rPr lang="en-US"/>
              <a:t> – x</a:t>
            </a:r>
            <a:r>
              <a:rPr lang="en-US" baseline="-25000"/>
              <a:t>2</a:t>
            </a:r>
            <a:r>
              <a:rPr lang="en-US"/>
              <a:t> plane.</a:t>
            </a:r>
          </a:p>
          <a:p>
            <a:pPr marL="342900" indent="-342900">
              <a:tabLst>
                <a:tab pos="457200" algn="l"/>
              </a:tabLst>
            </a:pPr>
            <a:endParaRPr lang="en-US"/>
          </a:p>
          <a:p>
            <a:pPr marL="342900" indent="-342900">
              <a:buFontTx/>
              <a:buAutoNum type="arabicPeriod" startAt="2"/>
              <a:tabLst>
                <a:tab pos="457200" algn="l"/>
              </a:tabLst>
            </a:pPr>
            <a:r>
              <a:rPr lang="en-US"/>
              <a:t>Determine feasible region (those values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/>
              <a:t>	of x</a:t>
            </a:r>
            <a:r>
              <a:rPr lang="en-US" baseline="-25000"/>
              <a:t>1</a:t>
            </a:r>
            <a:r>
              <a:rPr lang="en-US"/>
              <a:t> and x</a:t>
            </a:r>
            <a:r>
              <a:rPr lang="en-US" baseline="-25000"/>
              <a:t>2</a:t>
            </a:r>
            <a:r>
              <a:rPr lang="en-US"/>
              <a:t> that satisfy maximum allowable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/>
              <a:t>	production constraints.</a:t>
            </a:r>
          </a:p>
          <a:p>
            <a:pPr marL="342900" indent="-342900">
              <a:tabLst>
                <a:tab pos="457200" algn="l"/>
              </a:tabLst>
            </a:pPr>
            <a:endParaRPr lang="en-US"/>
          </a:p>
          <a:p>
            <a:pPr marL="342900" indent="-342900">
              <a:buFontTx/>
              <a:buAutoNum type="arabicPeriod" startAt="3"/>
              <a:tabLst>
                <a:tab pos="457200" algn="l"/>
              </a:tabLst>
            </a:pPr>
            <a:r>
              <a:rPr lang="en-US"/>
              <a:t>Find point or points in feasible region that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/>
              <a:t>	maximize f = 8.1 x</a:t>
            </a:r>
            <a:r>
              <a:rPr lang="en-US" baseline="-25000"/>
              <a:t>1</a:t>
            </a:r>
            <a:r>
              <a:rPr lang="en-US"/>
              <a:t> + 10.8 x</a:t>
            </a:r>
            <a:r>
              <a:rPr lang="en-US" baseline="-25000"/>
              <a:t>2</a:t>
            </a:r>
            <a:r>
              <a:rPr lang="en-US"/>
              <a:t>; this can be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/>
              <a:t>	found by plotting the line 8.1 x</a:t>
            </a:r>
            <a:r>
              <a:rPr lang="en-US" baseline="-25000"/>
              <a:t>1</a:t>
            </a:r>
            <a:r>
              <a:rPr lang="en-US"/>
              <a:t> + 10.8 x</a:t>
            </a:r>
            <a:r>
              <a:rPr lang="en-US" baseline="-25000"/>
              <a:t>2</a:t>
            </a:r>
            <a:r>
              <a:rPr lang="en-US"/>
              <a:t> = P,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/>
              <a:t>	where P can vary, showing different profit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/>
              <a:t>	levels.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775E-56D1-43B4-BE6D-7D0E77402152}" type="slidenum">
              <a:rPr lang="en-US"/>
              <a:pPr/>
              <a:t>11</a:t>
            </a:fld>
            <a:endParaRPr lang="en-US"/>
          </a:p>
        </p:txBody>
      </p:sp>
      <p:pic>
        <p:nvPicPr>
          <p:cNvPr id="104450" name="Picture 2" descr="slid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0"/>
            <a:ext cx="670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 rot="-5400000">
            <a:off x="-889794" y="2947194"/>
            <a:ext cx="2359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C7CB-8E2E-428F-8EEA-9226CA3CB60C}" type="slidenum">
              <a:rPr lang="en-US"/>
              <a:pPr/>
              <a:t>12</a:t>
            </a:fld>
            <a:endParaRPr lang="en-US"/>
          </a:p>
        </p:txBody>
      </p:sp>
      <p:pic>
        <p:nvPicPr>
          <p:cNvPr id="327682" name="Picture 2" descr="slid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678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27684" name="Text Box 4"/>
          <p:cNvSpPr txBox="1">
            <a:spLocks noChangeArrowheads="1"/>
          </p:cNvSpPr>
          <p:nvPr/>
        </p:nvSpPr>
        <p:spPr bwMode="auto">
          <a:xfrm rot="-5400000">
            <a:off x="-889794" y="2947194"/>
            <a:ext cx="2359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0AFD-DF48-4979-9A51-B047C4A3D52B}" type="slidenum">
              <a:rPr lang="en-US"/>
              <a:pPr/>
              <a:t>13</a:t>
            </a:fld>
            <a:endParaRPr lang="en-US"/>
          </a:p>
        </p:txBody>
      </p:sp>
      <p:pic>
        <p:nvPicPr>
          <p:cNvPr id="329730" name="Picture 2" descr="slid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6934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 rot="-5400000">
            <a:off x="-889794" y="2947194"/>
            <a:ext cx="2359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A067-F6C6-4B12-8589-138FF563E5AD}" type="slidenum">
              <a:rPr lang="en-US"/>
              <a:pPr/>
              <a:t>14</a:t>
            </a:fld>
            <a:endParaRPr lang="en-US"/>
          </a:p>
        </p:txBody>
      </p:sp>
      <p:pic>
        <p:nvPicPr>
          <p:cNvPr id="332802" name="Picture 2" descr="slid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"/>
            <a:ext cx="75438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 rot="-5400000">
            <a:off x="-889794" y="2947194"/>
            <a:ext cx="2359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B0D-FD5F-41B8-805C-FDE96D9C874F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201730" name="Object 2"/>
          <p:cNvGraphicFramePr>
            <a:graphicFrameLocks noChangeAspect="1"/>
          </p:cNvGraphicFramePr>
          <p:nvPr>
            <p:ph/>
          </p:nvPr>
        </p:nvGraphicFramePr>
        <p:xfrm>
          <a:off x="914400" y="1295400"/>
          <a:ext cx="8229600" cy="3819525"/>
        </p:xfrm>
        <a:graphic>
          <a:graphicData uri="http://schemas.openxmlformats.org/presentationml/2006/ole">
            <p:oleObj spid="_x0000_s201730" name="Bitmap Image" r:id="rId4" imgW="34600000" imgH="15942857" progId="Paint.Picture">
              <p:embed/>
            </p:oleObj>
          </a:graphicData>
        </a:graphic>
      </p:graphicFrame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 rot="-5400000">
            <a:off x="-888206" y="2947194"/>
            <a:ext cx="2359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0FE6-EC92-406D-9848-53A79391E7E7}" type="slidenum">
              <a:rPr lang="en-US"/>
              <a:pPr/>
              <a:t>16</a:t>
            </a:fld>
            <a:endParaRPr lang="en-US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066800"/>
            <a:ext cx="6858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15A9-45A6-4544-9366-CAA14F9713AC}" type="slidenum">
              <a:rPr lang="en-US"/>
              <a:pPr/>
              <a:t>17</a:t>
            </a:fld>
            <a:endParaRPr lang="en-US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715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6768-5E16-4D64-9B74-624645667E95}" type="slidenum">
              <a:rPr lang="en-US"/>
              <a:pPr/>
              <a:t>18</a:t>
            </a:fld>
            <a:endParaRPr lang="en-US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609600"/>
            <a:ext cx="45704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5643-32CA-4E0F-9B0F-105600A1E910}" type="slidenum">
              <a:rPr lang="en-US"/>
              <a:pPr/>
              <a:t>19</a:t>
            </a:fld>
            <a:endParaRPr lang="en-US"/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57200"/>
            <a:ext cx="475456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8E7-EEDD-416E-AC8C-29BE53B976FE}" type="slidenum">
              <a:rPr lang="en-US"/>
              <a:pPr/>
              <a:t>2</a:t>
            </a:fld>
            <a:endParaRPr lang="en-US"/>
          </a:p>
        </p:txBody>
      </p:sp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818438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 eaLnBrk="0" hangingPunct="0">
              <a:buFontTx/>
              <a:buChar char="•"/>
            </a:pPr>
            <a:r>
              <a:rPr lang="en-US" sz="2000" b="1" u="sng">
                <a:solidFill>
                  <a:srgbClr val="009900"/>
                </a:solidFill>
              </a:rPr>
              <a:t>Linear Programming (LP) Problems</a:t>
            </a:r>
            <a:endParaRPr lang="en-US" sz="2000" b="1">
              <a:solidFill>
                <a:srgbClr val="009900"/>
              </a:solidFill>
            </a:endParaRPr>
          </a:p>
          <a:p>
            <a:pPr lvl="2" eaLnBrk="0" hangingPunct="0"/>
            <a:r>
              <a:rPr lang="en-US" sz="2000"/>
              <a:t>Both objective function and constraints are linear.</a:t>
            </a:r>
          </a:p>
          <a:p>
            <a:pPr lvl="2" eaLnBrk="0" hangingPunct="0"/>
            <a:r>
              <a:rPr lang="en-US" sz="2000"/>
              <a:t>Solutions are highly structured and can be rapidly obtained.</a:t>
            </a:r>
          </a:p>
          <a:p>
            <a:pPr lvl="1" eaLnBrk="0" hangingPunct="0"/>
            <a:endParaRPr lang="en-US" sz="2000"/>
          </a:p>
          <a:p>
            <a:pPr eaLnBrk="0" hangingPunct="0"/>
            <a:r>
              <a:rPr lang="en-US" sz="2000" b="1" u="sng">
                <a:solidFill>
                  <a:srgbClr val="009900"/>
                </a:solidFill>
              </a:rPr>
              <a:t>Linear Programming (LP)</a:t>
            </a:r>
            <a:endParaRPr lang="en-US" sz="2000" b="1">
              <a:solidFill>
                <a:srgbClr val="009900"/>
              </a:solidFill>
            </a:endParaRPr>
          </a:p>
          <a:p>
            <a:pPr eaLnBrk="0" hangingPunct="0"/>
            <a:endParaRPr lang="en-US" sz="2000" b="1"/>
          </a:p>
          <a:p>
            <a:pPr lvl="1" eaLnBrk="0" hangingPunct="0">
              <a:buFontTx/>
              <a:buChar char="•"/>
            </a:pPr>
            <a:r>
              <a:rPr lang="en-US" sz="2000"/>
              <a:t>Has gained widespread industrial acceptance since the 1950s</a:t>
            </a:r>
          </a:p>
          <a:p>
            <a:pPr lvl="1" eaLnBrk="0" hangingPunct="0"/>
            <a:r>
              <a:rPr lang="en-US" sz="2000"/>
              <a:t>	for on-line optimization, blending etc.</a:t>
            </a:r>
          </a:p>
          <a:p>
            <a:pPr lvl="2" eaLnBrk="0" hangingPunct="0"/>
            <a:endParaRPr lang="en-US" sz="2000"/>
          </a:p>
          <a:p>
            <a:pPr lvl="1" eaLnBrk="0" hangingPunct="0">
              <a:buFontTx/>
              <a:buChar char="•"/>
            </a:pPr>
            <a:r>
              <a:rPr lang="en-US" sz="2000"/>
              <a:t>Linear constraints can arise due to:</a:t>
            </a:r>
          </a:p>
          <a:p>
            <a:pPr lvl="2" eaLnBrk="0" hangingPunct="0"/>
            <a:r>
              <a:rPr lang="en-US" sz="2000">
                <a:cs typeface="Times New Roman" pitchFamily="18" charset="0"/>
              </a:rPr>
              <a:t>1.  </a:t>
            </a:r>
            <a:r>
              <a:rPr lang="en-US" sz="2000" u="sng"/>
              <a:t>Production limitation</a:t>
            </a:r>
            <a:r>
              <a:rPr lang="en-US" sz="2000"/>
              <a:t> e.g. equipment limitations, storage</a:t>
            </a:r>
          </a:p>
          <a:p>
            <a:pPr lvl="3" eaLnBrk="0" hangingPunct="0"/>
            <a:r>
              <a:rPr lang="en-US" sz="2000"/>
              <a:t>limits, market constraints.</a:t>
            </a:r>
          </a:p>
          <a:p>
            <a:pPr lvl="2" eaLnBrk="0" hangingPunct="0"/>
            <a:r>
              <a:rPr lang="en-US" sz="2000">
                <a:cs typeface="Times New Roman" pitchFamily="18" charset="0"/>
              </a:rPr>
              <a:t>2.  </a:t>
            </a:r>
            <a:r>
              <a:rPr lang="en-US" sz="2000" u="sng"/>
              <a:t>Raw material limitation</a:t>
            </a:r>
            <a:endParaRPr lang="en-US" sz="2000"/>
          </a:p>
          <a:p>
            <a:pPr lvl="2" eaLnBrk="0" hangingPunct="0"/>
            <a:r>
              <a:rPr lang="en-US" sz="2000">
                <a:cs typeface="Times New Roman" pitchFamily="18" charset="0"/>
              </a:rPr>
              <a:t>3.  </a:t>
            </a:r>
            <a:r>
              <a:rPr lang="en-US" sz="2000" u="sng"/>
              <a:t>Safety restrictions</a:t>
            </a:r>
            <a:r>
              <a:rPr lang="en-US" sz="2000"/>
              <a:t>, e.g. allowable operating ranges for</a:t>
            </a:r>
          </a:p>
          <a:p>
            <a:pPr lvl="3" eaLnBrk="0" hangingPunct="0"/>
            <a:r>
              <a:rPr lang="en-US" sz="2000"/>
              <a:t>temperature and pressures.</a:t>
            </a:r>
          </a:p>
          <a:p>
            <a:pPr lvl="2" eaLnBrk="0" hangingPunct="0"/>
            <a:r>
              <a:rPr lang="en-US" sz="2000"/>
              <a:t>4.  </a:t>
            </a:r>
            <a:r>
              <a:rPr lang="en-US" sz="2000" u="sng"/>
              <a:t>Physical property specifications</a:t>
            </a:r>
            <a:r>
              <a:rPr lang="en-US" sz="2000"/>
              <a:t> e.g. product quality </a:t>
            </a:r>
          </a:p>
          <a:p>
            <a:pPr lvl="3" eaLnBrk="0" hangingPunct="0"/>
            <a:r>
              <a:rPr lang="en-US" sz="2000"/>
              <a:t>constraints when a blend property can be calculated as </a:t>
            </a:r>
          </a:p>
          <a:p>
            <a:pPr lvl="3" eaLnBrk="0" hangingPunct="0"/>
            <a:r>
              <a:rPr lang="en-US" sz="2000"/>
              <a:t>an average of pure component properties:</a:t>
            </a:r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3352800" y="5791200"/>
          <a:ext cx="1828800" cy="825500"/>
        </p:xfrm>
        <a:graphic>
          <a:graphicData uri="http://schemas.openxmlformats.org/presentationml/2006/ole">
            <p:oleObj spid="_x0000_s94211" name="Equation" r:id="rId4" imgW="952200" imgH="431640" progId="Equation.3">
              <p:embed/>
            </p:oleObj>
          </a:graphicData>
        </a:graphic>
      </p:graphicFrame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 rot="-5400000">
            <a:off x="-888206" y="2947194"/>
            <a:ext cx="2359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00A0-CBC5-4277-AA53-96EEBEE9A485}" type="slidenum">
              <a:rPr lang="en-US"/>
              <a:pPr/>
              <a:t>20</a:t>
            </a:fld>
            <a:endParaRPr lang="en-US"/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04800"/>
            <a:ext cx="54197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ADEA-824D-4570-8E82-B4D4E8440CB1}" type="slidenum">
              <a:rPr lang="en-US"/>
              <a:pPr/>
              <a:t>21</a:t>
            </a:fld>
            <a:endParaRPr lang="en-US"/>
          </a:p>
        </p:txBody>
      </p:sp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1600200" y="685800"/>
            <a:ext cx="4891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Convert inequalities to equalities using slack variables</a:t>
            </a:r>
          </a:p>
        </p:txBody>
      </p:sp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1271588"/>
            <a:ext cx="72009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F24D-193A-4EDF-BC03-3B4858140D31}" type="slidenum">
              <a:rPr lang="en-US"/>
              <a:pPr/>
              <a:t>22</a:t>
            </a:fld>
            <a:endParaRPr 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pic>
        <p:nvPicPr>
          <p:cNvPr id="56326" name="Picture 6" descr="chapt 7 fi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"/>
            <a:ext cx="8077200" cy="4235450"/>
          </a:xfrm>
          <a:prstGeom prst="rect">
            <a:avLst/>
          </a:prstGeom>
          <a:noFill/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429000" y="4572000"/>
            <a:ext cx="51943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Minimize:  </a:t>
            </a:r>
            <a:r>
              <a:rPr lang="en-US" sz="1800" i="1">
                <a:latin typeface="Times New Roman" pitchFamily="18" charset="0"/>
              </a:rPr>
              <a:t>f</a:t>
            </a:r>
            <a:r>
              <a:rPr lang="en-US" sz="1800">
                <a:latin typeface="Times New Roman" pitchFamily="18" charset="0"/>
              </a:rPr>
              <a:t> = </a:t>
            </a:r>
            <a:r>
              <a:rPr lang="en-US" sz="1800" b="1">
                <a:latin typeface="Times New Roman" pitchFamily="18" charset="0"/>
              </a:rPr>
              <a:t>c</a:t>
            </a:r>
            <a:r>
              <a:rPr lang="en-US" sz="1800" b="1" baseline="30000">
                <a:latin typeface="Times New Roman" pitchFamily="18" charset="0"/>
              </a:rPr>
              <a:t>T</a:t>
            </a:r>
            <a:r>
              <a:rPr lang="en-US" sz="1800" b="1">
                <a:latin typeface="Times New Roman" pitchFamily="18" charset="0"/>
              </a:rPr>
              <a:t>x</a:t>
            </a:r>
            <a:r>
              <a:rPr lang="en-US" sz="1800">
                <a:latin typeface="Times New Roman" pitchFamily="18" charset="0"/>
              </a:rPr>
              <a:t>				(7.6)</a:t>
            </a:r>
          </a:p>
          <a:p>
            <a:endParaRPr lang="en-US" sz="1800">
              <a:latin typeface="Times New Roman" pitchFamily="18" charset="0"/>
            </a:endParaRPr>
          </a:p>
          <a:p>
            <a:r>
              <a:rPr lang="en-US" sz="1800">
                <a:latin typeface="Times New Roman" pitchFamily="18" charset="0"/>
              </a:rPr>
              <a:t>Subject to:  </a:t>
            </a:r>
            <a:r>
              <a:rPr lang="en-US" sz="1800" b="1">
                <a:latin typeface="Times New Roman" pitchFamily="18" charset="0"/>
              </a:rPr>
              <a:t>Ax</a:t>
            </a:r>
            <a:r>
              <a:rPr lang="en-US" sz="1800">
                <a:latin typeface="Times New Roman" pitchFamily="18" charset="0"/>
              </a:rPr>
              <a:t> = </a:t>
            </a:r>
            <a:r>
              <a:rPr lang="en-US" sz="1800" b="1">
                <a:latin typeface="Times New Roman" pitchFamily="18" charset="0"/>
              </a:rPr>
              <a:t>b</a:t>
            </a:r>
            <a:r>
              <a:rPr lang="en-US" sz="1800">
                <a:latin typeface="Times New Roman" pitchFamily="18" charset="0"/>
              </a:rPr>
              <a:t>				(7.7)</a:t>
            </a:r>
          </a:p>
          <a:p>
            <a:endParaRPr lang="en-US" sz="1800">
              <a:latin typeface="Times New Roman" pitchFamily="18" charset="0"/>
            </a:endParaRPr>
          </a:p>
          <a:p>
            <a:r>
              <a:rPr lang="en-US" sz="1800">
                <a:latin typeface="Times New Roman" pitchFamily="18" charset="0"/>
              </a:rPr>
              <a:t>	and </a:t>
            </a:r>
            <a:r>
              <a:rPr lang="en-US" sz="1800" b="1">
                <a:latin typeface="Times New Roman" pitchFamily="18" charset="0"/>
              </a:rPr>
              <a:t>I</a:t>
            </a:r>
            <a:r>
              <a:rPr lang="en-US" sz="1800">
                <a:latin typeface="Times New Roman" pitchFamily="18" charset="0"/>
              </a:rPr>
              <a:t> </a:t>
            </a:r>
            <a:r>
              <a:rPr lang="en-US" sz="1800" u="sng">
                <a:latin typeface="Times New Roman" pitchFamily="18" charset="0"/>
              </a:rPr>
              <a:t>&lt;</a:t>
            </a:r>
            <a:r>
              <a:rPr lang="en-US" sz="1800">
                <a:latin typeface="Times New Roman" pitchFamily="18" charset="0"/>
              </a:rPr>
              <a:t> </a:t>
            </a:r>
            <a:r>
              <a:rPr lang="en-US" sz="1800" b="1">
                <a:latin typeface="Times New Roman" pitchFamily="18" charset="0"/>
              </a:rPr>
              <a:t>x </a:t>
            </a:r>
            <a:r>
              <a:rPr lang="en-US" sz="1800" u="sng">
                <a:latin typeface="Times New Roman" pitchFamily="18" charset="0"/>
              </a:rPr>
              <a:t>&lt;</a:t>
            </a:r>
            <a:r>
              <a:rPr lang="en-US" sz="1800">
                <a:latin typeface="Times New Roman" pitchFamily="18" charset="0"/>
              </a:rPr>
              <a:t> </a:t>
            </a:r>
            <a:r>
              <a:rPr lang="en-US" sz="1800" b="1">
                <a:latin typeface="Times New Roman" pitchFamily="18" charset="0"/>
              </a:rPr>
              <a:t>u</a:t>
            </a:r>
            <a:r>
              <a:rPr lang="en-US" sz="1800">
                <a:latin typeface="Times New Roman" pitchFamily="18" charset="0"/>
              </a:rPr>
              <a:t>			(7.8)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DF93-7904-4DB3-BBC2-52CA013553D0}" type="slidenum">
              <a:rPr lang="en-US"/>
              <a:pPr/>
              <a:t>23</a:t>
            </a:fld>
            <a:endParaRPr lang="en-US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33400"/>
            <a:ext cx="73152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733800"/>
            <a:ext cx="63246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5294-D797-40CB-9BC6-02B8138BCD80}" type="slidenum">
              <a:rPr lang="en-US"/>
              <a:pPr/>
              <a:t>24</a:t>
            </a:fld>
            <a:endParaRPr lang="en-US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203325" y="646113"/>
            <a:ext cx="668655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1800" b="1"/>
              <a:t>	DEFINITION 1</a:t>
            </a:r>
            <a:r>
              <a:rPr lang="en-US" sz="1800"/>
              <a:t>:  A </a:t>
            </a:r>
            <a:r>
              <a:rPr lang="en-US" sz="1800" i="1"/>
              <a:t>feasible solution</a:t>
            </a:r>
            <a:r>
              <a:rPr lang="en-US" sz="1800"/>
              <a:t> to the linear programming</a:t>
            </a:r>
          </a:p>
          <a:p>
            <a:pPr>
              <a:tabLst>
                <a:tab pos="228600" algn="l"/>
              </a:tabLst>
            </a:pPr>
            <a:r>
              <a:rPr lang="en-US" sz="1800"/>
              <a:t>problem is a vector </a:t>
            </a:r>
            <a:r>
              <a:rPr lang="en-US" sz="1800" b="1"/>
              <a:t>x</a:t>
            </a:r>
            <a:r>
              <a:rPr lang="en-US" sz="1800"/>
              <a:t> = (x</a:t>
            </a:r>
            <a:r>
              <a:rPr lang="en-US" sz="1800" baseline="-25000"/>
              <a:t>1</a:t>
            </a:r>
            <a:r>
              <a:rPr lang="en-US" sz="1800"/>
              <a:t>, x</a:t>
            </a:r>
            <a:r>
              <a:rPr lang="en-US" sz="1800" baseline="-25000"/>
              <a:t>2</a:t>
            </a:r>
            <a:r>
              <a:rPr lang="en-US" sz="1800"/>
              <a:t>, …., x</a:t>
            </a:r>
            <a:r>
              <a:rPr lang="en-US" sz="1800" baseline="-25000"/>
              <a:t>n</a:t>
            </a:r>
            <a:r>
              <a:rPr lang="en-US" sz="1800"/>
              <a:t>) that satisfies all </a:t>
            </a:r>
          </a:p>
          <a:p>
            <a:pPr>
              <a:tabLst>
                <a:tab pos="228600" algn="l"/>
              </a:tabLst>
            </a:pPr>
            <a:r>
              <a:rPr lang="en-US" sz="1800"/>
              <a:t>constraints and bounds (7.8).</a:t>
            </a:r>
          </a:p>
          <a:p>
            <a:pPr>
              <a:tabLst>
                <a:tab pos="228600" algn="l"/>
              </a:tabLst>
            </a:pPr>
            <a:endParaRPr lang="en-US" sz="1800"/>
          </a:p>
          <a:p>
            <a:pPr>
              <a:tabLst>
                <a:tab pos="228600" algn="l"/>
              </a:tabLst>
            </a:pPr>
            <a:r>
              <a:rPr lang="en-US" sz="1800" b="1"/>
              <a:t>	DEFINITION 2</a:t>
            </a:r>
            <a:r>
              <a:rPr lang="en-US" sz="1800"/>
              <a:t>.  A </a:t>
            </a:r>
            <a:r>
              <a:rPr lang="en-US" sz="1800" i="1"/>
              <a:t>basis matrix</a:t>
            </a:r>
            <a:r>
              <a:rPr lang="en-US" sz="1800"/>
              <a:t> is an </a:t>
            </a:r>
            <a:r>
              <a:rPr lang="en-US" sz="1800" i="1"/>
              <a:t>m</a:t>
            </a:r>
            <a:r>
              <a:rPr lang="en-US" sz="1800"/>
              <a:t> x </a:t>
            </a:r>
            <a:r>
              <a:rPr lang="en-US" sz="1800" i="1"/>
              <a:t>m</a:t>
            </a:r>
            <a:r>
              <a:rPr lang="en-US" sz="1800"/>
              <a:t> nonsingular matrix</a:t>
            </a:r>
          </a:p>
          <a:p>
            <a:pPr>
              <a:tabLst>
                <a:tab pos="228600" algn="l"/>
              </a:tabLst>
            </a:pPr>
            <a:r>
              <a:rPr lang="en-US" sz="1800"/>
              <a:t>formed from some </a:t>
            </a:r>
            <a:r>
              <a:rPr lang="en-US" sz="1800" i="1"/>
              <a:t>m</a:t>
            </a:r>
            <a:r>
              <a:rPr lang="en-US" sz="1800"/>
              <a:t> columns of the constraint matrix </a:t>
            </a:r>
            <a:r>
              <a:rPr lang="en-US" sz="1800" b="1"/>
              <a:t>A</a:t>
            </a:r>
            <a:r>
              <a:rPr lang="en-US" sz="1800"/>
              <a:t>.</a:t>
            </a:r>
          </a:p>
          <a:p>
            <a:pPr>
              <a:tabLst>
                <a:tab pos="228600" algn="l"/>
              </a:tabLst>
            </a:pPr>
            <a:endParaRPr lang="en-US" sz="1800"/>
          </a:p>
          <a:p>
            <a:pPr>
              <a:tabLst>
                <a:tab pos="228600" algn="l"/>
              </a:tabLst>
            </a:pPr>
            <a:r>
              <a:rPr lang="en-US" sz="1800" b="1"/>
              <a:t>	DEFINITION 3</a:t>
            </a:r>
            <a:r>
              <a:rPr lang="en-US" sz="1800"/>
              <a:t>.  A </a:t>
            </a:r>
            <a:r>
              <a:rPr lang="en-US" sz="1800" i="1"/>
              <a:t>basic solution</a:t>
            </a:r>
            <a:r>
              <a:rPr lang="en-US" sz="1800"/>
              <a:t> to a linear program is the</a:t>
            </a:r>
          </a:p>
          <a:p>
            <a:pPr>
              <a:tabLst>
                <a:tab pos="228600" algn="l"/>
              </a:tabLst>
            </a:pPr>
            <a:r>
              <a:rPr lang="en-US" sz="1800"/>
              <a:t>unique vector determined by choosing a basis matrix, and</a:t>
            </a:r>
          </a:p>
          <a:p>
            <a:pPr>
              <a:tabLst>
                <a:tab pos="228600" algn="l"/>
              </a:tabLst>
            </a:pPr>
            <a:r>
              <a:rPr lang="en-US" sz="1800"/>
              <a:t>solving the resulting system of equations for the remaining</a:t>
            </a:r>
          </a:p>
          <a:p>
            <a:pPr>
              <a:tabLst>
                <a:tab pos="228600" algn="l"/>
              </a:tabLst>
            </a:pPr>
            <a:r>
              <a:rPr lang="en-US" sz="1800" i="1"/>
              <a:t>m</a:t>
            </a:r>
            <a:r>
              <a:rPr lang="en-US" sz="1800"/>
              <a:t> variables.</a:t>
            </a:r>
          </a:p>
          <a:p>
            <a:pPr>
              <a:tabLst>
                <a:tab pos="228600" algn="l"/>
              </a:tabLst>
            </a:pPr>
            <a:endParaRPr lang="en-US" sz="1800"/>
          </a:p>
          <a:p>
            <a:pPr>
              <a:tabLst>
                <a:tab pos="228600" algn="l"/>
              </a:tabLst>
            </a:pPr>
            <a:r>
              <a:rPr lang="en-US" sz="1800" b="1"/>
              <a:t>	DEFINITION 4</a:t>
            </a:r>
            <a:r>
              <a:rPr lang="en-US" sz="1800"/>
              <a:t>.  A </a:t>
            </a:r>
            <a:r>
              <a:rPr lang="en-US" sz="1800" i="1"/>
              <a:t>basic feasible solution</a:t>
            </a:r>
            <a:r>
              <a:rPr lang="en-US" sz="1800"/>
              <a:t> is a basic solution</a:t>
            </a:r>
          </a:p>
          <a:p>
            <a:pPr>
              <a:tabLst>
                <a:tab pos="228600" algn="l"/>
              </a:tabLst>
            </a:pPr>
            <a:r>
              <a:rPr lang="en-US" sz="1800"/>
              <a:t>in which all variables satisfy their bounds (7.8).</a:t>
            </a:r>
          </a:p>
          <a:p>
            <a:pPr>
              <a:tabLst>
                <a:tab pos="228600" algn="l"/>
              </a:tabLst>
            </a:pPr>
            <a:endParaRPr lang="en-US" sz="1800"/>
          </a:p>
          <a:p>
            <a:pPr>
              <a:tabLst>
                <a:tab pos="228600" algn="l"/>
              </a:tabLst>
            </a:pPr>
            <a:r>
              <a:rPr lang="en-US" sz="1800" b="1"/>
              <a:t>	DEFINITION 6</a:t>
            </a:r>
            <a:r>
              <a:rPr lang="en-US" sz="1800"/>
              <a:t>.  An </a:t>
            </a:r>
            <a:r>
              <a:rPr lang="en-US" sz="1800" i="1"/>
              <a:t>optimal solution</a:t>
            </a:r>
            <a:r>
              <a:rPr lang="en-US" sz="1800"/>
              <a:t> is a feasible solution</a:t>
            </a:r>
          </a:p>
          <a:p>
            <a:pPr>
              <a:tabLst>
                <a:tab pos="228600" algn="l"/>
              </a:tabLst>
            </a:pPr>
            <a:r>
              <a:rPr lang="en-US" sz="1800"/>
              <a:t>that also minimizes </a:t>
            </a:r>
            <a:r>
              <a:rPr lang="en-US" sz="1800" i="1"/>
              <a:t>f</a:t>
            </a:r>
            <a:r>
              <a:rPr lang="en-US" sz="1800"/>
              <a:t> in Equation (7.6).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C586-FCB9-433D-A6EE-C9A62F54EA8F}" type="slidenum">
              <a:rPr lang="en-US"/>
              <a:pPr/>
              <a:t>25</a:t>
            </a:fld>
            <a:endParaRPr lang="en-US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14400"/>
            <a:ext cx="77724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CB33-C6B9-423C-B3B8-3665C5497F39}" type="slidenum">
              <a:rPr lang="en-US"/>
              <a:pPr/>
              <a:t>26</a:t>
            </a:fld>
            <a:endParaRPr lang="en-US"/>
          </a:p>
        </p:txBody>
      </p:sp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Slack variables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279525" y="2170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1524000" y="533400"/>
          <a:ext cx="1054100" cy="647700"/>
        </p:xfrm>
        <a:graphic>
          <a:graphicData uri="http://schemas.openxmlformats.org/presentationml/2006/ole">
            <p:oleObj spid="_x0000_s132100" name="Equation" r:id="rId4" imgW="1054080" imgH="647640" progId="Equation.DSMT4">
              <p:embed/>
            </p:oleObj>
          </a:graphicData>
        </a:graphic>
      </p:graphicFrame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2651125" y="3236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1225550" y="1219200"/>
          <a:ext cx="2501900" cy="647700"/>
        </p:xfrm>
        <a:graphic>
          <a:graphicData uri="http://schemas.openxmlformats.org/presentationml/2006/ole">
            <p:oleObj spid="_x0000_s132102" name="Equation" r:id="rId5" imgW="2501640" imgH="647640" progId="Equation.DSMT4">
              <p:embed/>
            </p:oleObj>
          </a:graphicData>
        </a:graphic>
      </p:graphicFrame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914400" y="1905000"/>
            <a:ext cx="539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refinery example:	2 variables	r = 2</a:t>
            </a:r>
          </a:p>
          <a:p>
            <a:r>
              <a:rPr lang="en-US" sz="1800"/>
              <a:t>		3 constraints	p = 3 (3 slacks)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1828800" y="2667000"/>
            <a:ext cx="7004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n = r + p = 5	total variables</a:t>
            </a:r>
          </a:p>
          <a:p>
            <a:r>
              <a:rPr lang="en-US" sz="1800"/>
              <a:t>m = q + p = 3	total constraints  (q = 0 = no. equality constraints)</a:t>
            </a:r>
          </a:p>
          <a:p>
            <a:r>
              <a:rPr lang="en-US" sz="1800"/>
              <a:t>3 eqns / 5 unknowns      set 2 variables = 0</a:t>
            </a:r>
          </a:p>
        </p:txBody>
      </p:sp>
      <p:graphicFrame>
        <p:nvGraphicFramePr>
          <p:cNvPr id="132105" name="Object 9"/>
          <p:cNvGraphicFramePr>
            <a:graphicFrameLocks noChangeAspect="1"/>
          </p:cNvGraphicFramePr>
          <p:nvPr/>
        </p:nvGraphicFramePr>
        <p:xfrm>
          <a:off x="4114800" y="3352800"/>
          <a:ext cx="266700" cy="190500"/>
        </p:xfrm>
        <a:graphic>
          <a:graphicData uri="http://schemas.openxmlformats.org/presentationml/2006/ole">
            <p:oleObj spid="_x0000_s132105" name="Equation" r:id="rId6" imgW="266400" imgH="190440" progId="Equation.DSMT4">
              <p:embed/>
            </p:oleObj>
          </a:graphicData>
        </a:graphic>
      </p:graphicFrame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838200" y="4267200"/>
            <a:ext cx="4832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basic feasible sol’n</a:t>
            </a:r>
          </a:p>
          <a:p>
            <a:r>
              <a:rPr lang="en-US" sz="1800"/>
              <a:t>	set (n – m) variables = 0	non-basic</a:t>
            </a:r>
          </a:p>
          <a:p>
            <a:r>
              <a:rPr lang="en-US" sz="1800"/>
              <a:t>	             m variables </a:t>
            </a:r>
            <a:r>
              <a:rPr lang="en-US" sz="1800">
                <a:cs typeface="Arial" pitchFamily="34" charset="0"/>
              </a:rPr>
              <a:t>≠ 0	basic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3733800" y="3581400"/>
            <a:ext cx="370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(could have infinite # soln’s</a:t>
            </a:r>
          </a:p>
          <a:p>
            <a:r>
              <a:rPr lang="en-US" sz="1800"/>
              <a:t>If variables can assume any value)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1279525" y="6132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graphicFrame>
        <p:nvGraphicFramePr>
          <p:cNvPr id="132109" name="Object 13"/>
          <p:cNvGraphicFramePr>
            <a:graphicFrameLocks noChangeAspect="1"/>
          </p:cNvGraphicFramePr>
          <p:nvPr/>
        </p:nvGraphicFramePr>
        <p:xfrm>
          <a:off x="1943100" y="5257800"/>
          <a:ext cx="3657600" cy="673100"/>
        </p:xfrm>
        <a:graphic>
          <a:graphicData uri="http://schemas.openxmlformats.org/presentationml/2006/ole">
            <p:oleObj spid="_x0000_s132109" name="Equation" r:id="rId7" imgW="3657600" imgH="672840" progId="Equation.DSMT4">
              <p:embed/>
            </p:oleObj>
          </a:graphicData>
        </a:graphic>
      </p:graphicFrame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2727325" y="5980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graphicFrame>
        <p:nvGraphicFramePr>
          <p:cNvPr id="132111" name="Object 15"/>
          <p:cNvGraphicFramePr>
            <a:graphicFrameLocks noChangeAspect="1"/>
          </p:cNvGraphicFramePr>
          <p:nvPr/>
        </p:nvGraphicFramePr>
        <p:xfrm>
          <a:off x="2520950" y="6108700"/>
          <a:ext cx="3695700" cy="673100"/>
        </p:xfrm>
        <a:graphic>
          <a:graphicData uri="http://schemas.openxmlformats.org/presentationml/2006/ole">
            <p:oleObj spid="_x0000_s132111" name="Equation" r:id="rId8" imgW="3695400" imgH="672840" progId="Equation.DSMT4">
              <p:embed/>
            </p:oleObj>
          </a:graphicData>
        </a:graphic>
      </p:graphicFrame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5638800" y="5562600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(constraint intersections)</a:t>
            </a:r>
          </a:p>
        </p:txBody>
      </p:sp>
      <p:sp>
        <p:nvSpPr>
          <p:cNvPr id="132113" name="Rectangle 17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A077-2894-47A6-90F4-BEDA8A04776D}" type="slidenum">
              <a:rPr lang="en-US"/>
              <a:pPr/>
              <a:t>27</a:t>
            </a:fld>
            <a:endParaRPr lang="en-US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762000"/>
            <a:ext cx="76962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4532-FD23-416B-83A3-57031FE63DD5}" type="slidenum">
              <a:rPr lang="en-US"/>
              <a:pPr/>
              <a:t>28</a:t>
            </a:fld>
            <a:endParaRPr lang="en-US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77724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C2D3-A374-43F8-A720-A8C28FB50500}" type="slidenum">
              <a:rPr lang="en-US"/>
              <a:pPr/>
              <a:t>29</a:t>
            </a:fld>
            <a:endParaRPr lang="en-US"/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1200150" y="457200"/>
            <a:ext cx="664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In initiating the simplex algorithm, we treat the objective function</a:t>
            </a: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1276350" y="1524000"/>
            <a:ext cx="344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As just another equation, that is,</a:t>
            </a:r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1276350" y="2667000"/>
            <a:ext cx="6475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1800"/>
              <a:t>The basic variables are the first </a:t>
            </a:r>
            <a:r>
              <a:rPr lang="en-US" sz="1800" i="1"/>
              <a:t>m</a:t>
            </a:r>
            <a:r>
              <a:rPr lang="en-US" sz="1800"/>
              <a:t>, that is </a:t>
            </a:r>
            <a:r>
              <a:rPr lang="en-US" sz="1800" i="1"/>
              <a:t>x</a:t>
            </a:r>
            <a:r>
              <a:rPr lang="en-US" sz="1800" baseline="-25000"/>
              <a:t>1</a:t>
            </a:r>
            <a:r>
              <a:rPr lang="en-US" sz="1800"/>
              <a:t> … </a:t>
            </a:r>
            <a:r>
              <a:rPr lang="en-US" sz="1800" i="1"/>
              <a:t>x</a:t>
            </a:r>
            <a:r>
              <a:rPr lang="en-US" sz="1800" i="1" baseline="-25000"/>
              <a:t>m</a:t>
            </a:r>
            <a:r>
              <a:rPr lang="en-US" sz="1800"/>
              <a:t> and –</a:t>
            </a:r>
            <a:r>
              <a:rPr lang="en-US" sz="1800" i="1"/>
              <a:t>f.</a:t>
            </a:r>
          </a:p>
          <a:p>
            <a:pPr>
              <a:tabLst>
                <a:tab pos="228600" algn="l"/>
              </a:tabLst>
            </a:pPr>
            <a:r>
              <a:rPr lang="en-US" sz="1800"/>
              <a:t>	Find values of x</a:t>
            </a:r>
            <a:r>
              <a:rPr lang="en-US" sz="1800" baseline="-25000"/>
              <a:t>1</a:t>
            </a:r>
            <a:r>
              <a:rPr lang="en-US" sz="1800"/>
              <a:t> </a:t>
            </a:r>
            <a:r>
              <a:rPr lang="en-US" sz="1800" u="sng"/>
              <a:t>&gt;</a:t>
            </a:r>
            <a:r>
              <a:rPr lang="en-US" sz="1800"/>
              <a:t> 0, x</a:t>
            </a:r>
            <a:r>
              <a:rPr lang="en-US" sz="1800" baseline="-25000"/>
              <a:t>2</a:t>
            </a:r>
            <a:r>
              <a:rPr lang="en-US" sz="1800"/>
              <a:t> </a:t>
            </a:r>
            <a:r>
              <a:rPr lang="en-US" sz="1800" u="sng"/>
              <a:t>&gt;</a:t>
            </a:r>
            <a:r>
              <a:rPr lang="en-US" sz="1800"/>
              <a:t> 0, . . . . X</a:t>
            </a:r>
            <a:r>
              <a:rPr lang="en-US" sz="1800" baseline="-25000"/>
              <a:t>n</a:t>
            </a:r>
            <a:r>
              <a:rPr lang="en-US" sz="1800"/>
              <a:t> </a:t>
            </a:r>
            <a:r>
              <a:rPr lang="en-US" sz="1800" u="sng"/>
              <a:t>&gt;</a:t>
            </a:r>
            <a:r>
              <a:rPr lang="en-US" sz="1800"/>
              <a:t> 0 and min </a:t>
            </a:r>
            <a:r>
              <a:rPr lang="en-US" sz="1800" i="1"/>
              <a:t>f</a:t>
            </a:r>
            <a:r>
              <a:rPr lang="en-US" sz="1800"/>
              <a:t> satisfying</a:t>
            </a:r>
          </a:p>
        </p:txBody>
      </p:sp>
      <p:graphicFrame>
        <p:nvGraphicFramePr>
          <p:cNvPr id="250887" name="Object 7"/>
          <p:cNvGraphicFramePr>
            <a:graphicFrameLocks noChangeAspect="1"/>
          </p:cNvGraphicFramePr>
          <p:nvPr/>
        </p:nvGraphicFramePr>
        <p:xfrm>
          <a:off x="3028950" y="990600"/>
          <a:ext cx="2895600" cy="427038"/>
        </p:xfrm>
        <a:graphic>
          <a:graphicData uri="http://schemas.openxmlformats.org/presentationml/2006/ole">
            <p:oleObj spid="_x0000_s250887" name="Equation" r:id="rId4" imgW="1549080" imgH="228600" progId="Equation.DSMT4">
              <p:embed/>
            </p:oleObj>
          </a:graphicData>
        </a:graphic>
      </p:graphicFrame>
      <p:graphicFrame>
        <p:nvGraphicFramePr>
          <p:cNvPr id="250888" name="Object 8"/>
          <p:cNvGraphicFramePr>
            <a:graphicFrameLocks noChangeAspect="1"/>
          </p:cNvGraphicFramePr>
          <p:nvPr/>
        </p:nvGraphicFramePr>
        <p:xfrm>
          <a:off x="2724150" y="2057400"/>
          <a:ext cx="3489325" cy="427038"/>
        </p:xfrm>
        <a:graphic>
          <a:graphicData uri="http://schemas.openxmlformats.org/presentationml/2006/ole">
            <p:oleObj spid="_x0000_s250888" name="Equation" r:id="rId5" imgW="1866600" imgH="228600" progId="Equation.DSMT4">
              <p:embed/>
            </p:oleObj>
          </a:graphicData>
        </a:graphic>
      </p:graphicFrame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7162800" y="213360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(7.11)</a:t>
            </a:r>
          </a:p>
        </p:txBody>
      </p:sp>
      <p:pic>
        <p:nvPicPr>
          <p:cNvPr id="250890" name="Picture 10" descr="equation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429000"/>
            <a:ext cx="6934200" cy="2974975"/>
          </a:xfrm>
          <a:prstGeom prst="rect">
            <a:avLst/>
          </a:prstGeom>
          <a:noFill/>
        </p:spPr>
      </p:pic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0894" name="Text Box 14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F1E3-60A0-46B4-8B91-5B3403552F6C}" type="slidenum">
              <a:rPr lang="en-US"/>
              <a:pPr/>
              <a:t>3</a:t>
            </a:fld>
            <a:endParaRPr lang="en-US"/>
          </a:p>
        </p:txBody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838200" y="0"/>
            <a:ext cx="7843838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eaLnBrk="0" hangingPunct="0"/>
            <a:r>
              <a:rPr lang="en-US" sz="2000">
                <a:cs typeface="Times New Roman" pitchFamily="18" charset="0"/>
              </a:rPr>
              <a:t>5. 	</a:t>
            </a:r>
            <a:r>
              <a:rPr lang="en-US" sz="2000"/>
              <a:t>Material and Energy Balances</a:t>
            </a:r>
          </a:p>
          <a:p>
            <a:pPr lvl="3" eaLnBrk="0" hangingPunct="0"/>
            <a:r>
              <a:rPr lang="en-US" sz="2000">
                <a:cs typeface="Times New Roman" pitchFamily="18" charset="0"/>
              </a:rPr>
              <a:t>- Tend to yield equality constraints. </a:t>
            </a:r>
          </a:p>
          <a:p>
            <a:pPr lvl="3" eaLnBrk="0" hangingPunct="0"/>
            <a:r>
              <a:rPr lang="en-US" sz="2000">
                <a:cs typeface="Times New Roman" pitchFamily="18" charset="0"/>
              </a:rPr>
              <a:t>- Constraints can change frequently, e.g. daily or hourly.</a:t>
            </a:r>
          </a:p>
          <a:p>
            <a:pPr lvl="3" eaLnBrk="0" hangingPunct="0"/>
            <a:endParaRPr lang="en-US" sz="2000">
              <a:solidFill>
                <a:srgbClr val="009900"/>
              </a:solidFill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b="1" u="sng">
                <a:solidFill>
                  <a:srgbClr val="009900"/>
                </a:solidFill>
                <a:cs typeface="Times New Roman" pitchFamily="18" charset="0"/>
              </a:rPr>
              <a:t>Effect of Inequality Constraints</a:t>
            </a:r>
            <a:endParaRPr lang="en-US" sz="2000" b="1">
              <a:solidFill>
                <a:srgbClr val="009900"/>
              </a:solidFill>
              <a:cs typeface="Times New Roman" pitchFamily="18" charset="0"/>
            </a:endParaRPr>
          </a:p>
          <a:p>
            <a:pPr lvl="2" eaLnBrk="0" hangingPunct="0"/>
            <a:r>
              <a:rPr lang="en-US" sz="2000">
                <a:cs typeface="Times New Roman" pitchFamily="18" charset="0"/>
              </a:rPr>
              <a:t>- Consider the linear and quadratic objective functions on </a:t>
            </a:r>
          </a:p>
          <a:p>
            <a:pPr lvl="3" eaLnBrk="0" hangingPunct="0"/>
            <a:r>
              <a:rPr lang="en-US" sz="2000">
                <a:cs typeface="Times New Roman" pitchFamily="18" charset="0"/>
              </a:rPr>
              <a:t>the next page.</a:t>
            </a:r>
          </a:p>
          <a:p>
            <a:pPr lvl="2" eaLnBrk="0" hangingPunct="0"/>
            <a:r>
              <a:rPr lang="en-US" sz="2000">
                <a:cs typeface="Times New Roman" pitchFamily="18" charset="0"/>
              </a:rPr>
              <a:t>- Note that for the LP problem, the optimum must lie on one </a:t>
            </a:r>
          </a:p>
          <a:p>
            <a:pPr lvl="3" eaLnBrk="0" hangingPunct="0"/>
            <a:r>
              <a:rPr lang="en-US" sz="2000">
                <a:cs typeface="Times New Roman" pitchFamily="18" charset="0"/>
              </a:rPr>
              <a:t>or more constraints.</a:t>
            </a:r>
          </a:p>
          <a:p>
            <a:pPr lvl="3" eaLnBrk="0" hangingPunct="0"/>
            <a:endParaRPr lang="en-US" sz="200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b="1" u="sng">
                <a:solidFill>
                  <a:srgbClr val="009900"/>
                </a:solidFill>
                <a:cs typeface="Times New Roman" pitchFamily="18" charset="0"/>
              </a:rPr>
              <a:t>Generic Statement of the LP Problem:</a:t>
            </a:r>
            <a:endParaRPr lang="en-US" sz="2000" b="1">
              <a:solidFill>
                <a:srgbClr val="009900"/>
              </a:solidFill>
              <a:cs typeface="Times New Roman" pitchFamily="18" charset="0"/>
            </a:endParaRPr>
          </a:p>
          <a:p>
            <a:pPr eaLnBrk="0" hangingPunct="0"/>
            <a:endParaRPr lang="en-US" sz="2000" b="1">
              <a:solidFill>
                <a:srgbClr val="009900"/>
              </a:solidFill>
              <a:cs typeface="Times New Roman" pitchFamily="18" charset="0"/>
            </a:endParaRPr>
          </a:p>
          <a:p>
            <a:pPr eaLnBrk="0" hangingPunct="0"/>
            <a:endParaRPr lang="en-US" sz="2000" b="1">
              <a:cs typeface="Times New Roman" pitchFamily="18" charset="0"/>
            </a:endParaRPr>
          </a:p>
          <a:p>
            <a:pPr eaLnBrk="0" hangingPunct="0"/>
            <a:r>
              <a:rPr lang="en-US" sz="2000">
                <a:cs typeface="Times New Roman" pitchFamily="18" charset="0"/>
              </a:rPr>
              <a:t>subject to:</a:t>
            </a:r>
          </a:p>
          <a:p>
            <a:pPr eaLnBrk="0" hangingPunct="0"/>
            <a:endParaRPr lang="en-US" sz="2000">
              <a:cs typeface="Times New Roman" pitchFamily="18" charset="0"/>
            </a:endParaRPr>
          </a:p>
          <a:p>
            <a:pPr eaLnBrk="0" hangingPunct="0"/>
            <a:endParaRPr lang="en-US" sz="2000" b="1">
              <a:cs typeface="Times New Roman" pitchFamily="18" charset="0"/>
            </a:endParaRPr>
          </a:p>
          <a:p>
            <a:pPr eaLnBrk="0" hangingPunct="0"/>
            <a:endParaRPr lang="en-US" sz="2000" b="1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b="1" u="sng">
                <a:solidFill>
                  <a:srgbClr val="009900"/>
                </a:solidFill>
                <a:cs typeface="Times New Roman" pitchFamily="18" charset="0"/>
              </a:rPr>
              <a:t>Solution of LP Problems</a:t>
            </a:r>
            <a:endParaRPr lang="en-US" sz="2000" b="1">
              <a:solidFill>
                <a:srgbClr val="009900"/>
              </a:solidFill>
              <a:cs typeface="Times New Roman" pitchFamily="18" charset="0"/>
            </a:endParaRPr>
          </a:p>
          <a:p>
            <a:pPr lvl="1" eaLnBrk="0" hangingPunct="0"/>
            <a:r>
              <a:rPr lang="en-US" sz="2000">
                <a:cs typeface="Times New Roman" pitchFamily="18" charset="0"/>
              </a:rPr>
              <a:t>- Simplex Method (Dantzig, 1947)</a:t>
            </a:r>
          </a:p>
          <a:p>
            <a:pPr lvl="1" eaLnBrk="0" hangingPunct="0"/>
            <a:r>
              <a:rPr lang="en-US" sz="2000">
                <a:cs typeface="Times New Roman" pitchFamily="18" charset="0"/>
              </a:rPr>
              <a:t>- Examine only constraint boundaries</a:t>
            </a:r>
          </a:p>
          <a:p>
            <a:pPr lvl="1" eaLnBrk="0" hangingPunct="0"/>
            <a:r>
              <a:rPr lang="en-US" sz="2000">
                <a:cs typeface="Times New Roman" pitchFamily="18" charset="0"/>
              </a:rPr>
              <a:t>- Very efficient, even for large problems</a:t>
            </a:r>
          </a:p>
        </p:txBody>
      </p:sp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1828800" y="3505200"/>
          <a:ext cx="1828800" cy="803275"/>
        </p:xfrm>
        <a:graphic>
          <a:graphicData uri="http://schemas.openxmlformats.org/presentationml/2006/ole">
            <p:oleObj spid="_x0000_s95235" name="Equation" r:id="rId4" imgW="977760" imgH="431640" progId="Equation.3">
              <p:embed/>
            </p:oleObj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3276600" y="4078288"/>
          <a:ext cx="2971800" cy="1271587"/>
        </p:xfrm>
        <a:graphic>
          <a:graphicData uri="http://schemas.openxmlformats.org/presentationml/2006/ole">
            <p:oleObj spid="_x0000_s95236" name="Equation" r:id="rId5" imgW="1600200" imgH="685800" progId="Equation.DSMT4">
              <p:embed/>
            </p:oleObj>
          </a:graphicData>
        </a:graphic>
      </p:graphicFrame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 rot="-5400000">
            <a:off x="-888206" y="2947194"/>
            <a:ext cx="2359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339-F4C3-416E-BFFF-022CD95D68DC}" type="slidenum">
              <a:rPr lang="en-US"/>
              <a:pPr/>
              <a:t>30</a:t>
            </a:fld>
            <a:endParaRPr lang="en-US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7848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A67-29BE-43B0-810F-ADD6F5C3D07D}" type="slidenum">
              <a:rPr lang="en-US"/>
              <a:pPr/>
              <a:t>31</a:t>
            </a:fld>
            <a:endParaRPr lang="en-US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pic>
        <p:nvPicPr>
          <p:cNvPr id="107527" name="Picture 7" descr="pag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57350"/>
            <a:ext cx="7924800" cy="2444750"/>
          </a:xfrm>
          <a:prstGeom prst="rect">
            <a:avLst/>
          </a:prstGeom>
          <a:noFill/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828800" y="533400"/>
            <a:ext cx="60594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Assume that we know that </a:t>
            </a:r>
            <a:r>
              <a:rPr lang="en-US" sz="1800" i="1"/>
              <a:t>x</a:t>
            </a:r>
            <a:r>
              <a:rPr lang="en-US" sz="1800" baseline="-25000"/>
              <a:t>5</a:t>
            </a:r>
            <a:r>
              <a:rPr lang="en-US" sz="1800"/>
              <a:t>, </a:t>
            </a:r>
            <a:r>
              <a:rPr lang="en-US" sz="1800" i="1"/>
              <a:t>x</a:t>
            </a:r>
            <a:r>
              <a:rPr lang="en-US" sz="1800" baseline="-25000"/>
              <a:t>1</a:t>
            </a:r>
            <a:r>
              <a:rPr lang="en-US" sz="1800"/>
              <a:t>, -</a:t>
            </a:r>
            <a:r>
              <a:rPr lang="en-US" sz="1800" i="1"/>
              <a:t>f</a:t>
            </a:r>
            <a:r>
              <a:rPr lang="en-US" sz="1800"/>
              <a:t> can be used as basic</a:t>
            </a:r>
          </a:p>
          <a:p>
            <a:r>
              <a:rPr lang="en-US" sz="1800"/>
              <a:t>variables.  We can pivot successively on the terms </a:t>
            </a:r>
            <a:r>
              <a:rPr lang="en-US" sz="1800" i="1"/>
              <a:t>x</a:t>
            </a:r>
            <a:r>
              <a:rPr lang="en-US" sz="1800" baseline="-25000"/>
              <a:t>5</a:t>
            </a:r>
            <a:r>
              <a:rPr lang="en-US" sz="1800"/>
              <a:t> (first</a:t>
            </a:r>
          </a:p>
          <a:p>
            <a:r>
              <a:rPr lang="en-US" sz="1800"/>
              <a:t>equation) and </a:t>
            </a:r>
            <a:r>
              <a:rPr lang="en-US" sz="1800" i="1"/>
              <a:t>x</a:t>
            </a:r>
            <a:r>
              <a:rPr lang="en-US" sz="1800" baseline="-25000"/>
              <a:t>1</a:t>
            </a:r>
            <a:r>
              <a:rPr lang="en-US" sz="1800"/>
              <a:t> (second equation)</a:t>
            </a:r>
          </a:p>
        </p:txBody>
      </p:sp>
      <p:sp>
        <p:nvSpPr>
          <p:cNvPr id="107529" name="Oval 9"/>
          <p:cNvSpPr>
            <a:spLocks noChangeArrowheads="1"/>
          </p:cNvSpPr>
          <p:nvPr/>
        </p:nvSpPr>
        <p:spPr bwMode="auto">
          <a:xfrm>
            <a:off x="2438400" y="3581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07530" name="Oval 10"/>
          <p:cNvSpPr>
            <a:spLocks noChangeArrowheads="1"/>
          </p:cNvSpPr>
          <p:nvPr/>
        </p:nvSpPr>
        <p:spPr bwMode="auto">
          <a:xfrm>
            <a:off x="3352800" y="3581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07531" name="Oval 11"/>
          <p:cNvSpPr>
            <a:spLocks noChangeArrowheads="1"/>
          </p:cNvSpPr>
          <p:nvPr/>
        </p:nvSpPr>
        <p:spPr bwMode="auto">
          <a:xfrm>
            <a:off x="4267200" y="3581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3A48-F228-4A2E-B912-BDB48ED7EBEE}" type="slidenum">
              <a:rPr lang="en-US"/>
              <a:pPr/>
              <a:t>32</a:t>
            </a:fld>
            <a:endParaRPr lang="en-US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1660525" y="952500"/>
            <a:ext cx="6223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Reduced cost coefficient 	= -24 (&lt; 0):  not optimal</a:t>
            </a:r>
          </a:p>
          <a:p>
            <a:r>
              <a:rPr lang="en-US" sz="1800">
                <a:latin typeface="Times New Roman" pitchFamily="18" charset="0"/>
              </a:rPr>
              <a:t>Increasing </a:t>
            </a:r>
            <a:r>
              <a:rPr lang="en-US" sz="1800" i="1">
                <a:latin typeface="Times New Roman" pitchFamily="18" charset="0"/>
              </a:rPr>
              <a:t>x</a:t>
            </a:r>
            <a:r>
              <a:rPr lang="en-US" sz="1800" baseline="-25000">
                <a:latin typeface="Times New Roman" pitchFamily="18" charset="0"/>
              </a:rPr>
              <a:t>3</a:t>
            </a:r>
            <a:r>
              <a:rPr lang="en-US" sz="1800">
                <a:latin typeface="Times New Roman" pitchFamily="18" charset="0"/>
              </a:rPr>
              <a:t> causes </a:t>
            </a:r>
            <a:r>
              <a:rPr lang="en-US" sz="1800" i="1">
                <a:latin typeface="Times New Roman" pitchFamily="18" charset="0"/>
              </a:rPr>
              <a:t>f</a:t>
            </a:r>
            <a:r>
              <a:rPr lang="en-US" sz="1800">
                <a:latin typeface="Times New Roman" pitchFamily="18" charset="0"/>
              </a:rPr>
              <a:t> to decrease</a:t>
            </a:r>
          </a:p>
          <a:p>
            <a:endParaRPr lang="en-US" sz="1800">
              <a:latin typeface="Times New Roman" pitchFamily="18" charset="0"/>
            </a:endParaRPr>
          </a:p>
          <a:p>
            <a:r>
              <a:rPr lang="en-US" sz="1800">
                <a:latin typeface="Times New Roman" pitchFamily="18" charset="0"/>
              </a:rPr>
              <a:t>		</a:t>
            </a:r>
            <a:r>
              <a:rPr lang="en-US" sz="1800" i="1">
                <a:latin typeface="Times New Roman" pitchFamily="18" charset="0"/>
              </a:rPr>
              <a:t>f </a:t>
            </a:r>
            <a:r>
              <a:rPr lang="en-US" sz="1800">
                <a:latin typeface="Times New Roman" pitchFamily="18" charset="0"/>
              </a:rPr>
              <a:t>= 28 -24 </a:t>
            </a:r>
            <a:r>
              <a:rPr lang="en-US" sz="1800" i="1">
                <a:latin typeface="Times New Roman" pitchFamily="18" charset="0"/>
              </a:rPr>
              <a:t>x</a:t>
            </a:r>
            <a:r>
              <a:rPr lang="en-US" sz="1800" baseline="-25000">
                <a:latin typeface="Times New Roman" pitchFamily="18" charset="0"/>
              </a:rPr>
              <a:t>3</a:t>
            </a:r>
            <a:r>
              <a:rPr lang="en-US" sz="1800">
                <a:latin typeface="Times New Roman" pitchFamily="18" charset="0"/>
              </a:rPr>
              <a:t>			(7.21)</a:t>
            </a:r>
          </a:p>
          <a:p>
            <a:endParaRPr lang="en-US" sz="1800">
              <a:latin typeface="Times New Roman" pitchFamily="18" charset="0"/>
            </a:endParaRPr>
          </a:p>
          <a:p>
            <a:r>
              <a:rPr lang="en-US" sz="1800">
                <a:latin typeface="Times New Roman" pitchFamily="18" charset="0"/>
              </a:rPr>
              <a:t>Maximum value of </a:t>
            </a:r>
            <a:r>
              <a:rPr lang="en-US" sz="1800" i="1">
                <a:latin typeface="Times New Roman" pitchFamily="18" charset="0"/>
              </a:rPr>
              <a:t>x</a:t>
            </a:r>
            <a:r>
              <a:rPr lang="en-US" sz="1800" baseline="-25000">
                <a:latin typeface="Times New Roman" pitchFamily="18" charset="0"/>
              </a:rPr>
              <a:t>2</a:t>
            </a:r>
            <a:r>
              <a:rPr lang="en-US" sz="1800">
                <a:latin typeface="Times New Roman" pitchFamily="18" charset="0"/>
              </a:rPr>
              <a:t> ?  Check constraints (</a:t>
            </a:r>
            <a:r>
              <a:rPr lang="en-US" sz="1800" i="1">
                <a:latin typeface="Times New Roman" pitchFamily="18" charset="0"/>
              </a:rPr>
              <a:t>x</a:t>
            </a:r>
            <a:r>
              <a:rPr lang="en-US" sz="1800" baseline="-25000">
                <a:latin typeface="Times New Roman" pitchFamily="18" charset="0"/>
              </a:rPr>
              <a:t>2</a:t>
            </a:r>
            <a:r>
              <a:rPr lang="en-US" sz="1800">
                <a:latin typeface="Times New Roman" pitchFamily="18" charset="0"/>
              </a:rPr>
              <a:t> = </a:t>
            </a:r>
            <a:r>
              <a:rPr lang="en-US" sz="1800" i="1">
                <a:latin typeface="Times New Roman" pitchFamily="18" charset="0"/>
              </a:rPr>
              <a:t>x</a:t>
            </a:r>
            <a:r>
              <a:rPr lang="en-US" sz="1800" baseline="-25000">
                <a:latin typeface="Times New Roman" pitchFamily="18" charset="0"/>
              </a:rPr>
              <a:t>4</a:t>
            </a:r>
            <a:r>
              <a:rPr lang="en-US" sz="1800">
                <a:latin typeface="Times New Roman" pitchFamily="18" charset="0"/>
              </a:rPr>
              <a:t> = 0)</a:t>
            </a:r>
          </a:p>
          <a:p>
            <a:endParaRPr lang="en-US" sz="1800">
              <a:latin typeface="Times New Roman" pitchFamily="18" charset="0"/>
            </a:endParaRPr>
          </a:p>
          <a:p>
            <a:r>
              <a:rPr lang="en-US" sz="1800">
                <a:latin typeface="Times New Roman" pitchFamily="18" charset="0"/>
              </a:rPr>
              <a:t>		</a:t>
            </a:r>
            <a:r>
              <a:rPr lang="en-US" sz="1800" i="1">
                <a:latin typeface="Times New Roman" pitchFamily="18" charset="0"/>
              </a:rPr>
              <a:t>x</a:t>
            </a:r>
            <a:r>
              <a:rPr lang="en-US" sz="1800" baseline="-25000">
                <a:latin typeface="Times New Roman" pitchFamily="18" charset="0"/>
              </a:rPr>
              <a:t>3</a:t>
            </a:r>
            <a:r>
              <a:rPr lang="en-US" sz="1800">
                <a:latin typeface="Times New Roman" pitchFamily="18" charset="0"/>
              </a:rPr>
              <a:t> = 5 -3</a:t>
            </a:r>
            <a:r>
              <a:rPr lang="en-US" sz="1800" i="1">
                <a:latin typeface="Times New Roman" pitchFamily="18" charset="0"/>
              </a:rPr>
              <a:t>x</a:t>
            </a:r>
            <a:r>
              <a:rPr lang="en-US" sz="1800" baseline="-25000">
                <a:latin typeface="Times New Roman" pitchFamily="18" charset="0"/>
              </a:rPr>
              <a:t>3</a:t>
            </a:r>
          </a:p>
          <a:p>
            <a:r>
              <a:rPr lang="en-US" sz="1800">
                <a:latin typeface="Times New Roman" pitchFamily="18" charset="0"/>
              </a:rPr>
              <a:t>		</a:t>
            </a:r>
            <a:r>
              <a:rPr lang="en-US" sz="1800" i="1">
                <a:latin typeface="Times New Roman" pitchFamily="18" charset="0"/>
              </a:rPr>
              <a:t>x</a:t>
            </a:r>
            <a:r>
              <a:rPr lang="en-US" sz="1800" baseline="-25000">
                <a:latin typeface="Times New Roman" pitchFamily="18" charset="0"/>
              </a:rPr>
              <a:t>1</a:t>
            </a:r>
            <a:r>
              <a:rPr lang="en-US" sz="1800">
                <a:latin typeface="Times New Roman" pitchFamily="18" charset="0"/>
              </a:rPr>
              <a:t> = 3 -2 </a:t>
            </a:r>
            <a:r>
              <a:rPr lang="en-US" sz="1800" i="1">
                <a:latin typeface="Times New Roman" pitchFamily="18" charset="0"/>
              </a:rPr>
              <a:t>x</a:t>
            </a:r>
            <a:r>
              <a:rPr lang="en-US" sz="1800" baseline="-25000">
                <a:latin typeface="Times New Roman" pitchFamily="18" charset="0"/>
              </a:rPr>
              <a:t>3</a:t>
            </a:r>
            <a:r>
              <a:rPr lang="en-US" sz="1800">
                <a:latin typeface="Times New Roman" pitchFamily="18" charset="0"/>
              </a:rPr>
              <a:t>			(7.22</a:t>
            </a:r>
            <a:r>
              <a:rPr lang="en-US" sz="1800"/>
              <a:t>)</a:t>
            </a:r>
          </a:p>
        </p:txBody>
      </p:sp>
      <p:graphicFrame>
        <p:nvGraphicFramePr>
          <p:cNvPr id="79887" name="Object 15"/>
          <p:cNvGraphicFramePr>
            <a:graphicFrameLocks noChangeAspect="1"/>
          </p:cNvGraphicFramePr>
          <p:nvPr/>
        </p:nvGraphicFramePr>
        <p:xfrm>
          <a:off x="4148138" y="990600"/>
          <a:ext cx="271462" cy="406400"/>
        </p:xfrm>
        <a:graphic>
          <a:graphicData uri="http://schemas.openxmlformats.org/presentationml/2006/ole">
            <p:oleObj spid="_x0000_s79887" name="Equation" r:id="rId4" imgW="1522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2-E0DA-48D6-953A-B2E4DE797C97}" type="slidenum">
              <a:rPr lang="en-US"/>
              <a:pPr/>
              <a:t>33</a:t>
            </a:fld>
            <a:endParaRPr lang="en-US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74713"/>
            <a:ext cx="80772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1447800" y="4038600"/>
            <a:ext cx="692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4D4D4D"/>
                </a:solidFill>
                <a:latin typeface="Times New Roman" pitchFamily="18" charset="0"/>
              </a:rPr>
              <a:t>Is </a:t>
            </a:r>
            <a:r>
              <a:rPr lang="en-US" sz="1800" i="1">
                <a:solidFill>
                  <a:srgbClr val="4D4D4D"/>
                </a:solidFill>
                <a:latin typeface="Times New Roman" pitchFamily="18" charset="0"/>
              </a:rPr>
              <a:t>f</a:t>
            </a:r>
            <a:r>
              <a:rPr lang="en-US" sz="1800">
                <a:solidFill>
                  <a:srgbClr val="4D4D4D"/>
                </a:solidFill>
                <a:latin typeface="Times New Roman" pitchFamily="18" charset="0"/>
              </a:rPr>
              <a:t> optimal ? </a:t>
            </a:r>
            <a:r>
              <a:rPr lang="en-US" sz="1800" i="1">
                <a:solidFill>
                  <a:srgbClr val="4D4D4D"/>
                </a:solidFill>
                <a:latin typeface="Times New Roman" pitchFamily="18" charset="0"/>
              </a:rPr>
              <a:t>x</a:t>
            </a:r>
            <a:r>
              <a:rPr lang="en-US" sz="1800" baseline="-25000">
                <a:solidFill>
                  <a:srgbClr val="4D4D4D"/>
                </a:solidFill>
                <a:latin typeface="Times New Roman" pitchFamily="18" charset="0"/>
              </a:rPr>
              <a:t>3</a:t>
            </a:r>
            <a:r>
              <a:rPr lang="en-US" sz="1800">
                <a:solidFill>
                  <a:srgbClr val="4D4D4D"/>
                </a:solidFill>
                <a:latin typeface="Times New Roman" pitchFamily="18" charset="0"/>
              </a:rPr>
              <a:t> replaces </a:t>
            </a:r>
            <a:r>
              <a:rPr lang="en-US" sz="1800" i="1">
                <a:solidFill>
                  <a:srgbClr val="4D4D4D"/>
                </a:solidFill>
                <a:latin typeface="Times New Roman" pitchFamily="18" charset="0"/>
              </a:rPr>
              <a:t>x</a:t>
            </a:r>
            <a:r>
              <a:rPr lang="en-US" sz="1800" baseline="-25000">
                <a:solidFill>
                  <a:srgbClr val="4D4D4D"/>
                </a:solidFill>
                <a:latin typeface="Times New Roman" pitchFamily="18" charset="0"/>
              </a:rPr>
              <a:t>1</a:t>
            </a:r>
            <a:r>
              <a:rPr lang="en-US" sz="1800">
                <a:solidFill>
                  <a:srgbClr val="4D4D4D"/>
                </a:solidFill>
                <a:latin typeface="Times New Roman" pitchFamily="18" charset="0"/>
              </a:rPr>
              <a:t> as a basic variable using pivot transformation</a:t>
            </a:r>
            <a:r>
              <a:rPr lang="en-US" sz="1600">
                <a:solidFill>
                  <a:srgbClr val="4D4D4D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11DF-A760-4BCA-AF9F-5EF0B59FD37E}" type="slidenum">
              <a:rPr lang="en-US"/>
              <a:pPr/>
              <a:t>34</a:t>
            </a:fld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graphicFrame>
        <p:nvGraphicFramePr>
          <p:cNvPr id="80906" name="Object 10"/>
          <p:cNvGraphicFramePr>
            <a:graphicFrameLocks noChangeAspect="1"/>
          </p:cNvGraphicFramePr>
          <p:nvPr/>
        </p:nvGraphicFramePr>
        <p:xfrm>
          <a:off x="2273300" y="1066800"/>
          <a:ext cx="4397375" cy="1223963"/>
        </p:xfrm>
        <a:graphic>
          <a:graphicData uri="http://schemas.openxmlformats.org/presentationml/2006/ole">
            <p:oleObj spid="_x0000_s80906" name="Equation" r:id="rId4" imgW="2463480" imgH="685800" progId="Equation.DSMT4">
              <p:embed/>
            </p:oleObj>
          </a:graphicData>
        </a:graphic>
      </p:graphicFrame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7315200" y="144780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(7.25)</a:t>
            </a:r>
          </a:p>
        </p:txBody>
      </p:sp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3581400" y="3657600"/>
          <a:ext cx="2017713" cy="1223963"/>
        </p:xfrm>
        <a:graphic>
          <a:graphicData uri="http://schemas.openxmlformats.org/presentationml/2006/ole">
            <p:oleObj spid="_x0000_s80908" name="Equation" r:id="rId5" imgW="1130040" imgH="685800" progId="Equation.DSMT4">
              <p:embed/>
            </p:oleObj>
          </a:graphicData>
        </a:graphic>
      </p:graphicFrame>
      <p:graphicFrame>
        <p:nvGraphicFramePr>
          <p:cNvPr id="80910" name="Object 14"/>
          <p:cNvGraphicFramePr>
            <a:graphicFrameLocks noChangeAspect="1"/>
          </p:cNvGraphicFramePr>
          <p:nvPr/>
        </p:nvGraphicFramePr>
        <p:xfrm>
          <a:off x="1066800" y="2895600"/>
          <a:ext cx="7467600" cy="387350"/>
        </p:xfrm>
        <a:graphic>
          <a:graphicData uri="http://schemas.openxmlformats.org/presentationml/2006/ole">
            <p:oleObj spid="_x0000_s80910" name="Equation" r:id="rId6" imgW="4406760" imgH="228600" progId="Equation.DSMT4">
              <p:embed/>
            </p:oleObj>
          </a:graphicData>
        </a:graphic>
      </p:graphicFrame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7162800" y="419100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(7.26)</a:t>
            </a:r>
          </a:p>
        </p:txBody>
      </p:sp>
      <p:sp>
        <p:nvSpPr>
          <p:cNvPr id="80912" name="Oval 16"/>
          <p:cNvSpPr>
            <a:spLocks noChangeArrowheads="1"/>
          </p:cNvSpPr>
          <p:nvPr/>
        </p:nvSpPr>
        <p:spPr bwMode="auto">
          <a:xfrm>
            <a:off x="3886200" y="990600"/>
            <a:ext cx="9906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8CC5-FCD1-4E9E-A7AF-F401152C6BE4}" type="slidenum">
              <a:rPr lang="en-US"/>
              <a:pPr/>
              <a:t>35</a:t>
            </a:fld>
            <a:endParaRPr 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pic>
        <p:nvPicPr>
          <p:cNvPr id="7681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783907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9DF8-A21A-483C-9EF5-2C70F16A9B4D}" type="slidenum">
              <a:rPr lang="en-US"/>
              <a:pPr/>
              <a:t>36</a:t>
            </a:fld>
            <a:endParaRPr lang="en-US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2400"/>
            <a:ext cx="59753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B225-5540-4B0F-82E0-2655266BEB0A}" type="slidenum">
              <a:rPr lang="en-US"/>
              <a:pPr/>
              <a:t>37</a:t>
            </a:fld>
            <a:endParaRPr lang="en-US"/>
          </a:p>
        </p:txBody>
      </p:sp>
      <p:sp>
        <p:nvSpPr>
          <p:cNvPr id="133122" name="Oval 2"/>
          <p:cNvSpPr>
            <a:spLocks noChangeArrowheads="1"/>
          </p:cNvSpPr>
          <p:nvPr/>
        </p:nvSpPr>
        <p:spPr bwMode="auto">
          <a:xfrm>
            <a:off x="8137525" y="24384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568450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949325" y="152400"/>
          <a:ext cx="1854200" cy="292100"/>
        </p:xfrm>
        <a:graphic>
          <a:graphicData uri="http://schemas.openxmlformats.org/presentationml/2006/ole">
            <p:oleObj spid="_x0000_s133124" name="Equation" r:id="rId4" imgW="1854000" imgH="291960" progId="Equation.DSMT4">
              <p:embed/>
            </p:oleObj>
          </a:graphicData>
        </a:graphic>
      </p:graphicFrame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958850" y="102711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	</a:t>
            </a:r>
          </a:p>
        </p:txBody>
      </p:sp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942975" y="609600"/>
          <a:ext cx="3568700" cy="1003300"/>
        </p:xfrm>
        <a:graphic>
          <a:graphicData uri="http://schemas.openxmlformats.org/presentationml/2006/ole">
            <p:oleObj spid="_x0000_s133126" name="Equation" r:id="rId5" imgW="3568680" imgH="1002960" progId="Equation.DSMT4">
              <p:embed/>
            </p:oleObj>
          </a:graphicData>
        </a:graphic>
      </p:graphicFrame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2178050" y="17526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start at	</a:t>
            </a:r>
          </a:p>
        </p:txBody>
      </p:sp>
      <p:graphicFrame>
        <p:nvGraphicFramePr>
          <p:cNvPr id="133128" name="Object 8"/>
          <p:cNvGraphicFramePr>
            <a:graphicFrameLocks noChangeAspect="1"/>
          </p:cNvGraphicFramePr>
          <p:nvPr/>
        </p:nvGraphicFramePr>
        <p:xfrm>
          <a:off x="3108325" y="1752600"/>
          <a:ext cx="1371600" cy="647700"/>
        </p:xfrm>
        <a:graphic>
          <a:graphicData uri="http://schemas.openxmlformats.org/presentationml/2006/ole">
            <p:oleObj spid="_x0000_s133128" name="Equation" r:id="rId6" imgW="1371600" imgH="647640" progId="Equation.DSMT4">
              <p:embed/>
            </p:oleObj>
          </a:graphicData>
        </a:graphic>
      </p:graphicFrame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1050925" y="2438400"/>
            <a:ext cx="708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which variable                when increased will improve obj. fcn more? </a:t>
            </a:r>
          </a:p>
        </p:txBody>
      </p:sp>
      <p:graphicFrame>
        <p:nvGraphicFramePr>
          <p:cNvPr id="133130" name="Object 10"/>
          <p:cNvGraphicFramePr>
            <a:graphicFrameLocks noChangeAspect="1"/>
          </p:cNvGraphicFramePr>
          <p:nvPr/>
        </p:nvGraphicFramePr>
        <p:xfrm>
          <a:off x="2613025" y="2514600"/>
          <a:ext cx="876300" cy="292100"/>
        </p:xfrm>
        <a:graphic>
          <a:graphicData uri="http://schemas.openxmlformats.org/presentationml/2006/ole">
            <p:oleObj spid="_x0000_s133130" name="Equation" r:id="rId7" imgW="876240" imgH="291960" progId="Equation.DSMT4">
              <p:embed/>
            </p:oleObj>
          </a:graphicData>
        </a:graphic>
      </p:graphicFrame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8197850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graphicFrame>
        <p:nvGraphicFramePr>
          <p:cNvPr id="133132" name="Object 12"/>
          <p:cNvGraphicFramePr>
            <a:graphicFrameLocks noChangeAspect="1"/>
          </p:cNvGraphicFramePr>
          <p:nvPr/>
        </p:nvGraphicFramePr>
        <p:xfrm>
          <a:off x="8239125" y="2451100"/>
          <a:ext cx="203200" cy="292100"/>
        </p:xfrm>
        <a:graphic>
          <a:graphicData uri="http://schemas.openxmlformats.org/presentationml/2006/ole">
            <p:oleObj spid="_x0000_s133132" name="Equation" r:id="rId8" imgW="203040" imgH="291960" progId="Equation.DSMT4">
              <p:embed/>
            </p:oleObj>
          </a:graphicData>
        </a:graphic>
      </p:graphicFrame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2482850" y="437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graphicFrame>
        <p:nvGraphicFramePr>
          <p:cNvPr id="133134" name="Object 14"/>
          <p:cNvGraphicFramePr>
            <a:graphicFrameLocks noChangeAspect="1"/>
          </p:cNvGraphicFramePr>
          <p:nvPr/>
        </p:nvGraphicFramePr>
        <p:xfrm>
          <a:off x="3108325" y="2971800"/>
          <a:ext cx="1130300" cy="622300"/>
        </p:xfrm>
        <a:graphic>
          <a:graphicData uri="http://schemas.openxmlformats.org/presentationml/2006/ole">
            <p:oleObj spid="_x0000_s133134" name="Equation" r:id="rId9" imgW="1130040" imgH="622080" progId="Equation.DSMT4">
              <p:embed/>
            </p:oleObj>
          </a:graphicData>
        </a:graphic>
      </p:graphicFrame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1279525" y="3657600"/>
            <a:ext cx="340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How far can     be increased?    </a:t>
            </a:r>
          </a:p>
        </p:txBody>
      </p:sp>
      <p:graphicFrame>
        <p:nvGraphicFramePr>
          <p:cNvPr id="133136" name="Object 16"/>
          <p:cNvGraphicFramePr>
            <a:graphicFrameLocks noChangeAspect="1"/>
          </p:cNvGraphicFramePr>
          <p:nvPr/>
        </p:nvGraphicFramePr>
        <p:xfrm>
          <a:off x="2651125" y="3670300"/>
          <a:ext cx="203200" cy="292100"/>
        </p:xfrm>
        <a:graphic>
          <a:graphicData uri="http://schemas.openxmlformats.org/presentationml/2006/ole">
            <p:oleObj spid="_x0000_s133136" name="Equation" r:id="rId10" imgW="203040" imgH="291960" progId="Equation.DSMT4">
              <p:embed/>
            </p:oleObj>
          </a:graphicData>
        </a:graphic>
      </p:graphicFrame>
      <p:graphicFrame>
        <p:nvGraphicFramePr>
          <p:cNvPr id="133137" name="Object 17"/>
          <p:cNvGraphicFramePr>
            <a:graphicFrameLocks noChangeAspect="1"/>
          </p:cNvGraphicFramePr>
          <p:nvPr/>
        </p:nvGraphicFramePr>
        <p:xfrm>
          <a:off x="4556125" y="3429000"/>
          <a:ext cx="800100" cy="673100"/>
        </p:xfrm>
        <a:graphic>
          <a:graphicData uri="http://schemas.openxmlformats.org/presentationml/2006/ole">
            <p:oleObj spid="_x0000_s133137" name="Equation" r:id="rId11" imgW="799920" imgH="672840" progId="Equation.DSMT4">
              <p:embed/>
            </p:oleObj>
          </a:graphicData>
        </a:graphic>
      </p:graphicFrame>
      <p:sp>
        <p:nvSpPr>
          <p:cNvPr id="133138" name="Text Box 18"/>
          <p:cNvSpPr txBox="1">
            <a:spLocks noChangeArrowheads="1"/>
          </p:cNvSpPr>
          <p:nvPr/>
        </p:nvSpPr>
        <p:spPr bwMode="auto">
          <a:xfrm>
            <a:off x="1203325" y="4419600"/>
            <a:ext cx="2927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constraint (1)	no limit</a:t>
            </a:r>
          </a:p>
          <a:p>
            <a:r>
              <a:rPr lang="en-US" sz="1800"/>
              <a:t>                 (2)</a:t>
            </a:r>
          </a:p>
          <a:p>
            <a:r>
              <a:rPr lang="en-US" sz="1800"/>
              <a:t>                 (3)        	</a:t>
            </a:r>
          </a:p>
        </p:txBody>
      </p:sp>
      <p:graphicFrame>
        <p:nvGraphicFramePr>
          <p:cNvPr id="133139" name="Object 19"/>
          <p:cNvGraphicFramePr>
            <a:graphicFrameLocks noChangeAspect="1"/>
          </p:cNvGraphicFramePr>
          <p:nvPr/>
        </p:nvGraphicFramePr>
        <p:xfrm>
          <a:off x="3108325" y="4724400"/>
          <a:ext cx="2984500" cy="292100"/>
        </p:xfrm>
        <a:graphic>
          <a:graphicData uri="http://schemas.openxmlformats.org/presentationml/2006/ole">
            <p:oleObj spid="_x0000_s133139" name="Equation" r:id="rId12" imgW="2984400" imgH="291960" progId="Equation.DSMT4">
              <p:embed/>
            </p:oleObj>
          </a:graphicData>
        </a:graphic>
      </p:graphicFrame>
      <p:graphicFrame>
        <p:nvGraphicFramePr>
          <p:cNvPr id="133140" name="Object 20"/>
          <p:cNvGraphicFramePr>
            <a:graphicFrameLocks noChangeAspect="1"/>
          </p:cNvGraphicFramePr>
          <p:nvPr/>
        </p:nvGraphicFramePr>
        <p:xfrm>
          <a:off x="3108325" y="5041900"/>
          <a:ext cx="723900" cy="292100"/>
        </p:xfrm>
        <a:graphic>
          <a:graphicData uri="http://schemas.openxmlformats.org/presentationml/2006/ole">
            <p:oleObj spid="_x0000_s133140" name="Equation" r:id="rId13" imgW="723600" imgH="291960" progId="Equation.DSMT4">
              <p:embed/>
            </p:oleObj>
          </a:graphicData>
        </a:graphic>
      </p:graphicFrame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2711450" y="5522913"/>
            <a:ext cx="321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(see Figure of feasible region)</a:t>
            </a:r>
          </a:p>
        </p:txBody>
      </p:sp>
      <p:sp>
        <p:nvSpPr>
          <p:cNvPr id="133142" name="Text Box 22"/>
          <p:cNvSpPr txBox="1">
            <a:spLocks noChangeArrowheads="1"/>
          </p:cNvSpPr>
          <p:nvPr/>
        </p:nvSpPr>
        <p:spPr bwMode="auto">
          <a:xfrm>
            <a:off x="1263650" y="5980113"/>
            <a:ext cx="765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calculate new basic feasible sol’n and repeat above analysis – iterate until</a:t>
            </a:r>
          </a:p>
          <a:p>
            <a:r>
              <a:rPr lang="en-US" sz="1800"/>
              <a:t>obj. fcn cannot be improved further (row operations)</a:t>
            </a:r>
          </a:p>
        </p:txBody>
      </p:sp>
      <p:sp>
        <p:nvSpPr>
          <p:cNvPr id="133143" name="Text Box 23"/>
          <p:cNvSpPr txBox="1">
            <a:spLocks noChangeArrowheads="1"/>
          </p:cNvSpPr>
          <p:nvPr/>
        </p:nvSpPr>
        <p:spPr bwMode="auto">
          <a:xfrm>
            <a:off x="3032125" y="22860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add slacks</a:t>
            </a:r>
          </a:p>
        </p:txBody>
      </p:sp>
      <p:sp>
        <p:nvSpPr>
          <p:cNvPr id="133145" name="Rectangle 25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146" name="Text Box 26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8278-F339-459A-83FC-666900BE722E}" type="slidenum">
              <a:rPr lang="en-US"/>
              <a:pPr/>
              <a:t>38</a:t>
            </a:fld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639763"/>
          </a:xfrm>
        </p:spPr>
        <p:txBody>
          <a:bodyPr/>
          <a:lstStyle/>
          <a:p>
            <a:r>
              <a:rPr lang="en-US" sz="3600"/>
              <a:t>Sensitivity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229600" cy="5440363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tabLst>
                <a:tab pos="457200" algn="l"/>
              </a:tabLst>
            </a:pPr>
            <a:r>
              <a:rPr lang="en-US" sz="2800">
                <a:cs typeface="Arial" pitchFamily="34" charset="0"/>
              </a:rPr>
              <a:t>•	</a:t>
            </a:r>
            <a:r>
              <a:rPr lang="en-US" sz="2800"/>
              <a:t>How does the value of the optimum solution 	change when coefficients in the obj. fcn. or 	constraints change?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457200" algn="l"/>
              </a:tabLst>
            </a:pPr>
            <a:r>
              <a:rPr lang="en-US" sz="2800">
                <a:cs typeface="Arial" pitchFamily="34" charset="0"/>
              </a:rPr>
              <a:t>•	</a:t>
            </a:r>
            <a:r>
              <a:rPr lang="en-US" sz="2800"/>
              <a:t>Why is sensitivity analysis important?</a:t>
            </a:r>
          </a:p>
          <a:p>
            <a:pPr lvl="1">
              <a:lnSpc>
                <a:spcPct val="80000"/>
              </a:lnSpc>
              <a:buFontTx/>
              <a:buChar char="-"/>
              <a:tabLst>
                <a:tab pos="457200" algn="l"/>
              </a:tabLst>
            </a:pPr>
            <a:r>
              <a:rPr lang="en-US" sz="2400"/>
              <a:t>Coefficients and/or limits in constraints may be poorly known</a:t>
            </a:r>
          </a:p>
          <a:p>
            <a:pPr lvl="1">
              <a:lnSpc>
                <a:spcPct val="80000"/>
              </a:lnSpc>
              <a:buFontTx/>
              <a:buChar char="-"/>
              <a:tabLst>
                <a:tab pos="457200" algn="l"/>
              </a:tabLst>
            </a:pPr>
            <a:r>
              <a:rPr lang="en-US" sz="2400"/>
              <a:t>Effect of expanding capacity, changes in costs of raw materials or selling prices of products.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457200" algn="l"/>
              </a:tabLst>
            </a:pPr>
            <a:r>
              <a:rPr lang="en-US" sz="2800">
                <a:cs typeface="Arial" pitchFamily="34" charset="0"/>
              </a:rPr>
              <a:t>•	</a:t>
            </a:r>
            <a:r>
              <a:rPr lang="en-US" sz="2800"/>
              <a:t>Market demand of products vary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457200" algn="l"/>
              </a:tabLst>
            </a:pPr>
            <a:r>
              <a:rPr lang="en-US" sz="2800">
                <a:cs typeface="Arial" pitchFamily="34" charset="0"/>
              </a:rPr>
              <a:t>•	</a:t>
            </a:r>
            <a:r>
              <a:rPr lang="en-US" sz="2800"/>
              <a:t>Crude oil prices fluctuate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457200" algn="l"/>
              </a:tabLst>
            </a:pPr>
            <a:endParaRPr lang="en-US" sz="2800"/>
          </a:p>
          <a:p>
            <a:pPr marL="0" indent="0">
              <a:lnSpc>
                <a:spcPct val="80000"/>
              </a:lnSpc>
              <a:buFontTx/>
              <a:buNone/>
              <a:tabLst>
                <a:tab pos="457200" algn="l"/>
              </a:tabLst>
            </a:pPr>
            <a:r>
              <a:rPr lang="en-US" sz="2800"/>
              <a:t>Sensitivity information is readily available in the final Simplex solution.  Optimum does not have to be recomputed.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457200" algn="l"/>
              </a:tabLst>
            </a:pPr>
            <a:endParaRPr lang="en-US" sz="2800"/>
          </a:p>
          <a:p>
            <a:pPr marL="0" indent="0" algn="ctr">
              <a:lnSpc>
                <a:spcPct val="80000"/>
              </a:lnSpc>
              <a:buFontTx/>
              <a:buNone/>
              <a:tabLst>
                <a:tab pos="457200" algn="l"/>
              </a:tabLst>
            </a:pPr>
            <a:endParaRPr lang="en-US" sz="2800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3F80-1BD2-46EE-B8D7-A8B0FB11B0FC}" type="slidenum">
              <a:rPr lang="en-US"/>
              <a:pPr/>
              <a:t>39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r>
              <a:rPr lang="en-US" sz="4000"/>
              <a:t>Sensitivity Analysis (Constraints)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84582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u="sng"/>
              <a:t>Shadow price</a:t>
            </a:r>
            <a:r>
              <a:rPr lang="en-US"/>
              <a:t>:	</a:t>
            </a:r>
            <a:r>
              <a:rPr lang="en-US" sz="2800"/>
              <a:t>The change in optimum value of 				obj. fcn. per unit change in the 				constraint limit.</a:t>
            </a:r>
          </a:p>
          <a:p>
            <a:pPr>
              <a:buFontTx/>
              <a:buNone/>
            </a:pPr>
            <a:r>
              <a:rPr lang="en-US" sz="2800"/>
              <a:t>Final Set of Equations of Refinery Blending Problem</a:t>
            </a:r>
          </a:p>
          <a:p>
            <a:pPr>
              <a:buFontTx/>
              <a:buNone/>
            </a:pPr>
            <a:r>
              <a:rPr lang="en-US" sz="2800"/>
              <a:t>		         x</a:t>
            </a:r>
            <a:r>
              <a:rPr lang="en-US" sz="2800" baseline="-25000"/>
              <a:t>3</a:t>
            </a:r>
            <a:r>
              <a:rPr lang="en-US" sz="2800"/>
              <a:t> = 0  x</a:t>
            </a:r>
            <a:r>
              <a:rPr lang="en-US" sz="2800" baseline="-25000"/>
              <a:t>4</a:t>
            </a:r>
            <a:r>
              <a:rPr lang="en-US" sz="2800"/>
              <a:t> = 0</a:t>
            </a:r>
          </a:p>
          <a:p>
            <a:pPr>
              <a:buFontTx/>
              <a:buNone/>
            </a:pPr>
            <a:r>
              <a:rPr lang="en-US" sz="2800"/>
              <a:t>	x</a:t>
            </a:r>
            <a:r>
              <a:rPr lang="en-US" sz="2800" baseline="-25000"/>
              <a:t>5</a:t>
            </a:r>
            <a:r>
              <a:rPr lang="en-US" sz="2800"/>
              <a:t> + 0.14 x</a:t>
            </a:r>
            <a:r>
              <a:rPr lang="en-US" sz="2800" baseline="-25000"/>
              <a:t>3</a:t>
            </a:r>
            <a:r>
              <a:rPr lang="en-US" sz="2800"/>
              <a:t> – 4.21 x</a:t>
            </a:r>
            <a:r>
              <a:rPr lang="en-US" sz="2800" baseline="-25000"/>
              <a:t>4</a:t>
            </a:r>
            <a:r>
              <a:rPr lang="en-US" sz="2800"/>
              <a:t> = 896.5</a:t>
            </a:r>
          </a:p>
          <a:p>
            <a:pPr>
              <a:buFontTx/>
              <a:buNone/>
            </a:pPr>
            <a:r>
              <a:rPr lang="en-US" sz="2800"/>
              <a:t>	x</a:t>
            </a:r>
            <a:r>
              <a:rPr lang="en-US" sz="2800" baseline="-25000"/>
              <a:t>1</a:t>
            </a:r>
            <a:r>
              <a:rPr lang="en-US" sz="2800"/>
              <a:t> + 1.72 x</a:t>
            </a:r>
            <a:r>
              <a:rPr lang="en-US" sz="2800" baseline="-25000"/>
              <a:t>3</a:t>
            </a:r>
            <a:r>
              <a:rPr lang="en-US" sz="2800"/>
              <a:t> – 7.59 x</a:t>
            </a:r>
            <a:r>
              <a:rPr lang="en-US" sz="2800" baseline="-25000"/>
              <a:t>4</a:t>
            </a:r>
            <a:r>
              <a:rPr lang="en-US" sz="2800"/>
              <a:t> = 26,207</a:t>
            </a:r>
          </a:p>
          <a:p>
            <a:pPr>
              <a:buFontTx/>
              <a:buNone/>
            </a:pPr>
            <a:r>
              <a:rPr lang="en-US" sz="2800"/>
              <a:t>	x</a:t>
            </a:r>
            <a:r>
              <a:rPr lang="en-US" sz="2800" baseline="-25000"/>
              <a:t>2</a:t>
            </a:r>
            <a:r>
              <a:rPr lang="en-US" sz="2800"/>
              <a:t> – 0.86 x</a:t>
            </a:r>
            <a:r>
              <a:rPr lang="en-US" sz="2800" baseline="-25000"/>
              <a:t>3</a:t>
            </a:r>
            <a:r>
              <a:rPr lang="en-US" sz="2800"/>
              <a:t> + 13.79 x</a:t>
            </a:r>
            <a:r>
              <a:rPr lang="en-US" sz="2800" baseline="-25000"/>
              <a:t>4</a:t>
            </a:r>
            <a:r>
              <a:rPr lang="en-US" sz="2800"/>
              <a:t> = 6,897</a:t>
            </a:r>
          </a:p>
          <a:p>
            <a:pPr>
              <a:buFontTx/>
              <a:buNone/>
            </a:pPr>
            <a:r>
              <a:rPr lang="en-US" sz="2800"/>
              <a:t>	  f – 4.66 x</a:t>
            </a:r>
            <a:r>
              <a:rPr lang="en-US" sz="2800" baseline="-25000"/>
              <a:t>3</a:t>
            </a:r>
            <a:r>
              <a:rPr lang="en-US" sz="2800"/>
              <a:t> – 87.52 x</a:t>
            </a:r>
            <a:r>
              <a:rPr lang="en-US" sz="2800" baseline="-25000"/>
              <a:t>4</a:t>
            </a:r>
            <a:r>
              <a:rPr lang="en-US" sz="2800"/>
              <a:t> = -286,765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2532063" y="5486400"/>
            <a:ext cx="15065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cs typeface="Arial" pitchFamily="34" charset="0"/>
              </a:rPr>
              <a:t>      ↑</a:t>
            </a:r>
          </a:p>
          <a:p>
            <a:r>
              <a:rPr lang="en-US">
                <a:cs typeface="Arial" pitchFamily="34" charset="0"/>
              </a:rPr>
              <a:t>gasoline</a:t>
            </a:r>
          </a:p>
          <a:p>
            <a:r>
              <a:rPr lang="en-US">
                <a:cs typeface="Arial" pitchFamily="34" charset="0"/>
              </a:rPr>
              <a:t>constraint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284663" y="5486400"/>
            <a:ext cx="15065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cs typeface="Arial" pitchFamily="34" charset="0"/>
              </a:rPr>
              <a:t>     ↑</a:t>
            </a:r>
          </a:p>
          <a:p>
            <a:r>
              <a:rPr lang="en-US">
                <a:cs typeface="Arial" pitchFamily="34" charset="0"/>
              </a:rPr>
              <a:t>kerosene</a:t>
            </a:r>
          </a:p>
          <a:p>
            <a:r>
              <a:rPr lang="en-US">
                <a:cs typeface="Arial" pitchFamily="34" charset="0"/>
              </a:rPr>
              <a:t>constraint</a:t>
            </a: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E4A7-4A73-4F2B-A36F-B7BD073A91A0}" type="slidenum">
              <a:rPr lang="en-US"/>
              <a:pPr/>
              <a:t>4</a:t>
            </a:fld>
            <a:endParaRPr lang="en-US"/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1981200" y="6035675"/>
            <a:ext cx="3676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Figure</a:t>
            </a:r>
            <a:r>
              <a:rPr lang="en-US" sz="1200"/>
              <a:t>	The effect of an inequality constraint</a:t>
            </a:r>
          </a:p>
          <a:p>
            <a:r>
              <a:rPr lang="en-US" sz="1200"/>
              <a:t>	on the maximum of quadratic function,</a:t>
            </a:r>
          </a:p>
          <a:p>
            <a:r>
              <a:rPr lang="en-US" sz="1200"/>
              <a:t>	</a:t>
            </a:r>
            <a:r>
              <a:rPr lang="en-US" sz="1200" i="1"/>
              <a:t>f(x</a:t>
            </a:r>
            <a:r>
              <a:rPr lang="en-US" sz="1200"/>
              <a:t>) = </a:t>
            </a:r>
            <a:r>
              <a:rPr lang="en-US" sz="1200" i="1"/>
              <a:t>a</a:t>
            </a:r>
            <a:r>
              <a:rPr lang="en-US" sz="1200" baseline="-25000"/>
              <a:t>0</a:t>
            </a:r>
            <a:r>
              <a:rPr lang="en-US" sz="1200"/>
              <a:t> +</a:t>
            </a:r>
            <a:r>
              <a:rPr lang="en-US" sz="1200" i="1"/>
              <a:t>a</a:t>
            </a:r>
            <a:r>
              <a:rPr lang="en-US" sz="1200" baseline="-25000"/>
              <a:t>1 </a:t>
            </a:r>
            <a:r>
              <a:rPr lang="en-US" sz="1200" i="1"/>
              <a:t>x</a:t>
            </a:r>
            <a:r>
              <a:rPr lang="en-US" sz="1200"/>
              <a:t> + </a:t>
            </a:r>
            <a:r>
              <a:rPr lang="en-US" sz="1200" i="1"/>
              <a:t>a</a:t>
            </a:r>
            <a:r>
              <a:rPr lang="en-US" sz="1200" baseline="-25000"/>
              <a:t>2</a:t>
            </a:r>
            <a:r>
              <a:rPr lang="en-US" sz="1200"/>
              <a:t> x</a:t>
            </a:r>
            <a:r>
              <a:rPr lang="en-US" sz="1200" baseline="30000"/>
              <a:t>2</a:t>
            </a:r>
            <a:r>
              <a:rPr lang="en-US" sz="1200"/>
              <a:t>.  The arrows</a:t>
            </a:r>
          </a:p>
          <a:p>
            <a:r>
              <a:rPr lang="en-US" sz="1200"/>
              <a:t>	indicate the allowable values of </a:t>
            </a:r>
            <a:r>
              <a:rPr lang="en-US" sz="1200" i="1"/>
              <a:t>x</a:t>
            </a:r>
            <a:r>
              <a:rPr lang="en-US" sz="1200"/>
              <a:t>.</a:t>
            </a:r>
          </a:p>
        </p:txBody>
      </p:sp>
      <p:pic>
        <p:nvPicPr>
          <p:cNvPr id="209926" name="Picture 6" descr="chapt 7 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3662363" cy="5715000"/>
          </a:xfrm>
          <a:prstGeom prst="rect">
            <a:avLst/>
          </a:prstGeom>
          <a:noFill/>
        </p:spPr>
      </p:pic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 rot="-5400000">
            <a:off x="-888206" y="2947194"/>
            <a:ext cx="2359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5E95-015C-4F24-9701-1B7A8001258F}" type="slidenum">
              <a:rPr lang="en-US"/>
              <a:pPr/>
              <a:t>40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/>
              <a:t>Sensitivity Analysis</a:t>
            </a:r>
          </a:p>
        </p:txBody>
      </p:sp>
      <p:graphicFrame>
        <p:nvGraphicFramePr>
          <p:cNvPr id="136195" name="Object 3"/>
          <p:cNvGraphicFramePr>
            <a:graphicFrameLocks noChangeAspect="1"/>
          </p:cNvGraphicFramePr>
          <p:nvPr>
            <p:ph idx="1"/>
          </p:nvPr>
        </p:nvGraphicFramePr>
        <p:xfrm>
          <a:off x="1731963" y="1676400"/>
          <a:ext cx="6096000" cy="1519238"/>
        </p:xfrm>
        <a:graphic>
          <a:graphicData uri="http://schemas.openxmlformats.org/presentationml/2006/ole">
            <p:oleObj spid="_x0000_s136195" name="Equation" r:id="rId4" imgW="4127400" imgH="1028520" progId="Equation.DSMT4">
              <p:embed/>
            </p:oleObj>
          </a:graphicData>
        </a:graphic>
      </p:graphicFrame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969963" y="3505200"/>
            <a:ext cx="6616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Which constraint improves obj. fcn. more</a:t>
            </a:r>
          </a:p>
          <a:p>
            <a:r>
              <a:rPr lang="en-US" sz="2800"/>
              <a:t>(when relaxed)?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106488" y="4648200"/>
            <a:ext cx="7585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63550" algn="l"/>
              </a:tabLst>
            </a:pPr>
            <a:r>
              <a:rPr lang="en-US">
                <a:cs typeface="Arial" pitchFamily="34" charset="0"/>
              </a:rPr>
              <a:t>•	</a:t>
            </a:r>
            <a:r>
              <a:rPr lang="en-US">
                <a:latin typeface="Symbol" pitchFamily="18" charset="2"/>
                <a:cs typeface="Arial" pitchFamily="34" charset="0"/>
              </a:rPr>
              <a:t>D</a:t>
            </a:r>
            <a:r>
              <a:rPr lang="en-US">
                <a:cs typeface="Arial" pitchFamily="34" charset="0"/>
              </a:rPr>
              <a:t> = 1 bbl	(x</a:t>
            </a:r>
            <a:r>
              <a:rPr lang="en-US" baseline="-25000">
                <a:cs typeface="Arial" pitchFamily="34" charset="0"/>
              </a:rPr>
              <a:t>3</a:t>
            </a:r>
            <a:r>
              <a:rPr lang="en-US">
                <a:cs typeface="Arial" pitchFamily="34" charset="0"/>
              </a:rPr>
              <a:t> = -1)	$4.66		</a:t>
            </a:r>
            <a:r>
              <a:rPr lang="en-US">
                <a:latin typeface="Symbol" pitchFamily="18" charset="2"/>
                <a:cs typeface="Arial" pitchFamily="34" charset="0"/>
              </a:rPr>
              <a:t>D</a:t>
            </a:r>
            <a:r>
              <a:rPr lang="en-US">
                <a:cs typeface="Arial" pitchFamily="34" charset="0"/>
              </a:rPr>
              <a:t>f = 4.66 </a:t>
            </a:r>
            <a:r>
              <a:rPr lang="en-US">
                <a:latin typeface="Symbol" pitchFamily="18" charset="2"/>
                <a:cs typeface="Arial" pitchFamily="34" charset="0"/>
              </a:rPr>
              <a:t>D</a:t>
            </a:r>
            <a:r>
              <a:rPr lang="en-US">
                <a:cs typeface="Arial" pitchFamily="34" charset="0"/>
              </a:rPr>
              <a:t>x</a:t>
            </a:r>
            <a:r>
              <a:rPr lang="en-US" baseline="-25000">
                <a:cs typeface="Arial" pitchFamily="34" charset="0"/>
              </a:rPr>
              <a:t>3</a:t>
            </a:r>
          </a:p>
          <a:p>
            <a:pPr>
              <a:tabLst>
                <a:tab pos="463550" algn="l"/>
              </a:tabLst>
            </a:pPr>
            <a:r>
              <a:rPr lang="en-US">
                <a:cs typeface="Arial" pitchFamily="34" charset="0"/>
              </a:rPr>
              <a:t>			(x</a:t>
            </a:r>
            <a:r>
              <a:rPr lang="en-US" baseline="-25000">
                <a:cs typeface="Arial" pitchFamily="34" charset="0"/>
              </a:rPr>
              <a:t>4</a:t>
            </a:r>
            <a:r>
              <a:rPr lang="en-US">
                <a:cs typeface="Arial" pitchFamily="34" charset="0"/>
              </a:rPr>
              <a:t> = -1)	$87.52	</a:t>
            </a:r>
            <a:r>
              <a:rPr lang="en-US">
                <a:latin typeface="Symbol" pitchFamily="18" charset="2"/>
                <a:cs typeface="Arial" pitchFamily="34" charset="0"/>
              </a:rPr>
              <a:t>D</a:t>
            </a:r>
            <a:r>
              <a:rPr lang="en-US">
                <a:cs typeface="Arial" pitchFamily="34" charset="0"/>
              </a:rPr>
              <a:t>f = 87.52 </a:t>
            </a:r>
            <a:r>
              <a:rPr lang="en-US">
                <a:latin typeface="Symbol" pitchFamily="18" charset="2"/>
                <a:cs typeface="Arial" pitchFamily="34" charset="0"/>
              </a:rPr>
              <a:t>D</a:t>
            </a:r>
            <a:r>
              <a:rPr lang="en-US">
                <a:cs typeface="Arial" pitchFamily="34" charset="0"/>
              </a:rPr>
              <a:t>x</a:t>
            </a:r>
            <a:r>
              <a:rPr lang="en-US" baseline="-25000">
                <a:cs typeface="Arial" pitchFamily="34" charset="0"/>
              </a:rPr>
              <a:t>4</a:t>
            </a:r>
          </a:p>
          <a:p>
            <a:pPr>
              <a:tabLst>
                <a:tab pos="463550" algn="l"/>
              </a:tabLst>
            </a:pPr>
            <a:endParaRPr lang="en-US">
              <a:cs typeface="Arial" pitchFamily="34" charset="0"/>
            </a:endParaRPr>
          </a:p>
          <a:p>
            <a:pPr>
              <a:tabLst>
                <a:tab pos="463550" algn="l"/>
              </a:tabLst>
            </a:pPr>
            <a:r>
              <a:rPr lang="en-US">
                <a:cs typeface="Arial" pitchFamily="34" charset="0"/>
              </a:rPr>
              <a:t>•	No effect of fuel oil (x</a:t>
            </a:r>
            <a:r>
              <a:rPr lang="en-US" baseline="-25000">
                <a:cs typeface="Arial" pitchFamily="34" charset="0"/>
              </a:rPr>
              <a:t>5</a:t>
            </a:r>
            <a:r>
              <a:rPr lang="en-US">
                <a:cs typeface="Arial" pitchFamily="34" charset="0"/>
              </a:rPr>
              <a:t>);	x</a:t>
            </a:r>
            <a:r>
              <a:rPr lang="en-US" baseline="-25000">
                <a:cs typeface="Arial" pitchFamily="34" charset="0"/>
              </a:rPr>
              <a:t>5</a:t>
            </a:r>
            <a:r>
              <a:rPr lang="en-US">
                <a:cs typeface="Arial" pitchFamily="34" charset="0"/>
              </a:rPr>
              <a:t> ≠ 0 Inactive constraint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7888288" y="3744913"/>
            <a:ext cx="1103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Shadow</a:t>
            </a:r>
          </a:p>
          <a:p>
            <a:r>
              <a:rPr lang="en-US" sz="2000"/>
              <a:t>prices</a:t>
            </a:r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 flipH="1">
            <a:off x="7446963" y="4191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868F-A016-4361-81A3-31CCC8FE60D3}" type="slidenum">
              <a:rPr lang="en-US"/>
              <a:pPr/>
              <a:t>41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/>
              <a:t>Sensitivity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8686800" cy="50593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gasoline capacity is worth   $4.66/bbl</a:t>
            </a:r>
          </a:p>
          <a:p>
            <a:pPr>
              <a:buFontTx/>
              <a:buNone/>
            </a:pPr>
            <a:r>
              <a:rPr lang="en-US"/>
              <a:t>kerosene capacity is worth  $87.52/bbl</a:t>
            </a:r>
          </a:p>
          <a:p>
            <a:pPr>
              <a:buFontTx/>
              <a:buNone/>
            </a:pPr>
            <a:r>
              <a:rPr lang="en-US"/>
              <a:t>fuel oil capacity is worth	    $0/bbl</a:t>
            </a:r>
            <a:r>
              <a:rPr lang="en-US">
                <a:cs typeface="Arial" pitchFamily="34" charset="0"/>
              </a:rPr>
              <a:t>←No effect</a:t>
            </a:r>
          </a:p>
          <a:p>
            <a:pPr>
              <a:buFontTx/>
              <a:buNone/>
            </a:pPr>
            <a:r>
              <a:rPr lang="en-US">
                <a:cs typeface="Arial" pitchFamily="34" charset="0"/>
              </a:rPr>
              <a:t>Capacity limit in original constraints * shadow</a:t>
            </a:r>
          </a:p>
          <a:p>
            <a:pPr>
              <a:buFontTx/>
              <a:buNone/>
            </a:pPr>
            <a:r>
              <a:rPr lang="en-US">
                <a:cs typeface="Arial" pitchFamily="34" charset="0"/>
              </a:rPr>
              <a:t>								   prices</a:t>
            </a:r>
          </a:p>
          <a:p>
            <a:pPr>
              <a:buFontTx/>
              <a:buNone/>
            </a:pPr>
            <a:r>
              <a:rPr lang="en-US">
                <a:cs typeface="Arial" pitchFamily="34" charset="0"/>
              </a:rPr>
              <a:t>4.66 (24,000) + 87.52 (2,000) = 286,880</a:t>
            </a:r>
          </a:p>
          <a:p>
            <a:pPr>
              <a:buFontTx/>
              <a:buNone/>
            </a:pPr>
            <a:r>
              <a:rPr lang="en-US">
                <a:cs typeface="Arial" pitchFamily="34" charset="0"/>
              </a:rPr>
              <a:t>Same as $286,740               Duality (roundoff)</a:t>
            </a:r>
          </a:p>
        </p:txBody>
      </p:sp>
      <p:sp>
        <p:nvSpPr>
          <p:cNvPr id="138244" name="Line 4"/>
          <p:cNvSpPr>
            <a:spLocks noChangeShapeType="1"/>
          </p:cNvSpPr>
          <p:nvPr/>
        </p:nvSpPr>
        <p:spPr bwMode="auto">
          <a:xfrm>
            <a:off x="4572000" y="4800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862F-4E86-4D50-A328-3647063B07F2}" type="slidenum">
              <a:rPr lang="en-US"/>
              <a:pPr/>
              <a:t>42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685800"/>
          </a:xfrm>
        </p:spPr>
        <p:txBody>
          <a:bodyPr/>
          <a:lstStyle/>
          <a:p>
            <a:r>
              <a:rPr lang="en-US" sz="4000"/>
              <a:t>Sensitivity Analysis (Obj. Fcn.)</a:t>
            </a:r>
          </a:p>
        </p:txBody>
      </p:sp>
      <p:graphicFrame>
        <p:nvGraphicFramePr>
          <p:cNvPr id="22733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295400" y="914400"/>
          <a:ext cx="5943600" cy="1352550"/>
        </p:xfrm>
        <a:graphic>
          <a:graphicData uri="http://schemas.openxmlformats.org/presentationml/2006/ole">
            <p:oleObj spid="_x0000_s227331" name="Equation" r:id="rId4" imgW="4520880" imgH="1028520" progId="Equation.DSMT4">
              <p:embed/>
            </p:oleObj>
          </a:graphicData>
        </a:graphic>
      </p:graphicFrame>
      <p:graphicFrame>
        <p:nvGraphicFramePr>
          <p:cNvPr id="227332" name="Rectangle 4"/>
          <p:cNvGraphicFramePr>
            <a:graphicFrameLocks/>
          </p:cNvGraphicFramePr>
          <p:nvPr/>
        </p:nvGraphicFramePr>
        <p:xfrm>
          <a:off x="2133600" y="1397000"/>
          <a:ext cx="6096000" cy="4064000"/>
        </p:xfrm>
        <a:graphic>
          <a:graphicData uri="http://schemas.openxmlformats.org/presentationml/2006/ole">
            <p:oleObj spid="_x0000_s227332" name="Equation" r:id="rId5" imgW="0" imgH="0" progId="Equation.DSMT4">
              <p:embed/>
            </p:oleObj>
          </a:graphicData>
        </a:graphic>
      </p:graphicFrame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1447800" y="2362200"/>
            <a:ext cx="262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From final tableau</a:t>
            </a:r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2514600" y="18288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2117725" y="3922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graphicFrame>
        <p:nvGraphicFramePr>
          <p:cNvPr id="22733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2286000" y="2819400"/>
          <a:ext cx="1752600" cy="892175"/>
        </p:xfrm>
        <a:graphic>
          <a:graphicData uri="http://schemas.openxmlformats.org/presentationml/2006/ole">
            <p:oleObj spid="_x0000_s227336" name="Equation" r:id="rId6" imgW="1371600" imgH="698400" progId="Equation.DSMT4">
              <p:embed/>
            </p:oleObj>
          </a:graphicData>
        </a:graphic>
      </p:graphicFrame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1295400" y="3733800"/>
            <a:ext cx="6873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Crude oil prices change (Coeff. in obj. fcn.)</a:t>
            </a:r>
          </a:p>
          <a:p>
            <a:r>
              <a:rPr lang="en-US"/>
              <a:t>Max. profit = 8.1 x</a:t>
            </a:r>
            <a:r>
              <a:rPr lang="en-US" baseline="-25000"/>
              <a:t>1</a:t>
            </a:r>
            <a:r>
              <a:rPr lang="en-US"/>
              <a:t>  +  10.8 x</a:t>
            </a:r>
            <a:r>
              <a:rPr lang="en-US" baseline="-25000"/>
              <a:t>2</a:t>
            </a:r>
          </a:p>
          <a:p>
            <a:endParaRPr lang="en-US"/>
          </a:p>
          <a:p>
            <a:r>
              <a:rPr lang="en-US"/>
              <a:t>$1.00</a:t>
            </a:r>
          </a:p>
        </p:txBody>
      </p:sp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3048000" y="5105400"/>
            <a:ext cx="957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9.1 x</a:t>
            </a:r>
            <a:r>
              <a:rPr lang="en-US" baseline="-25000"/>
              <a:t>1</a:t>
            </a:r>
          </a:p>
        </p:txBody>
      </p:sp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4038600" y="5257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or</a:t>
            </a:r>
          </a:p>
        </p:txBody>
      </p:sp>
      <p:sp>
        <p:nvSpPr>
          <p:cNvPr id="227340" name="Text Box 12"/>
          <p:cNvSpPr txBox="1">
            <a:spLocks noChangeArrowheads="1"/>
          </p:cNvSpPr>
          <p:nvPr/>
        </p:nvSpPr>
        <p:spPr bwMode="auto">
          <a:xfrm>
            <a:off x="4343400" y="5715000"/>
            <a:ext cx="112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11.8 x</a:t>
            </a:r>
            <a:r>
              <a:rPr lang="en-US" baseline="-25000"/>
              <a:t>2</a:t>
            </a:r>
          </a:p>
        </p:txBody>
      </p:sp>
      <p:sp>
        <p:nvSpPr>
          <p:cNvPr id="227341" name="Text Box 13"/>
          <p:cNvSpPr txBox="1">
            <a:spLocks noChangeArrowheads="1"/>
          </p:cNvSpPr>
          <p:nvPr/>
        </p:nvSpPr>
        <p:spPr bwMode="auto">
          <a:xfrm>
            <a:off x="32766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"/>
              </a:rPr>
              <a:t>↓</a:t>
            </a:r>
          </a:p>
        </p:txBody>
      </p:sp>
      <p:sp>
        <p:nvSpPr>
          <p:cNvPr id="227342" name="Line 14"/>
          <p:cNvSpPr>
            <a:spLocks noChangeShapeType="1"/>
          </p:cNvSpPr>
          <p:nvPr/>
        </p:nvSpPr>
        <p:spPr bwMode="auto">
          <a:xfrm>
            <a:off x="4800600" y="4572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1539875" y="6019800"/>
            <a:ext cx="27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1</a:t>
            </a:r>
            <a:r>
              <a:rPr lang="en-US"/>
              <a:t> profit coefficient.</a:t>
            </a:r>
          </a:p>
        </p:txBody>
      </p:sp>
      <p:sp>
        <p:nvSpPr>
          <p:cNvPr id="227344" name="Rectangle 16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7345" name="Text Box 17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F6D-1B4D-4567-A79A-57A55BF8AB4F}" type="slidenum">
              <a:rPr lang="en-US"/>
              <a:pPr/>
              <a:t>43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/>
              <a:t>Duality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8229600" cy="5135563"/>
          </a:xfrm>
        </p:spPr>
        <p:txBody>
          <a:bodyPr/>
          <a:lstStyle/>
          <a:p>
            <a:pPr marL="457200" indent="-457200">
              <a:tabLst>
                <a:tab pos="457200" algn="l"/>
              </a:tabLst>
            </a:pPr>
            <a:r>
              <a:rPr lang="en-US" sz="2800"/>
              <a:t>One dual variable exists for each primal constraint</a:t>
            </a:r>
          </a:p>
          <a:p>
            <a:pPr marL="457200" indent="-457200">
              <a:tabLst>
                <a:tab pos="457200" algn="l"/>
              </a:tabLst>
            </a:pPr>
            <a:r>
              <a:rPr lang="en-US" sz="2800"/>
              <a:t>One dual constraint exists for each primal variable</a:t>
            </a:r>
          </a:p>
          <a:p>
            <a:pPr marL="457200" indent="-457200">
              <a:buFontTx/>
              <a:buNone/>
              <a:tabLst>
                <a:tab pos="457200" algn="l"/>
              </a:tabLst>
            </a:pPr>
            <a:r>
              <a:rPr lang="en-US" sz="2800">
                <a:cs typeface="Arial" pitchFamily="34" charset="0"/>
              </a:rPr>
              <a:t>•	The optimal solution of the decision variables (i.e., the Dual Problem) will correspond to the </a:t>
            </a:r>
            <a:r>
              <a:rPr lang="en-US" sz="2800" u="sng">
                <a:cs typeface="Arial" pitchFamily="34" charset="0"/>
              </a:rPr>
              <a:t>Shadow Prices</a:t>
            </a:r>
            <a:r>
              <a:rPr lang="en-US" sz="2800">
                <a:cs typeface="Arial" pitchFamily="34" charset="0"/>
              </a:rPr>
              <a:t> obtained from solution of the Primal Problem.</a:t>
            </a:r>
          </a:p>
          <a:p>
            <a:pPr marL="457200" indent="-457200">
              <a:buFontTx/>
              <a:buNone/>
              <a:tabLst>
                <a:tab pos="457200" algn="l"/>
              </a:tabLst>
            </a:pPr>
            <a:r>
              <a:rPr lang="en-US" sz="2800">
                <a:cs typeface="Arial" pitchFamily="34" charset="0"/>
              </a:rPr>
              <a:t>•	Commercial Software will solve the Primal and Dual Problems.</a:t>
            </a:r>
          </a:p>
          <a:p>
            <a:pPr marL="457200" indent="-457200">
              <a:buFontTx/>
              <a:buNone/>
              <a:tabLst>
                <a:tab pos="457200" algn="l"/>
              </a:tabLst>
            </a:pPr>
            <a:r>
              <a:rPr lang="en-US" sz="2800">
                <a:cs typeface="Arial" pitchFamily="34" charset="0"/>
              </a:rPr>
              <a:t>	i.e., it provides sensitivity information.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 rot="-5400000">
            <a:off x="-888999" y="2946400"/>
            <a:ext cx="2360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D11-56EB-4D5B-9A82-9162ACD7EF34}" type="slidenum">
              <a:rPr lang="en-US"/>
              <a:pPr/>
              <a:t>5</a:t>
            </a:fld>
            <a:endParaRPr lang="en-US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 rot="-5400000">
            <a:off x="-886619" y="2947194"/>
            <a:ext cx="2359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 7</a:t>
            </a:r>
          </a:p>
        </p:txBody>
      </p:sp>
      <p:pic>
        <p:nvPicPr>
          <p:cNvPr id="97284" name="Picture 4" descr="Untitled-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0"/>
            <a:ext cx="4038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65E0-4BDB-4229-B213-10346077FE94}" type="slidenum">
              <a:rPr lang="en-US"/>
              <a:pPr/>
              <a:t>6</a:t>
            </a:fld>
            <a:endParaRPr lang="en-US"/>
          </a:p>
        </p:txBody>
      </p:sp>
      <p:pic>
        <p:nvPicPr>
          <p:cNvPr id="210949" name="Picture 5" descr="chapt 7 fig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81200"/>
            <a:ext cx="7848600" cy="2266950"/>
          </a:xfrm>
          <a:prstGeom prst="rect">
            <a:avLst/>
          </a:prstGeom>
          <a:noFill/>
        </p:spPr>
      </p:pic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1522413" y="2362200"/>
            <a:ext cx="382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  <a:r>
              <a:rPr lang="en-US" sz="1800" baseline="-25000"/>
              <a:t>1</a:t>
            </a: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8532813" y="2528888"/>
            <a:ext cx="382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  <a:r>
              <a:rPr lang="en-US" sz="1800" baseline="-25000"/>
              <a:t>3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8532813" y="2819400"/>
            <a:ext cx="382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  <a:r>
              <a:rPr lang="en-US" sz="1800" baseline="-25000"/>
              <a:t>4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1522413" y="3733800"/>
            <a:ext cx="382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534400" y="32004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  <a:r>
              <a:rPr lang="en-US" sz="1800" baseline="-25000"/>
              <a:t>5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8532813" y="3519488"/>
            <a:ext cx="382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  <a:r>
              <a:rPr lang="en-US" sz="1800" baseline="-25000"/>
              <a:t>6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2438400" y="4191000"/>
            <a:ext cx="389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Refinery input and output schematic.</a:t>
            </a:r>
          </a:p>
        </p:txBody>
      </p:sp>
      <p:sp>
        <p:nvSpPr>
          <p:cNvPr id="210958" name="Rectangle 14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 rot="-5400000">
            <a:off x="-889794" y="2947194"/>
            <a:ext cx="2359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 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1D26-DF34-4EBE-9589-ADFB1858D3A2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>
            <p:ph/>
          </p:nvPr>
        </p:nvGraphicFramePr>
        <p:xfrm>
          <a:off x="685800" y="1676400"/>
          <a:ext cx="8229600" cy="3089275"/>
        </p:xfrm>
        <a:graphic>
          <a:graphicData uri="http://schemas.openxmlformats.org/presentationml/2006/ole">
            <p:oleObj spid="_x0000_s100354" name="Bitmap Image" r:id="rId4" imgW="27685714" imgH="10314286" progId="Paint.Picture">
              <p:embed/>
            </p:oleObj>
          </a:graphicData>
        </a:graphic>
      </p:graphicFrame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 rot="-5400000">
            <a:off x="-888206" y="2947194"/>
            <a:ext cx="2359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4FDA-35FA-4591-9D85-764BC014228E}" type="slidenum">
              <a:rPr lang="en-US"/>
              <a:pPr/>
              <a:t>8</a:t>
            </a:fld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 rot="-5400000">
            <a:off x="-889794" y="2947194"/>
            <a:ext cx="2359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 7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508125" y="192088"/>
            <a:ext cx="5502275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r>
              <a:rPr lang="en-US" sz="1800" u="sng"/>
              <a:t>Solution</a:t>
            </a:r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endParaRPr lang="en-US" sz="1800"/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r>
              <a:rPr lang="en-US" sz="1800"/>
              <a:t>Let		x</a:t>
            </a:r>
            <a:r>
              <a:rPr lang="en-US" sz="1800" baseline="-25000"/>
              <a:t>1</a:t>
            </a:r>
            <a:r>
              <a:rPr lang="en-US" sz="1800"/>
              <a:t> = crude #1		(bbl/day)</a:t>
            </a:r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r>
              <a:rPr lang="en-US" sz="1800"/>
              <a:t>		x</a:t>
            </a:r>
            <a:r>
              <a:rPr lang="en-US" sz="1800" baseline="-25000"/>
              <a:t>2</a:t>
            </a:r>
            <a:r>
              <a:rPr lang="en-US" sz="1800"/>
              <a:t> = crude #2		(bbl/day)</a:t>
            </a:r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endParaRPr lang="en-US" sz="1800"/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r>
              <a:rPr lang="en-US" sz="1800"/>
              <a:t>Maximize profit (minimize cost):</a:t>
            </a:r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endParaRPr lang="en-US" sz="1800"/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r>
              <a:rPr lang="en-US" sz="1800"/>
              <a:t>	y = income – raw mat’l cost – proc.cost</a:t>
            </a:r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endParaRPr lang="en-US" sz="1800"/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r>
              <a:rPr lang="en-US" sz="1800"/>
              <a:t>Calculate amounts of each product</a:t>
            </a:r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r>
              <a:rPr lang="en-US" sz="1800"/>
              <a:t>Produced (yield matrix):</a:t>
            </a:r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endParaRPr lang="en-US" sz="1800"/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r>
              <a:rPr lang="en-US" sz="1800"/>
              <a:t>	gasoline		x</a:t>
            </a:r>
            <a:r>
              <a:rPr lang="en-US" sz="1800" baseline="-25000"/>
              <a:t>3</a:t>
            </a:r>
            <a:r>
              <a:rPr lang="en-US" sz="1800"/>
              <a:t> = 0.80 x</a:t>
            </a:r>
            <a:r>
              <a:rPr lang="en-US" sz="1800" baseline="-25000"/>
              <a:t>1</a:t>
            </a:r>
            <a:r>
              <a:rPr lang="en-US" sz="1800"/>
              <a:t> + 0.44 x</a:t>
            </a:r>
            <a:r>
              <a:rPr lang="en-US" sz="1800" baseline="-25000"/>
              <a:t>2</a:t>
            </a:r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r>
              <a:rPr lang="en-US" sz="1800"/>
              <a:t>	kerosene	x</a:t>
            </a:r>
            <a:r>
              <a:rPr lang="en-US" sz="1800" baseline="-25000"/>
              <a:t>4</a:t>
            </a:r>
            <a:r>
              <a:rPr lang="en-US" sz="1800"/>
              <a:t> = 0.05 x</a:t>
            </a:r>
            <a:r>
              <a:rPr lang="en-US" sz="1800" baseline="-25000"/>
              <a:t>1</a:t>
            </a:r>
            <a:r>
              <a:rPr lang="en-US" sz="1800"/>
              <a:t> + 0.10 x</a:t>
            </a:r>
            <a:r>
              <a:rPr lang="en-US" sz="1800" baseline="-25000"/>
              <a:t>2</a:t>
            </a:r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r>
              <a:rPr lang="en-US" sz="1800"/>
              <a:t>	fuel oil		x</a:t>
            </a:r>
            <a:r>
              <a:rPr lang="en-US" sz="1800" baseline="-25000"/>
              <a:t>5</a:t>
            </a:r>
            <a:r>
              <a:rPr lang="en-US" sz="1800"/>
              <a:t> = 0.10 x</a:t>
            </a:r>
            <a:r>
              <a:rPr lang="en-US" sz="1800" baseline="-25000"/>
              <a:t>1</a:t>
            </a:r>
            <a:r>
              <a:rPr lang="en-US" sz="1800"/>
              <a:t> + 0.36 x</a:t>
            </a:r>
            <a:r>
              <a:rPr lang="en-US" sz="1800" baseline="-25000"/>
              <a:t>2</a:t>
            </a:r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r>
              <a:rPr lang="en-US" sz="1800"/>
              <a:t>	residual 		x</a:t>
            </a:r>
            <a:r>
              <a:rPr lang="en-US" sz="1800" baseline="-25000"/>
              <a:t>6</a:t>
            </a:r>
            <a:r>
              <a:rPr lang="en-US" sz="1800"/>
              <a:t> = 0.05 x</a:t>
            </a:r>
            <a:r>
              <a:rPr lang="en-US" sz="1800" baseline="-25000"/>
              <a:t>1</a:t>
            </a:r>
            <a:r>
              <a:rPr lang="en-US" sz="1800"/>
              <a:t> + 0.10 x</a:t>
            </a:r>
            <a:r>
              <a:rPr lang="en-US" sz="1800" baseline="-25000"/>
              <a:t>2</a:t>
            </a:r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endParaRPr lang="en-US" sz="1800" baseline="-25000"/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r>
              <a:rPr lang="en-US" sz="1800" baseline="-25000"/>
              <a:t>						    </a:t>
            </a:r>
            <a:r>
              <a:rPr lang="en-US" sz="1800" u="sng"/>
              <a:t>Income</a:t>
            </a:r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endParaRPr lang="en-US" sz="1800" u="sng"/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r>
              <a:rPr lang="en-US" sz="1800"/>
              <a:t>	gasoline			(36)(0.80 x</a:t>
            </a:r>
            <a:r>
              <a:rPr lang="en-US" sz="1800" baseline="-25000"/>
              <a:t>1</a:t>
            </a:r>
            <a:r>
              <a:rPr lang="en-US" sz="1800"/>
              <a:t> + 0.44 x</a:t>
            </a:r>
            <a:r>
              <a:rPr lang="en-US" sz="1800" baseline="-25000"/>
              <a:t>2</a:t>
            </a:r>
            <a:r>
              <a:rPr lang="en-US" sz="1800"/>
              <a:t>)</a:t>
            </a:r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r>
              <a:rPr lang="en-US" sz="1800"/>
              <a:t>	kerosene		(24)(0.05 x</a:t>
            </a:r>
            <a:r>
              <a:rPr lang="en-US" sz="1800" baseline="-25000"/>
              <a:t>1</a:t>
            </a:r>
            <a:r>
              <a:rPr lang="en-US" sz="1800"/>
              <a:t> + 0.10 x</a:t>
            </a:r>
            <a:r>
              <a:rPr lang="en-US" sz="1800" baseline="-25000"/>
              <a:t>2</a:t>
            </a:r>
            <a:r>
              <a:rPr lang="en-US" sz="1800"/>
              <a:t>)</a:t>
            </a:r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r>
              <a:rPr lang="en-US" sz="1800"/>
              <a:t>	fuel oil			(21)(0.10 x</a:t>
            </a:r>
            <a:r>
              <a:rPr lang="en-US" sz="1800" baseline="-25000"/>
              <a:t>1</a:t>
            </a:r>
            <a:r>
              <a:rPr lang="en-US" sz="1800"/>
              <a:t> + 0.36 x</a:t>
            </a:r>
            <a:r>
              <a:rPr lang="en-US" sz="1800" baseline="-25000"/>
              <a:t>2</a:t>
            </a:r>
            <a:r>
              <a:rPr lang="en-US" sz="1800"/>
              <a:t>)</a:t>
            </a:r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r>
              <a:rPr lang="en-US" sz="1800"/>
              <a:t>	residual			(10)(0.05 x</a:t>
            </a:r>
            <a:r>
              <a:rPr lang="en-US" sz="1800" baseline="-25000"/>
              <a:t>1</a:t>
            </a:r>
            <a:r>
              <a:rPr lang="en-US" sz="1800"/>
              <a:t> + 0.10 x</a:t>
            </a:r>
            <a:r>
              <a:rPr lang="en-US" sz="1800" baseline="-25000"/>
              <a:t>2</a:t>
            </a:r>
            <a:r>
              <a:rPr lang="en-US" sz="1800"/>
              <a:t>)</a:t>
            </a:r>
            <a:endParaRPr lang="en-US" sz="1800" baseline="-25000"/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endParaRPr lang="en-US" sz="1800" baseline="-25000"/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r>
              <a:rPr lang="en-US" baseline="-25000"/>
              <a:t>					</a:t>
            </a:r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endParaRPr lang="en-US" baseline="-25000"/>
          </a:p>
          <a:p>
            <a:pPr>
              <a:tabLst>
                <a:tab pos="457200" algn="l"/>
                <a:tab pos="914400" algn="l"/>
                <a:tab pos="1371600" algn="l"/>
                <a:tab pos="1485900" algn="l"/>
                <a:tab pos="1778000" algn="l"/>
                <a:tab pos="2286000" algn="l"/>
                <a:tab pos="2743200" algn="l"/>
                <a:tab pos="3200400" algn="l"/>
              </a:tabLst>
            </a:pPr>
            <a:endParaRPr lang="en-US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6629-8A46-47E5-B1EC-13C2D1DDB102}" type="slidenum">
              <a:rPr lang="en-US"/>
              <a:pPr/>
              <a:t>9</a:t>
            </a:fld>
            <a:endParaRPr lang="en-US"/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1514475" y="228600"/>
            <a:ext cx="43529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So,</a:t>
            </a:r>
          </a:p>
          <a:p>
            <a:endParaRPr lang="en-US" sz="1800"/>
          </a:p>
          <a:p>
            <a:r>
              <a:rPr lang="en-US" sz="1800"/>
              <a:t>Income = 32.6 x</a:t>
            </a:r>
            <a:r>
              <a:rPr lang="en-US" sz="1800" baseline="-25000"/>
              <a:t>1</a:t>
            </a:r>
            <a:r>
              <a:rPr lang="en-US" sz="1800"/>
              <a:t> + 26.8 x</a:t>
            </a:r>
            <a:r>
              <a:rPr lang="en-US" sz="1800" baseline="-25000"/>
              <a:t>2</a:t>
            </a:r>
          </a:p>
          <a:p>
            <a:endParaRPr lang="en-US" sz="1800"/>
          </a:p>
          <a:p>
            <a:r>
              <a:rPr lang="en-US" sz="1800"/>
              <a:t>Raw mat’l cost = 24 x</a:t>
            </a:r>
            <a:r>
              <a:rPr lang="en-US" sz="1800" baseline="-25000"/>
              <a:t>1</a:t>
            </a:r>
            <a:r>
              <a:rPr lang="en-US" sz="1800"/>
              <a:t> + 15 x</a:t>
            </a:r>
            <a:r>
              <a:rPr lang="en-US" sz="1800" baseline="-25000"/>
              <a:t>2</a:t>
            </a:r>
          </a:p>
          <a:p>
            <a:endParaRPr lang="en-US" sz="1800"/>
          </a:p>
          <a:p>
            <a:r>
              <a:rPr lang="en-US" sz="1800"/>
              <a:t>Processing cost = 0.5 x</a:t>
            </a:r>
            <a:r>
              <a:rPr lang="en-US" sz="1800" baseline="-25000"/>
              <a:t>1</a:t>
            </a:r>
            <a:r>
              <a:rPr lang="en-US" sz="1800"/>
              <a:t> + x</a:t>
            </a:r>
            <a:r>
              <a:rPr lang="en-US" sz="1800" baseline="-25000"/>
              <a:t>2</a:t>
            </a:r>
          </a:p>
          <a:p>
            <a:endParaRPr lang="en-US" sz="1800"/>
          </a:p>
          <a:p>
            <a:r>
              <a:rPr lang="en-US" sz="1800"/>
              <a:t>Then, the objective function is</a:t>
            </a:r>
          </a:p>
          <a:p>
            <a:endParaRPr lang="en-US" sz="1800"/>
          </a:p>
          <a:p>
            <a:r>
              <a:rPr lang="en-US" sz="1800"/>
              <a:t>	Profit = f = 8.1 x</a:t>
            </a:r>
            <a:r>
              <a:rPr lang="en-US" sz="1800" baseline="-25000"/>
              <a:t>1</a:t>
            </a:r>
            <a:r>
              <a:rPr lang="en-US" sz="1800"/>
              <a:t> + 10.8 x</a:t>
            </a:r>
            <a:r>
              <a:rPr lang="en-US" sz="1800" baseline="-25000"/>
              <a:t>2</a:t>
            </a:r>
          </a:p>
          <a:p>
            <a:endParaRPr lang="en-US" sz="1800"/>
          </a:p>
          <a:p>
            <a:r>
              <a:rPr lang="en-US" sz="1800" u="sng"/>
              <a:t>Constraints</a:t>
            </a:r>
          </a:p>
          <a:p>
            <a:endParaRPr lang="en-US" sz="1800"/>
          </a:p>
          <a:p>
            <a:r>
              <a:rPr lang="en-US" sz="1800"/>
              <a:t>Maximum allowable production:</a:t>
            </a:r>
          </a:p>
          <a:p>
            <a:endParaRPr lang="en-US" sz="1800"/>
          </a:p>
          <a:p>
            <a:r>
              <a:rPr lang="en-US" sz="1800"/>
              <a:t>0.80 x</a:t>
            </a:r>
            <a:r>
              <a:rPr lang="en-US" sz="1800" baseline="-25000"/>
              <a:t>1</a:t>
            </a:r>
            <a:r>
              <a:rPr lang="en-US" sz="1800"/>
              <a:t> + 0.44 x</a:t>
            </a:r>
            <a:r>
              <a:rPr lang="en-US" sz="1800" baseline="-25000"/>
              <a:t>2</a:t>
            </a:r>
            <a:r>
              <a:rPr lang="en-US" sz="1800"/>
              <a:t> </a:t>
            </a:r>
            <a:r>
              <a:rPr lang="en-US" sz="1800" u="sng"/>
              <a:t>&lt;</a:t>
            </a:r>
            <a:r>
              <a:rPr lang="en-US" sz="1800"/>
              <a:t> 24,000	  (gasoline)</a:t>
            </a:r>
          </a:p>
          <a:p>
            <a:endParaRPr lang="en-US" sz="1800"/>
          </a:p>
          <a:p>
            <a:r>
              <a:rPr lang="en-US" sz="1800"/>
              <a:t>0.05 x</a:t>
            </a:r>
            <a:r>
              <a:rPr lang="en-US" sz="1800" baseline="-25000"/>
              <a:t>1</a:t>
            </a:r>
            <a:r>
              <a:rPr lang="en-US" sz="1800"/>
              <a:t> + 0.10 x</a:t>
            </a:r>
            <a:r>
              <a:rPr lang="en-US" sz="1800" baseline="-25000"/>
              <a:t>2</a:t>
            </a:r>
            <a:r>
              <a:rPr lang="en-US" sz="1800"/>
              <a:t> </a:t>
            </a:r>
            <a:r>
              <a:rPr lang="en-US" sz="1800" u="sng"/>
              <a:t>&lt;</a:t>
            </a:r>
            <a:r>
              <a:rPr lang="en-US" sz="1800"/>
              <a:t> 2,000      (kerosene)</a:t>
            </a:r>
          </a:p>
          <a:p>
            <a:endParaRPr lang="en-US" sz="1800"/>
          </a:p>
          <a:p>
            <a:r>
              <a:rPr lang="en-US" sz="1800"/>
              <a:t>0.10 x</a:t>
            </a:r>
            <a:r>
              <a:rPr lang="en-US" sz="1800" baseline="-25000"/>
              <a:t>1</a:t>
            </a:r>
            <a:r>
              <a:rPr lang="en-US" sz="1800"/>
              <a:t> + 0.36 x</a:t>
            </a:r>
            <a:r>
              <a:rPr lang="en-US" sz="1800" baseline="-25000"/>
              <a:t>2</a:t>
            </a:r>
            <a:r>
              <a:rPr lang="en-US" sz="1800"/>
              <a:t> </a:t>
            </a:r>
            <a:r>
              <a:rPr lang="en-US" sz="1800" u="sng"/>
              <a:t>&lt;</a:t>
            </a:r>
            <a:r>
              <a:rPr lang="en-US" sz="1800"/>
              <a:t> 6,000      (fuel oil)</a:t>
            </a:r>
          </a:p>
          <a:p>
            <a:endParaRPr lang="en-US" sz="1800"/>
          </a:p>
          <a:p>
            <a:r>
              <a:rPr lang="en-US" sz="1800"/>
              <a:t>	and, of course,	x</a:t>
            </a:r>
            <a:r>
              <a:rPr lang="en-US" sz="1800" baseline="-25000"/>
              <a:t>1</a:t>
            </a:r>
            <a:r>
              <a:rPr lang="en-US" sz="1800"/>
              <a:t> </a:t>
            </a:r>
            <a:r>
              <a:rPr lang="en-US" sz="1800" u="sng"/>
              <a:t>&gt;</a:t>
            </a:r>
            <a:r>
              <a:rPr lang="en-US" sz="1800"/>
              <a:t> 0,   x</a:t>
            </a:r>
            <a:r>
              <a:rPr lang="en-US" sz="1800" baseline="-25000"/>
              <a:t>2</a:t>
            </a:r>
            <a:r>
              <a:rPr lang="en-US" sz="1800"/>
              <a:t> </a:t>
            </a:r>
            <a:r>
              <a:rPr lang="en-US" sz="1800" u="sng"/>
              <a:t>&gt;</a:t>
            </a:r>
            <a:r>
              <a:rPr lang="en-US" sz="1800"/>
              <a:t> 0</a:t>
            </a:r>
          </a:p>
        </p:txBody>
      </p:sp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 rot="-5400000">
            <a:off x="-889794" y="2947194"/>
            <a:ext cx="2359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Chapter  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3793</TotalTime>
  <Words>592</Words>
  <Application>Microsoft PowerPoint</Application>
  <PresentationFormat>On-screen Show (4:3)</PresentationFormat>
  <Paragraphs>366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Times New Roman</vt:lpstr>
      <vt:lpstr>Symbol</vt:lpstr>
      <vt:lpstr/>
      <vt:lpstr>Default Design</vt:lpstr>
      <vt:lpstr>Microsoft Equation 3.0</vt:lpstr>
      <vt:lpstr>MathType 5.0 Equation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Sensitivity Analysis</vt:lpstr>
      <vt:lpstr>Sensitivity Analysis (Constraints)</vt:lpstr>
      <vt:lpstr>Sensitivity Analysis</vt:lpstr>
      <vt:lpstr>Sensitivity Analysis</vt:lpstr>
      <vt:lpstr>Sensitivity Analysis (Obj. Fcn.)</vt:lpstr>
      <vt:lpstr>Duality</vt:lpstr>
    </vt:vector>
  </TitlesOfParts>
  <Company>CACHE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Sajid Ahmed</dc:creator>
  <cp:lastModifiedBy>sudhir verma</cp:lastModifiedBy>
  <cp:revision>56</cp:revision>
  <dcterms:created xsi:type="dcterms:W3CDTF">2004-08-10T04:40:31Z</dcterms:created>
  <dcterms:modified xsi:type="dcterms:W3CDTF">2022-11-22T15:39:52Z</dcterms:modified>
</cp:coreProperties>
</file>