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FF00"/>
    <a:srgbClr val="FF0000"/>
    <a:srgbClr val="CC3399"/>
    <a:srgbClr val="008000"/>
    <a:srgbClr val="006600"/>
    <a:srgbClr val="FF0066"/>
    <a:srgbClr val="990099"/>
    <a:srgbClr val="0033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DBBC3-ED25-4D19-B7B6-AE230C9DDD5B}" type="datetimeFigureOut">
              <a:rPr lang="en-US" smtClean="0"/>
              <a:pPr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E8C6-2A23-47B5-AFBB-DE692AB23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99"/>
            <a:ext cx="7772400" cy="1905001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MEDICAL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TERMINATION OF PREGNANCY ACT, 1971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5400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660033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Prakash Chandra Gupta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University Institute of Pharmacy,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CSJM University Kanpur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REQUIREMENT FOR APPROVAL OF PLACE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059363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6600"/>
                </a:solidFill>
              </a:rPr>
              <a:t>Medical </a:t>
            </a:r>
            <a:r>
              <a:rPr lang="en-US" dirty="0">
                <a:solidFill>
                  <a:srgbClr val="006600"/>
                </a:solidFill>
              </a:rPr>
              <a:t>termination of pregnancy can be done only at any approve place.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The application for the approval of place should be addressed to the Chief Medical Officer of the district who shall verify or inspect such place with a view to ascertain himself that the following conditions are satisfied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srgbClr val="990099"/>
                </a:solidFill>
              </a:rPr>
              <a:t>Gynecology examination / labor table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srgbClr val="990099"/>
                </a:solidFill>
              </a:rPr>
              <a:t>Resuscitation and sterilization equipment.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srgbClr val="990099"/>
                </a:solidFill>
              </a:rPr>
              <a:t>Back up facilities for treatment of shock</a:t>
            </a:r>
          </a:p>
          <a:p>
            <a:pPr lvl="0" algn="just"/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6019800"/>
          </a:xfrm>
        </p:spPr>
        <p:txBody>
          <a:bodyPr/>
          <a:lstStyle/>
          <a:p>
            <a:pPr lvl="0" algn="just">
              <a:buFont typeface="Wingdings" pitchFamily="2" charset="2"/>
              <a:buChar char="§"/>
            </a:pPr>
            <a:r>
              <a:rPr lang="en-US" dirty="0">
                <a:solidFill>
                  <a:srgbClr val="990099"/>
                </a:solidFill>
              </a:rPr>
              <a:t>An Operation table and instruments for performing abdominal or gynecological surgery &amp; anesthetic equipment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solidFill>
                  <a:srgbClr val="FF0066"/>
                </a:solidFill>
              </a:rPr>
              <a:t>Chief Medical Officer recommends approval to the committee and committee consider an application &amp; recommendation and approve and issue certificate of approval.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solidFill>
                  <a:srgbClr val="006600"/>
                </a:solidFill>
              </a:rPr>
              <a:t>Chief Medical Officer of the district may inspect an approved place as often as necessary.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MAINTENANCE OF ADMISSION REGISTER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>
                <a:solidFill>
                  <a:srgbClr val="660033"/>
                </a:solidFill>
              </a:rPr>
              <a:t>Maintain </a:t>
            </a:r>
            <a:r>
              <a:rPr lang="en-US" dirty="0">
                <a:solidFill>
                  <a:srgbClr val="660033"/>
                </a:solidFill>
              </a:rPr>
              <a:t>records As per Form III </a:t>
            </a:r>
          </a:p>
          <a:p>
            <a:pPr lvl="0" algn="just"/>
            <a:r>
              <a:rPr lang="en-US" dirty="0">
                <a:solidFill>
                  <a:srgbClr val="C00000"/>
                </a:solidFill>
              </a:rPr>
              <a:t>Record the detail  </a:t>
            </a:r>
          </a:p>
          <a:p>
            <a:pPr lvl="0" algn="just"/>
            <a:r>
              <a:rPr lang="en-US" dirty="0">
                <a:solidFill>
                  <a:srgbClr val="008000"/>
                </a:solidFill>
              </a:rPr>
              <a:t>Keep in secret custody for 5 years from the end of calendar year it relates to;</a:t>
            </a:r>
          </a:p>
          <a:p>
            <a:pPr lvl="0" algn="just"/>
            <a:r>
              <a:rPr lang="en-US" dirty="0">
                <a:solidFill>
                  <a:srgbClr val="CC3399"/>
                </a:solidFill>
              </a:rPr>
              <a:t>It is not disclosed to anyone except under authority of law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362200"/>
            <a:ext cx="541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FF00"/>
                </a:solidFill>
                <a:latin typeface="Blackadder ITC" pitchFamily="82" charset="0"/>
              </a:rPr>
              <a:t>    </a:t>
            </a:r>
            <a:r>
              <a:rPr lang="en-US" sz="4800" b="1" dirty="0" smtClean="0">
                <a:solidFill>
                  <a:srgbClr val="00FF00"/>
                </a:solidFill>
                <a:latin typeface="Aharoni" pitchFamily="2" charset="-79"/>
                <a:cs typeface="Aharoni" pitchFamily="2" charset="-79"/>
              </a:rPr>
              <a:t>THANK YOU</a:t>
            </a:r>
            <a:endParaRPr lang="en-US" sz="4800" b="1" dirty="0">
              <a:solidFill>
                <a:srgbClr val="00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rgbClr val="002060"/>
                </a:solidFill>
              </a:rPr>
              <a:t>An Act to provide for the Termination of certain pregnancies by registered medical </a:t>
            </a:r>
            <a:r>
              <a:rPr lang="en-US" dirty="0" err="1">
                <a:solidFill>
                  <a:srgbClr val="002060"/>
                </a:solidFill>
              </a:rPr>
              <a:t>practioners</a:t>
            </a:r>
            <a:r>
              <a:rPr lang="en-US" dirty="0">
                <a:solidFill>
                  <a:srgbClr val="002060"/>
                </a:solidFill>
              </a:rPr>
              <a:t> and related matters.</a:t>
            </a:r>
          </a:p>
          <a:p>
            <a:pPr algn="just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Legislated by the parliament on 10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August, 1971 and the Act was enforced Nationwide from 1</a:t>
            </a: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</a:rPr>
              <a:t>st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April, 1972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amendment of this Act was done in 2021. 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OBJECTIVE</a:t>
            </a:r>
            <a:endParaRPr lang="en-US" dirty="0">
              <a:solidFill>
                <a:srgbClr val="00B050"/>
              </a:solidFill>
            </a:endParaRPr>
          </a:p>
          <a:p>
            <a:pPr algn="just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 regulate and ensure access to safe abortion care and defines ‘when’ ‘where’ and under ‘what’ conditions abortion is permissible.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DEFINITIONS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Guardian</a:t>
            </a:r>
            <a:r>
              <a:rPr lang="en-US" sz="2800" dirty="0">
                <a:solidFill>
                  <a:srgbClr val="0070C0"/>
                </a:solidFill>
              </a:rPr>
              <a:t>": Means a person having the care of the person of a minor or a lunatic.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Registered medical practitioner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": Means a medical practitioner who possesses any recognized medical qualification as defined in Sec. 2 of the Indian Medical Council Act, and  whose name has been entered in a State Medical Register and who has such experience or training in gynecology and obstetrics.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8000"/>
                </a:solidFill>
              </a:rPr>
              <a:t>“</a:t>
            </a:r>
            <a:r>
              <a:rPr lang="en-US" sz="2800" b="1" i="1" dirty="0">
                <a:solidFill>
                  <a:srgbClr val="008000"/>
                </a:solidFill>
              </a:rPr>
              <a:t>Approve place</a:t>
            </a:r>
            <a:r>
              <a:rPr lang="en-US" sz="2800" dirty="0">
                <a:solidFill>
                  <a:srgbClr val="008000"/>
                </a:solidFill>
              </a:rPr>
              <a:t>”: Means a place approved under rule 4 of the MTP Rules 1975.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TERMINATION OF PREGNANCIES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8000"/>
                </a:solidFill>
              </a:rPr>
              <a:t>A </a:t>
            </a:r>
            <a:r>
              <a:rPr lang="en-US" dirty="0">
                <a:solidFill>
                  <a:srgbClr val="008000"/>
                </a:solidFill>
              </a:rPr>
              <a:t>pregnancy may be terminated by a registered medical practitioner,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>
                <a:solidFill>
                  <a:srgbClr val="CC3399"/>
                </a:solidFill>
              </a:rPr>
              <a:t>Where the length of the pregnancy does not exceed </a:t>
            </a:r>
            <a:r>
              <a:rPr lang="en-US" u="sng" dirty="0" smtClean="0">
                <a:solidFill>
                  <a:srgbClr val="FF0000"/>
                </a:solidFill>
              </a:rPr>
              <a:t>twenty</a:t>
            </a:r>
            <a:r>
              <a:rPr lang="en-US" dirty="0" smtClean="0">
                <a:solidFill>
                  <a:srgbClr val="CC3399"/>
                </a:solidFill>
              </a:rPr>
              <a:t> </a:t>
            </a:r>
            <a:r>
              <a:rPr lang="en-US" dirty="0">
                <a:solidFill>
                  <a:srgbClr val="CC3399"/>
                </a:solidFill>
              </a:rPr>
              <a:t>weeks. OR 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>
                <a:solidFill>
                  <a:srgbClr val="CC3399"/>
                </a:solidFill>
              </a:rPr>
              <a:t>Where the length of the pregnancy exceeds </a:t>
            </a:r>
            <a:r>
              <a:rPr lang="en-US" u="sng" dirty="0" smtClean="0">
                <a:solidFill>
                  <a:srgbClr val="FF0000"/>
                </a:solidFill>
              </a:rPr>
              <a:t>twenty</a:t>
            </a:r>
            <a:r>
              <a:rPr lang="en-US" u="sng" dirty="0" smtClean="0">
                <a:solidFill>
                  <a:srgbClr val="CC3399"/>
                </a:solidFill>
              </a:rPr>
              <a:t> </a:t>
            </a:r>
            <a:r>
              <a:rPr lang="en-US" dirty="0" smtClean="0">
                <a:solidFill>
                  <a:srgbClr val="CC3399"/>
                </a:solidFill>
              </a:rPr>
              <a:t>weeks </a:t>
            </a:r>
            <a:r>
              <a:rPr lang="en-US" dirty="0">
                <a:solidFill>
                  <a:srgbClr val="CC3399"/>
                </a:solidFill>
              </a:rPr>
              <a:t>but does not exceed </a:t>
            </a:r>
            <a:r>
              <a:rPr lang="en-US" u="sng" dirty="0" smtClean="0">
                <a:solidFill>
                  <a:srgbClr val="FF0000"/>
                </a:solidFill>
              </a:rPr>
              <a:t>twenty four </a:t>
            </a:r>
            <a:r>
              <a:rPr lang="en-US" dirty="0">
                <a:solidFill>
                  <a:srgbClr val="CC3399"/>
                </a:solidFill>
              </a:rPr>
              <a:t>weeks, if not less than two registered medical practitioners are of opinion that:.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</a:rPr>
              <a:t>The continuance of the pregnancy would involve a risk to the life of the pregnant woman or of grave injury physical or mental health. OR </a:t>
            </a:r>
          </a:p>
          <a:p>
            <a:pPr algn="just">
              <a:buFont typeface="Wingdings" pitchFamily="2" charset="2"/>
              <a:buChar char="ü"/>
            </a:pPr>
            <a:endParaRPr lang="en-US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n-US" dirty="0">
                <a:solidFill>
                  <a:srgbClr val="0033CC"/>
                </a:solidFill>
              </a:rPr>
              <a:t>There is a substantial risk that if the child were born, it would suffer from such physical or mental abnormalities as to be seriously handicapped.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solidFill>
                  <a:srgbClr val="990099"/>
                </a:solidFill>
              </a:rPr>
              <a:t>Pregnancy caused by rape (presumed grave injury to mental health) 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>
                <a:solidFill>
                  <a:srgbClr val="663300"/>
                </a:solidFill>
              </a:rPr>
              <a:t>Contraceptive failure in married couple (presumed grave injury to mental health)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 </a:t>
            </a:r>
            <a:r>
              <a:rPr lang="en-US" dirty="0">
                <a:solidFill>
                  <a:srgbClr val="006600"/>
                </a:solidFill>
              </a:rPr>
              <a:t>No pregnancy shall be terminated without the consent of pregnant women except when:  a) the pregnant woman is less than 18 years in age b) pregnant women is a lunatic although she has attained the age of 18 years. Such consent shall be given in Form C.</a:t>
            </a:r>
          </a:p>
          <a:p>
            <a:pPr lvl="0" algn="just"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9604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PLACE WHERE PREGNANCY MAY BE TERMINATED 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8000"/>
                </a:solidFill>
              </a:rPr>
              <a:t>No </a:t>
            </a:r>
            <a:r>
              <a:rPr lang="en-US" dirty="0">
                <a:solidFill>
                  <a:srgbClr val="008000"/>
                </a:solidFill>
              </a:rPr>
              <a:t>termination of pregnancy shall be made in accordance with this Act at any place other than-</a:t>
            </a:r>
          </a:p>
          <a:p>
            <a:pPr lvl="0" algn="just"/>
            <a:r>
              <a:rPr lang="en-US" dirty="0">
                <a:solidFill>
                  <a:srgbClr val="990099"/>
                </a:solidFill>
              </a:rPr>
              <a:t>A hospital established or maintained by Government, or</a:t>
            </a:r>
          </a:p>
          <a:p>
            <a:pPr lvl="0" algn="just"/>
            <a:r>
              <a:rPr lang="en-US" dirty="0">
                <a:solidFill>
                  <a:srgbClr val="663300"/>
                </a:solidFill>
              </a:rPr>
              <a:t>A place for the time being approved for the purpose of this Act by Government.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 smtClean="0">
                <a:solidFill>
                  <a:srgbClr val="FF0000"/>
                </a:solidFill>
              </a:rPr>
              <a:t>WHO CAN TERMINATE THE PREGNANCY?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>
                <a:solidFill>
                  <a:srgbClr val="002060"/>
                </a:solidFill>
              </a:rPr>
              <a:t>Registered Medical practitioner (RMP ) who has a recognized Medical qualification as defined in clause ( b) of Sec 2 of </a:t>
            </a:r>
            <a:r>
              <a:rPr lang="en-US" dirty="0" err="1">
                <a:solidFill>
                  <a:srgbClr val="002060"/>
                </a:solidFill>
              </a:rPr>
              <a:t>indian</a:t>
            </a:r>
            <a:r>
              <a:rPr lang="en-US" dirty="0">
                <a:solidFill>
                  <a:srgbClr val="002060"/>
                </a:solidFill>
              </a:rPr>
              <a:t> Medical Counsel Act, 1956.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>
                <a:solidFill>
                  <a:srgbClr val="CC3399"/>
                </a:solidFill>
              </a:rPr>
              <a:t>Whose name is registered in a state Medical register.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>
                <a:solidFill>
                  <a:srgbClr val="CC3399"/>
                </a:solidFill>
              </a:rPr>
              <a:t>Who has training experience as per MTP </a:t>
            </a:r>
            <a:r>
              <a:rPr lang="en-US" dirty="0" smtClean="0">
                <a:solidFill>
                  <a:srgbClr val="CC3399"/>
                </a:solidFill>
              </a:rPr>
              <a:t>rules</a:t>
            </a:r>
            <a:endParaRPr lang="en-US" dirty="0">
              <a:solidFill>
                <a:srgbClr val="CC3399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dirty="0">
              <a:solidFill>
                <a:srgbClr val="CC33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EXPERIENCE OF RMP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7912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8000"/>
                </a:solidFill>
              </a:rPr>
              <a:t>Who </a:t>
            </a:r>
            <a:r>
              <a:rPr lang="en-US" sz="2800" dirty="0">
                <a:solidFill>
                  <a:srgbClr val="008000"/>
                </a:solidFill>
              </a:rPr>
              <a:t>is registered in state medical register immediately before the commencement of act, experience in the practice of gynecology and obstetrics for not less than 3 years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FF0066"/>
                </a:solidFill>
              </a:rPr>
              <a:t>A practitioner who has assisted a registered medical practitioner in performing 25 cases of MTP of which at least 5 cases were performed independently in a hospital or a training institute approved for this purpose by the Government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33CC"/>
                </a:solidFill>
              </a:rPr>
              <a:t>A </a:t>
            </a:r>
            <a:r>
              <a:rPr lang="en-US" sz="2800" dirty="0">
                <a:solidFill>
                  <a:srgbClr val="0033CC"/>
                </a:solidFill>
              </a:rPr>
              <a:t>practitioner who holds a post-graduate degree or diploma in Obstetrics and Gynecology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A practitioner who has at least one-year experience in practice of Obstetrics and Gynecology at a hospital which has all facilities.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660033"/>
                </a:solidFill>
              </a:rPr>
              <a:t>A practitioner who has completed six months house job in Obstetrics and Gynecology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712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MEDICAL TERMINATION OF PREGNANCY ACT, 1971 </vt:lpstr>
      <vt:lpstr>.</vt:lpstr>
      <vt:lpstr>DEFINITIONS </vt:lpstr>
      <vt:lpstr>TERMINATION OF PREGNANCIES </vt:lpstr>
      <vt:lpstr>.</vt:lpstr>
      <vt:lpstr>PLACE WHERE PREGNANCY MAY BE TERMINATED   </vt:lpstr>
      <vt:lpstr>WHO CAN TERMINATE THE PREGNANCY? </vt:lpstr>
      <vt:lpstr>EXPERIENCE OF RMP </vt:lpstr>
      <vt:lpstr>.</vt:lpstr>
      <vt:lpstr>REQUIREMENT FOR APPROVAL OF PLACE </vt:lpstr>
      <vt:lpstr>.</vt:lpstr>
      <vt:lpstr>MAINTENANCE OF ADMISSION REGISTER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TERMINATION OF PREGNANCY ACT, 1971</dc:title>
  <dc:creator>A</dc:creator>
  <cp:lastModifiedBy>A</cp:lastModifiedBy>
  <cp:revision>15</cp:revision>
  <dcterms:created xsi:type="dcterms:W3CDTF">2020-08-29T06:43:44Z</dcterms:created>
  <dcterms:modified xsi:type="dcterms:W3CDTF">2021-12-30T12:55:33Z</dcterms:modified>
</cp:coreProperties>
</file>