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notesMasterIdLst>
    <p:notesMasterId r:id="rId37"/>
  </p:notesMasterIdLst>
  <p:sldIdLst>
    <p:sldId id="256" r:id="rId2"/>
    <p:sldId id="257" r:id="rId3"/>
    <p:sldId id="258" r:id="rId4"/>
    <p:sldId id="259" r:id="rId5"/>
    <p:sldId id="260" r:id="rId6"/>
    <p:sldId id="261" r:id="rId7"/>
    <p:sldId id="262" r:id="rId8"/>
    <p:sldId id="263" r:id="rId9"/>
    <p:sldId id="264" r:id="rId10"/>
    <p:sldId id="299" r:id="rId11"/>
    <p:sldId id="266" r:id="rId12"/>
    <p:sldId id="267" r:id="rId13"/>
    <p:sldId id="268" r:id="rId14"/>
    <p:sldId id="300" r:id="rId15"/>
    <p:sldId id="269" r:id="rId16"/>
    <p:sldId id="270" r:id="rId17"/>
    <p:sldId id="271" r:id="rId18"/>
    <p:sldId id="272" r:id="rId19"/>
    <p:sldId id="277" r:id="rId20"/>
    <p:sldId id="274" r:id="rId21"/>
    <p:sldId id="275" r:id="rId22"/>
    <p:sldId id="278" r:id="rId23"/>
    <p:sldId id="280" r:id="rId24"/>
    <p:sldId id="281" r:id="rId25"/>
    <p:sldId id="282" r:id="rId26"/>
    <p:sldId id="283" r:id="rId27"/>
    <p:sldId id="284" r:id="rId28"/>
    <p:sldId id="285" r:id="rId29"/>
    <p:sldId id="297" r:id="rId30"/>
    <p:sldId id="301" r:id="rId31"/>
    <p:sldId id="288" r:id="rId32"/>
    <p:sldId id="289" r:id="rId33"/>
    <p:sldId id="295" r:id="rId34"/>
    <p:sldId id="296" r:id="rId35"/>
    <p:sldId id="298" r:id="rId3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0033"/>
    <a:srgbClr val="FF0066"/>
    <a:srgbClr val="CC3300"/>
    <a:srgbClr val="FF3300"/>
    <a:srgbClr val="006600"/>
    <a:srgbClr val="000099"/>
    <a:srgbClr val="990099"/>
    <a:srgbClr val="FF6600"/>
    <a:srgbClr val="669900"/>
    <a:srgbClr val="00CC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446E410-FB37-4E18-BDA6-893C553319F6}" type="datetimeFigureOut">
              <a:rPr lang="en-US" smtClean="0"/>
              <a:pPr/>
              <a:t>12/30/2021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EFEB142-6995-4E11-9A98-E54463AA27FA}"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F219EE8-2BB9-4AD5-8E4B-2FF5E989FC84}" type="datetimeFigureOut">
              <a:rPr lang="en-US" smtClean="0"/>
              <a:pPr/>
              <a:t>12/30/2021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5AECA-1DC3-4967-9075-937B4DB0CC8A}"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F219EE8-2BB9-4AD5-8E4B-2FF5E989FC84}" type="datetimeFigureOut">
              <a:rPr lang="en-US" smtClean="0"/>
              <a:pPr/>
              <a:t>12/30/2021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5AECA-1DC3-4967-9075-937B4DB0CC8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F219EE8-2BB9-4AD5-8E4B-2FF5E989FC84}" type="datetimeFigureOut">
              <a:rPr lang="en-US" smtClean="0"/>
              <a:pPr/>
              <a:t>12/30/2021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5AECA-1DC3-4967-9075-937B4DB0CC8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F219EE8-2BB9-4AD5-8E4B-2FF5E989FC84}" type="datetimeFigureOut">
              <a:rPr lang="en-US" smtClean="0"/>
              <a:pPr/>
              <a:t>12/30/2021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5AECA-1DC3-4967-9075-937B4DB0CC8A}"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F219EE8-2BB9-4AD5-8E4B-2FF5E989FC84}" type="datetimeFigureOut">
              <a:rPr lang="en-US" smtClean="0"/>
              <a:pPr/>
              <a:t>12/30/2021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5AECA-1DC3-4967-9075-937B4DB0CC8A}"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F219EE8-2BB9-4AD5-8E4B-2FF5E989FC84}" type="datetimeFigureOut">
              <a:rPr lang="en-US" smtClean="0"/>
              <a:pPr/>
              <a:t>12/30/2021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A5AECA-1DC3-4967-9075-937B4DB0CC8A}"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F219EE8-2BB9-4AD5-8E4B-2FF5E989FC84}" type="datetimeFigureOut">
              <a:rPr lang="en-US" smtClean="0"/>
              <a:pPr/>
              <a:t>12/30/2021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2A5AECA-1DC3-4967-9075-937B4DB0CC8A}"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F219EE8-2BB9-4AD5-8E4B-2FF5E989FC84}" type="datetimeFigureOut">
              <a:rPr lang="en-US" smtClean="0"/>
              <a:pPr/>
              <a:t>12/30/2021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2A5AECA-1DC3-4967-9075-937B4DB0CC8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F219EE8-2BB9-4AD5-8E4B-2FF5E989FC84}" type="datetimeFigureOut">
              <a:rPr lang="en-US" smtClean="0"/>
              <a:pPr/>
              <a:t>12/30/2021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2A5AECA-1DC3-4967-9075-937B4DB0CC8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F219EE8-2BB9-4AD5-8E4B-2FF5E989FC84}" type="datetimeFigureOut">
              <a:rPr lang="en-US" smtClean="0"/>
              <a:pPr/>
              <a:t>12/30/2021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A5AECA-1DC3-4967-9075-937B4DB0CC8A}"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F219EE8-2BB9-4AD5-8E4B-2FF5E989FC84}" type="datetimeFigureOut">
              <a:rPr lang="en-US" smtClean="0"/>
              <a:pPr/>
              <a:t>12/30/2021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A5AECA-1DC3-4967-9075-937B4DB0CC8A}"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F219EE8-2BB9-4AD5-8E4B-2FF5E989FC84}" type="datetimeFigureOut">
              <a:rPr lang="en-US" smtClean="0"/>
              <a:pPr/>
              <a:t>12/30/2021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A5AECA-1DC3-4967-9075-937B4DB0CC8A}"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1447800"/>
            <a:ext cx="8534400" cy="2152651"/>
          </a:xfrm>
          <a:solidFill>
            <a:srgbClr val="FFFF00"/>
          </a:solidFill>
        </p:spPr>
        <p:txBody>
          <a:bodyPr>
            <a:normAutofit fontScale="90000"/>
          </a:bodyPr>
          <a:lstStyle/>
          <a:p>
            <a:r>
              <a:rPr lang="en-US"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MEDICINAL AND TOILET PREPARATIONS (Excise Duties) ACT, 1955</a:t>
            </a:r>
            <a:r>
              <a:rPr lang="en-US" dirty="0"/>
              <a:t/>
            </a:r>
            <a:br>
              <a:rPr lang="en-US" dirty="0"/>
            </a:br>
            <a:endParaRPr lang="en-US" dirty="0"/>
          </a:p>
        </p:txBody>
      </p:sp>
      <p:sp>
        <p:nvSpPr>
          <p:cNvPr id="3" name="Subtitle 2"/>
          <p:cNvSpPr>
            <a:spLocks noGrp="1"/>
          </p:cNvSpPr>
          <p:nvPr>
            <p:ph type="subTitle" idx="1"/>
          </p:nvPr>
        </p:nvSpPr>
        <p:spPr/>
        <p:txBody>
          <a:bodyPr>
            <a:normAutofit fontScale="85000" lnSpcReduction="20000"/>
          </a:bodyPr>
          <a:lstStyle/>
          <a:p>
            <a:r>
              <a:rPr lang="en-US" dirty="0" smtClean="0">
                <a:solidFill>
                  <a:srgbClr val="660033"/>
                </a:solidFill>
                <a:latin typeface="Times New Roman" pitchFamily="18" charset="0"/>
                <a:cs typeface="Times New Roman" pitchFamily="18" charset="0"/>
              </a:rPr>
              <a:t>Dr. </a:t>
            </a:r>
            <a:r>
              <a:rPr lang="en-US" dirty="0" err="1" smtClean="0">
                <a:solidFill>
                  <a:srgbClr val="660033"/>
                </a:solidFill>
                <a:latin typeface="Times New Roman" pitchFamily="18" charset="0"/>
                <a:cs typeface="Times New Roman" pitchFamily="18" charset="0"/>
              </a:rPr>
              <a:t>Prakash</a:t>
            </a:r>
            <a:r>
              <a:rPr lang="en-US" dirty="0" smtClean="0">
                <a:solidFill>
                  <a:srgbClr val="660033"/>
                </a:solidFill>
                <a:latin typeface="Times New Roman" pitchFamily="18" charset="0"/>
                <a:cs typeface="Times New Roman" pitchFamily="18" charset="0"/>
              </a:rPr>
              <a:t> Chandra Gupta</a:t>
            </a:r>
          </a:p>
          <a:p>
            <a:r>
              <a:rPr lang="en-US" dirty="0" smtClean="0">
                <a:solidFill>
                  <a:srgbClr val="660033"/>
                </a:solidFill>
                <a:latin typeface="Times New Roman" pitchFamily="18" charset="0"/>
                <a:cs typeface="Times New Roman" pitchFamily="18" charset="0"/>
              </a:rPr>
              <a:t>Assistant Professor</a:t>
            </a:r>
          </a:p>
          <a:p>
            <a:r>
              <a:rPr lang="en-US" dirty="0" smtClean="0">
                <a:solidFill>
                  <a:srgbClr val="660033"/>
                </a:solidFill>
                <a:latin typeface="Times New Roman" pitchFamily="18" charset="0"/>
                <a:cs typeface="Times New Roman" pitchFamily="18" charset="0"/>
              </a:rPr>
              <a:t>University Institute of Pharmacy, </a:t>
            </a:r>
          </a:p>
          <a:p>
            <a:r>
              <a:rPr lang="en-US" dirty="0" smtClean="0">
                <a:solidFill>
                  <a:srgbClr val="660033"/>
                </a:solidFill>
                <a:latin typeface="Times New Roman" pitchFamily="18" charset="0"/>
                <a:cs typeface="Times New Roman" pitchFamily="18" charset="0"/>
              </a:rPr>
              <a:t>CSJM University Kanpur</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82562"/>
          </a:xfrm>
        </p:spPr>
        <p:txBody>
          <a:bodyPr>
            <a:normAutofit fontScale="90000"/>
          </a:bodyPr>
          <a:lstStyle/>
          <a:p>
            <a:r>
              <a:rPr lang="en-US" dirty="0" smtClean="0"/>
              <a:t>.</a:t>
            </a:r>
            <a:endParaRPr lang="en-US" dirty="0"/>
          </a:p>
        </p:txBody>
      </p:sp>
      <p:sp>
        <p:nvSpPr>
          <p:cNvPr id="3" name="Content Placeholder 2"/>
          <p:cNvSpPr>
            <a:spLocks noGrp="1"/>
          </p:cNvSpPr>
          <p:nvPr>
            <p:ph idx="1"/>
          </p:nvPr>
        </p:nvSpPr>
        <p:spPr>
          <a:xfrm>
            <a:off x="457200" y="304800"/>
            <a:ext cx="8229600" cy="5821363"/>
          </a:xfrm>
        </p:spPr>
        <p:txBody>
          <a:bodyPr>
            <a:normAutofit fontScale="92500" lnSpcReduction="20000"/>
          </a:bodyPr>
          <a:lstStyle/>
          <a:p>
            <a:pPr lvl="0" algn="just">
              <a:lnSpc>
                <a:spcPct val="120000"/>
              </a:lnSpc>
            </a:pPr>
            <a:r>
              <a:rPr lang="en-US" dirty="0" smtClean="0">
                <a:solidFill>
                  <a:srgbClr val="FF0066"/>
                </a:solidFill>
              </a:rPr>
              <a:t>Maximum quantities of alcohol remain at one time in the form of finished and unfinished preparations.</a:t>
            </a:r>
          </a:p>
          <a:p>
            <a:pPr lvl="0" algn="just">
              <a:lnSpc>
                <a:spcPct val="120000"/>
              </a:lnSpc>
            </a:pPr>
            <a:r>
              <a:rPr lang="en-US" dirty="0" smtClean="0">
                <a:solidFill>
                  <a:srgbClr val="FF0066"/>
                </a:solidFill>
              </a:rPr>
              <a:t>Approximate date of starting production.</a:t>
            </a:r>
          </a:p>
          <a:p>
            <a:pPr lvl="0" algn="just">
              <a:lnSpc>
                <a:spcPct val="120000"/>
              </a:lnSpc>
            </a:pPr>
            <a:r>
              <a:rPr lang="en-US" dirty="0" smtClean="0">
                <a:solidFill>
                  <a:srgbClr val="FF0066"/>
                </a:solidFill>
              </a:rPr>
              <a:t>Statement indicating that excise officer required full time or part time. </a:t>
            </a:r>
          </a:p>
          <a:p>
            <a:pPr lvl="0" algn="just">
              <a:lnSpc>
                <a:spcPct val="120000"/>
              </a:lnSpc>
            </a:pPr>
            <a:r>
              <a:rPr lang="en-US" dirty="0" smtClean="0">
                <a:solidFill>
                  <a:srgbClr val="006600"/>
                </a:solidFill>
              </a:rPr>
              <a:t>Site and elevation plant of laboratory building </a:t>
            </a:r>
          </a:p>
          <a:p>
            <a:pPr lvl="0" algn="just">
              <a:lnSpc>
                <a:spcPct val="120000"/>
              </a:lnSpc>
            </a:pPr>
            <a:r>
              <a:rPr lang="en-US" dirty="0" smtClean="0">
                <a:solidFill>
                  <a:srgbClr val="006600"/>
                </a:solidFill>
              </a:rPr>
              <a:t>The kind and number of each license under the drug and cosmetic act held by the applicant </a:t>
            </a:r>
          </a:p>
          <a:p>
            <a:pPr lvl="0" algn="just">
              <a:lnSpc>
                <a:spcPct val="120000"/>
              </a:lnSpc>
            </a:pPr>
            <a:r>
              <a:rPr lang="en-US" dirty="0" smtClean="0">
                <a:solidFill>
                  <a:srgbClr val="006600"/>
                </a:solidFill>
              </a:rPr>
              <a:t>A list of all preparations which the applicant proposes to manufacture.</a:t>
            </a:r>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58762"/>
          </a:xfrm>
        </p:spPr>
        <p:txBody>
          <a:bodyPr>
            <a:normAutofit fontScale="90000"/>
          </a:bodyPr>
          <a:lstStyle/>
          <a:p>
            <a:r>
              <a:rPr lang="en-US" dirty="0" smtClean="0"/>
              <a:t>.</a:t>
            </a:r>
            <a:endParaRPr lang="en-US" dirty="0"/>
          </a:p>
        </p:txBody>
      </p:sp>
      <p:sp>
        <p:nvSpPr>
          <p:cNvPr id="3" name="Content Placeholder 2"/>
          <p:cNvSpPr>
            <a:spLocks noGrp="1"/>
          </p:cNvSpPr>
          <p:nvPr>
            <p:ph idx="1"/>
          </p:nvPr>
        </p:nvSpPr>
        <p:spPr>
          <a:xfrm>
            <a:off x="304800" y="304800"/>
            <a:ext cx="8610600" cy="6324600"/>
          </a:xfrm>
        </p:spPr>
        <p:txBody>
          <a:bodyPr>
            <a:normAutofit lnSpcReduction="10000"/>
          </a:bodyPr>
          <a:lstStyle/>
          <a:p>
            <a:pPr lvl="0">
              <a:buFont typeface="Wingdings" pitchFamily="2" charset="2"/>
              <a:buChar char="Ø"/>
            </a:pPr>
            <a:r>
              <a:rPr lang="en-US" dirty="0">
                <a:solidFill>
                  <a:schemeClr val="accent6">
                    <a:lumMod val="50000"/>
                  </a:schemeClr>
                </a:solidFill>
              </a:rPr>
              <a:t>On receiving application licensing authority verify:</a:t>
            </a:r>
          </a:p>
          <a:p>
            <a:pPr lvl="0" algn="just"/>
            <a:r>
              <a:rPr lang="en-US" dirty="0">
                <a:solidFill>
                  <a:schemeClr val="tx2"/>
                </a:solidFill>
              </a:rPr>
              <a:t>Qualification and experience of technical staff. </a:t>
            </a:r>
          </a:p>
          <a:p>
            <a:pPr lvl="0" algn="just"/>
            <a:r>
              <a:rPr lang="en-US" dirty="0">
                <a:solidFill>
                  <a:srgbClr val="FF0000"/>
                </a:solidFill>
              </a:rPr>
              <a:t>Equipments of the laboratory</a:t>
            </a:r>
          </a:p>
          <a:p>
            <a:pPr lvl="0" algn="just"/>
            <a:r>
              <a:rPr lang="en-US" dirty="0" smtClean="0">
                <a:solidFill>
                  <a:srgbClr val="CC3300"/>
                </a:solidFill>
              </a:rPr>
              <a:t>Suitability of proposed building</a:t>
            </a:r>
          </a:p>
          <a:p>
            <a:pPr lvl="0" algn="just"/>
            <a:r>
              <a:rPr lang="en-US" dirty="0" smtClean="0">
                <a:solidFill>
                  <a:srgbClr val="669900"/>
                </a:solidFill>
              </a:rPr>
              <a:t> Soundness of applicant financial position</a:t>
            </a:r>
          </a:p>
          <a:p>
            <a:pPr lvl="0" algn="just"/>
            <a:r>
              <a:rPr lang="en-US" dirty="0" smtClean="0">
                <a:solidFill>
                  <a:srgbClr val="990099"/>
                </a:solidFill>
              </a:rPr>
              <a:t>The </a:t>
            </a:r>
            <a:r>
              <a:rPr lang="en-US" dirty="0">
                <a:solidFill>
                  <a:srgbClr val="990099"/>
                </a:solidFill>
              </a:rPr>
              <a:t>license remains valid for a period of one year and should be renewed thereafter.</a:t>
            </a:r>
          </a:p>
          <a:p>
            <a:pPr lvl="0" algn="just"/>
            <a:r>
              <a:rPr lang="en-US" dirty="0">
                <a:solidFill>
                  <a:srgbClr val="FF6600"/>
                </a:solidFill>
              </a:rPr>
              <a:t>The license cannot be sold or transferred.</a:t>
            </a:r>
          </a:p>
          <a:p>
            <a:pPr lvl="0" algn="just">
              <a:buFont typeface="Wingdings" pitchFamily="2" charset="2"/>
              <a:buChar char="Ø"/>
            </a:pPr>
            <a:r>
              <a:rPr lang="en-US" dirty="0">
                <a:solidFill>
                  <a:srgbClr val="FF0066"/>
                </a:solidFill>
              </a:rPr>
              <a:t>The license remains valid for a period of one year and should be renewed thereafter.</a:t>
            </a:r>
          </a:p>
          <a:p>
            <a:pPr lvl="0" algn="just">
              <a:buFont typeface="Wingdings" pitchFamily="2" charset="2"/>
              <a:buChar char="Ø"/>
            </a:pPr>
            <a:r>
              <a:rPr lang="en-US" dirty="0">
                <a:solidFill>
                  <a:srgbClr val="660033"/>
                </a:solidFill>
              </a:rPr>
              <a:t>The license cannot be sold or transferred.</a:t>
            </a:r>
          </a:p>
          <a:p>
            <a:endParaRPr lang="en-US" dirty="0">
              <a:solidFill>
                <a:srgbClr val="660033"/>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228600"/>
          </a:xfrm>
        </p:spPr>
        <p:txBody>
          <a:bodyPr>
            <a:normAutofit fontScale="90000"/>
          </a:bodyPr>
          <a:lstStyle/>
          <a:p>
            <a:r>
              <a:rPr lang="en-US" b="1" dirty="0" smtClean="0">
                <a:solidFill>
                  <a:srgbClr val="FF0000"/>
                </a:solidFill>
              </a:rPr>
              <a:t>MANUFACTURE</a:t>
            </a:r>
            <a:r>
              <a:rPr lang="en-US" dirty="0" smtClean="0"/>
              <a:t/>
            </a:r>
            <a:br>
              <a:rPr lang="en-US" dirty="0" smtClean="0"/>
            </a:br>
            <a:endParaRPr lang="en-US" dirty="0"/>
          </a:p>
        </p:txBody>
      </p:sp>
      <p:sp>
        <p:nvSpPr>
          <p:cNvPr id="3" name="Content Placeholder 2"/>
          <p:cNvSpPr>
            <a:spLocks noGrp="1"/>
          </p:cNvSpPr>
          <p:nvPr>
            <p:ph idx="1"/>
          </p:nvPr>
        </p:nvSpPr>
        <p:spPr>
          <a:xfrm>
            <a:off x="152400" y="609600"/>
            <a:ext cx="8763000" cy="6019800"/>
          </a:xfrm>
        </p:spPr>
        <p:txBody>
          <a:bodyPr>
            <a:normAutofit/>
          </a:bodyPr>
          <a:lstStyle/>
          <a:p>
            <a:pPr algn="just">
              <a:buFont typeface="Wingdings" pitchFamily="2" charset="2"/>
              <a:buChar char="Ø"/>
            </a:pPr>
            <a:r>
              <a:rPr lang="en-US" sz="3000" b="1" i="1" dirty="0" smtClean="0">
                <a:solidFill>
                  <a:schemeClr val="tx1">
                    <a:lumMod val="95000"/>
                    <a:lumOff val="5000"/>
                  </a:schemeClr>
                </a:solidFill>
              </a:rPr>
              <a:t>Supply </a:t>
            </a:r>
            <a:r>
              <a:rPr lang="en-US" sz="3000" b="1" i="1" dirty="0">
                <a:solidFill>
                  <a:schemeClr val="tx1">
                    <a:lumMod val="95000"/>
                    <a:lumOff val="5000"/>
                  </a:schemeClr>
                </a:solidFill>
              </a:rPr>
              <a:t>of rectified spirit for manufacture of </a:t>
            </a:r>
            <a:r>
              <a:rPr lang="en-US" sz="3000" b="1" i="1" dirty="0" smtClean="0">
                <a:solidFill>
                  <a:schemeClr val="tx1">
                    <a:lumMod val="95000"/>
                    <a:lumOff val="5000"/>
                  </a:schemeClr>
                </a:solidFill>
              </a:rPr>
              <a:t>medicinal </a:t>
            </a:r>
            <a:r>
              <a:rPr lang="en-US" sz="3000" b="1" i="1" dirty="0">
                <a:solidFill>
                  <a:schemeClr val="tx1">
                    <a:lumMod val="95000"/>
                    <a:lumOff val="5000"/>
                  </a:schemeClr>
                </a:solidFill>
              </a:rPr>
              <a:t>and toilet preparation</a:t>
            </a:r>
            <a:r>
              <a:rPr lang="en-US" sz="3000" dirty="0">
                <a:solidFill>
                  <a:schemeClr val="tx1">
                    <a:lumMod val="95000"/>
                    <a:lumOff val="5000"/>
                  </a:schemeClr>
                </a:solidFill>
              </a:rPr>
              <a:t> </a:t>
            </a:r>
          </a:p>
          <a:p>
            <a:pPr algn="just">
              <a:buNone/>
            </a:pPr>
            <a:r>
              <a:rPr lang="en-US" dirty="0" smtClean="0"/>
              <a:t>     </a:t>
            </a:r>
            <a:r>
              <a:rPr lang="en-US" sz="2600" dirty="0" smtClean="0">
                <a:solidFill>
                  <a:srgbClr val="000099"/>
                </a:solidFill>
              </a:rPr>
              <a:t>Rectified spirit </a:t>
            </a:r>
            <a:r>
              <a:rPr lang="en-US" sz="2600" dirty="0">
                <a:solidFill>
                  <a:srgbClr val="000099"/>
                </a:solidFill>
              </a:rPr>
              <a:t>can be obtained from a distillery or a </a:t>
            </a:r>
            <a:r>
              <a:rPr lang="en-US" sz="2600" dirty="0" smtClean="0">
                <a:solidFill>
                  <a:srgbClr val="000099"/>
                </a:solidFill>
              </a:rPr>
              <a:t>spirit </a:t>
            </a:r>
            <a:r>
              <a:rPr lang="en-US" sz="2600" dirty="0">
                <a:solidFill>
                  <a:srgbClr val="000099"/>
                </a:solidFill>
              </a:rPr>
              <a:t>warehouse of the State or outside the State.</a:t>
            </a:r>
          </a:p>
          <a:p>
            <a:pPr algn="just">
              <a:buFont typeface="Wingdings" pitchFamily="2" charset="2"/>
              <a:buChar char="Ø"/>
            </a:pPr>
            <a:r>
              <a:rPr lang="en-US" sz="3000" b="1" i="1" dirty="0">
                <a:solidFill>
                  <a:schemeClr val="tx1">
                    <a:lumMod val="95000"/>
                    <a:lumOff val="5000"/>
                  </a:schemeClr>
                </a:solidFill>
              </a:rPr>
              <a:t>Mode of manufacture</a:t>
            </a:r>
            <a:endParaRPr lang="en-US" sz="3000" dirty="0">
              <a:solidFill>
                <a:schemeClr val="tx1">
                  <a:lumMod val="95000"/>
                  <a:lumOff val="5000"/>
                </a:schemeClr>
              </a:solidFill>
            </a:endParaRPr>
          </a:p>
          <a:p>
            <a:pPr algn="just">
              <a:lnSpc>
                <a:spcPct val="130000"/>
              </a:lnSpc>
              <a:buNone/>
            </a:pPr>
            <a:r>
              <a:rPr lang="en-US" dirty="0" smtClean="0">
                <a:solidFill>
                  <a:srgbClr val="00CC00"/>
                </a:solidFill>
              </a:rPr>
              <a:t>    </a:t>
            </a:r>
            <a:r>
              <a:rPr lang="en-US" sz="2600" dirty="0" smtClean="0">
                <a:solidFill>
                  <a:srgbClr val="CC3300"/>
                </a:solidFill>
              </a:rPr>
              <a:t>Manufacture </a:t>
            </a:r>
            <a:r>
              <a:rPr lang="en-US" sz="2600" dirty="0">
                <a:solidFill>
                  <a:srgbClr val="CC3300"/>
                </a:solidFill>
              </a:rPr>
              <a:t>of medicinal and toilet preparations containing alcohol shall be permitted in bond without payment of </a:t>
            </a:r>
            <a:r>
              <a:rPr lang="en-US" sz="2600" dirty="0" smtClean="0">
                <a:solidFill>
                  <a:srgbClr val="CC3300"/>
                </a:solidFill>
              </a:rPr>
              <a:t>duty. </a:t>
            </a:r>
            <a:r>
              <a:rPr lang="en-US" sz="2600" dirty="0">
                <a:solidFill>
                  <a:srgbClr val="CC3300"/>
                </a:solidFill>
              </a:rPr>
              <a:t>In the case of manufacture in bond alcohol on which duty has not been paid shall be used under excise supervision; and in the case of manufacture outside bond, only alcohol on which duty has already been paid shall be used.</a:t>
            </a:r>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417638"/>
          </a:xfrm>
        </p:spPr>
        <p:txBody>
          <a:bodyPr>
            <a:normAutofit fontScale="90000"/>
          </a:bodyPr>
          <a:lstStyle/>
          <a:p>
            <a:r>
              <a:rPr lang="en-US" b="1" dirty="0" smtClean="0">
                <a:solidFill>
                  <a:srgbClr val="FF0000"/>
                </a:solidFill>
              </a:rPr>
              <a:t>Manufacture in Bond</a:t>
            </a:r>
            <a:r>
              <a:rPr lang="en-US" dirty="0" smtClean="0"/>
              <a:t/>
            </a:r>
            <a:br>
              <a:rPr lang="en-US" dirty="0" smtClean="0"/>
            </a:br>
            <a:endParaRPr lang="en-US" dirty="0"/>
          </a:p>
        </p:txBody>
      </p:sp>
      <p:sp>
        <p:nvSpPr>
          <p:cNvPr id="3" name="Content Placeholder 2"/>
          <p:cNvSpPr>
            <a:spLocks noGrp="1"/>
          </p:cNvSpPr>
          <p:nvPr>
            <p:ph idx="1"/>
          </p:nvPr>
        </p:nvSpPr>
        <p:spPr>
          <a:xfrm>
            <a:off x="152400" y="762000"/>
            <a:ext cx="8839200" cy="5943600"/>
          </a:xfrm>
        </p:spPr>
        <p:txBody>
          <a:bodyPr>
            <a:normAutofit fontScale="85000" lnSpcReduction="20000"/>
          </a:bodyPr>
          <a:lstStyle/>
          <a:p>
            <a:pPr algn="just">
              <a:buNone/>
            </a:pPr>
            <a:r>
              <a:rPr lang="en-US" dirty="0" smtClean="0"/>
              <a:t>     </a:t>
            </a:r>
            <a:r>
              <a:rPr lang="en-US" dirty="0" smtClean="0">
                <a:solidFill>
                  <a:srgbClr val="FF0066"/>
                </a:solidFill>
              </a:rPr>
              <a:t>Without </a:t>
            </a:r>
            <a:r>
              <a:rPr lang="en-US" dirty="0">
                <a:solidFill>
                  <a:srgbClr val="FF0066"/>
                </a:solidFill>
              </a:rPr>
              <a:t>previous payment of duty rectified spirit is issued only if the manufacture enters in to a bond   with sufficient securities towards due payment of duty.</a:t>
            </a:r>
          </a:p>
          <a:p>
            <a:pPr algn="just">
              <a:buFont typeface="Wingdings" pitchFamily="2" charset="2"/>
              <a:buChar char="Ø"/>
            </a:pPr>
            <a:r>
              <a:rPr lang="en-US" b="1" i="1" dirty="0">
                <a:solidFill>
                  <a:schemeClr val="tx1">
                    <a:lumMod val="95000"/>
                    <a:lumOff val="5000"/>
                  </a:schemeClr>
                </a:solidFill>
              </a:rPr>
              <a:t>Structures of the Bonded Manufactory </a:t>
            </a:r>
            <a:endParaRPr lang="en-US" dirty="0">
              <a:solidFill>
                <a:schemeClr val="tx1">
                  <a:lumMod val="95000"/>
                  <a:lumOff val="5000"/>
                </a:schemeClr>
              </a:solidFill>
            </a:endParaRPr>
          </a:p>
          <a:p>
            <a:pPr lvl="0" algn="just"/>
            <a:r>
              <a:rPr lang="en-US" sz="3800" dirty="0">
                <a:solidFill>
                  <a:srgbClr val="000099"/>
                </a:solidFill>
              </a:rPr>
              <a:t>There should be only one entrance to the bonded manufactory only one door for each of its compartments.</a:t>
            </a:r>
          </a:p>
          <a:p>
            <a:pPr lvl="0" algn="just"/>
            <a:r>
              <a:rPr lang="en-US" sz="3800" dirty="0">
                <a:solidFill>
                  <a:srgbClr val="CC3300"/>
                </a:solidFill>
              </a:rPr>
              <a:t>A separate plain spirit store is required to be provided in the bonded premises. </a:t>
            </a:r>
          </a:p>
          <a:p>
            <a:pPr lvl="0" algn="just"/>
            <a:r>
              <a:rPr lang="en-US" sz="3800" dirty="0">
                <a:solidFill>
                  <a:srgbClr val="660033"/>
                </a:solidFill>
              </a:rPr>
              <a:t>A separate large room for manufacturing of medicinal preparations </a:t>
            </a:r>
          </a:p>
          <a:p>
            <a:pPr lvl="0" algn="just"/>
            <a:r>
              <a:rPr lang="en-US" sz="3800" dirty="0">
                <a:solidFill>
                  <a:srgbClr val="006600"/>
                </a:solidFill>
              </a:rPr>
              <a:t>One or more rooms for storage of finished medicinal </a:t>
            </a:r>
            <a:r>
              <a:rPr lang="en-US" sz="3800" dirty="0" smtClean="0">
                <a:solidFill>
                  <a:srgbClr val="006600"/>
                </a:solidFill>
              </a:rPr>
              <a:t>preparation</a:t>
            </a:r>
            <a:endParaRPr lang="en-US" sz="3800" dirty="0">
              <a:solidFill>
                <a:srgbClr val="006600"/>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6362"/>
          </a:xfrm>
        </p:spPr>
        <p:txBody>
          <a:bodyPr>
            <a:normAutofit fontScale="90000"/>
          </a:bodyPr>
          <a:lstStyle/>
          <a:p>
            <a:r>
              <a:rPr lang="en-US" dirty="0" smtClean="0"/>
              <a:t>.</a:t>
            </a:r>
            <a:endParaRPr lang="en-US" dirty="0"/>
          </a:p>
        </p:txBody>
      </p:sp>
      <p:sp>
        <p:nvSpPr>
          <p:cNvPr id="3" name="Content Placeholder 2"/>
          <p:cNvSpPr>
            <a:spLocks noGrp="1"/>
          </p:cNvSpPr>
          <p:nvPr>
            <p:ph idx="1"/>
          </p:nvPr>
        </p:nvSpPr>
        <p:spPr>
          <a:xfrm>
            <a:off x="457200" y="457200"/>
            <a:ext cx="8458200" cy="6248400"/>
          </a:xfrm>
        </p:spPr>
        <p:txBody>
          <a:bodyPr>
            <a:normAutofit fontScale="92500" lnSpcReduction="10000"/>
          </a:bodyPr>
          <a:lstStyle/>
          <a:p>
            <a:pPr lvl="0" algn="just"/>
            <a:r>
              <a:rPr lang="en-US" dirty="0" smtClean="0">
                <a:solidFill>
                  <a:srgbClr val="FF3300"/>
                </a:solidFill>
              </a:rPr>
              <a:t>A separate room for manufacturing of toilet preparations and their storage.</a:t>
            </a:r>
          </a:p>
          <a:p>
            <a:pPr lvl="0" algn="just"/>
            <a:r>
              <a:rPr lang="en-US" dirty="0" smtClean="0">
                <a:solidFill>
                  <a:srgbClr val="002060"/>
                </a:solidFill>
              </a:rPr>
              <a:t>A room for Excise officer </a:t>
            </a:r>
            <a:r>
              <a:rPr lang="en-US" dirty="0" err="1" smtClean="0">
                <a:solidFill>
                  <a:srgbClr val="002060"/>
                </a:solidFill>
              </a:rPr>
              <a:t>incharge</a:t>
            </a:r>
            <a:r>
              <a:rPr lang="en-US" dirty="0" smtClean="0">
                <a:solidFill>
                  <a:srgbClr val="002060"/>
                </a:solidFill>
              </a:rPr>
              <a:t> nears the entrance with furniture. </a:t>
            </a:r>
          </a:p>
          <a:p>
            <a:pPr lvl="0" algn="just"/>
            <a:r>
              <a:rPr lang="en-US" dirty="0" smtClean="0">
                <a:solidFill>
                  <a:schemeClr val="accent6">
                    <a:lumMod val="50000"/>
                  </a:schemeClr>
                </a:solidFill>
              </a:rPr>
              <a:t>The bonded laboratory should be opened and closed in presence of Excise officer </a:t>
            </a:r>
            <a:r>
              <a:rPr lang="en-US" dirty="0" err="1" smtClean="0">
                <a:solidFill>
                  <a:schemeClr val="accent6">
                    <a:lumMod val="50000"/>
                  </a:schemeClr>
                </a:solidFill>
              </a:rPr>
              <a:t>Incharge</a:t>
            </a:r>
            <a:r>
              <a:rPr lang="en-US" dirty="0" smtClean="0">
                <a:solidFill>
                  <a:schemeClr val="accent6">
                    <a:lumMod val="50000"/>
                  </a:schemeClr>
                </a:solidFill>
              </a:rPr>
              <a:t> and secured with excise ticket locks. </a:t>
            </a:r>
          </a:p>
          <a:p>
            <a:pPr lvl="0" algn="just"/>
            <a:r>
              <a:rPr lang="en-US" dirty="0" smtClean="0">
                <a:solidFill>
                  <a:srgbClr val="FF3300"/>
                </a:solidFill>
              </a:rPr>
              <a:t>Every window in the bonded laboratory should be provided with iron rods not less than 19 mm in thickness set apart at a distance of not more than 102 mm. </a:t>
            </a:r>
          </a:p>
          <a:p>
            <a:pPr lvl="0" algn="just"/>
            <a:r>
              <a:rPr lang="en-US" dirty="0" smtClean="0">
                <a:solidFill>
                  <a:srgbClr val="006600"/>
                </a:solidFill>
              </a:rPr>
              <a:t>The iron rods should be embodied in brick construction to a depth of 51 mm at each end.</a:t>
            </a:r>
          </a:p>
          <a:p>
            <a:pPr lvl="0" algn="just"/>
            <a:endParaRPr lang="en-US" dirty="0" smtClean="0">
              <a:solidFill>
                <a:schemeClr val="accent6">
                  <a:lumMod val="50000"/>
                </a:schemeClr>
              </a:solidFill>
            </a:endParaRPr>
          </a:p>
          <a:p>
            <a:pPr algn="just"/>
            <a:endParaRPr lang="en-US" sz="2800" dirty="0" smtClean="0"/>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34962"/>
          </a:xfrm>
        </p:spPr>
        <p:txBody>
          <a:bodyPr>
            <a:normAutofit fontScale="90000"/>
          </a:bodyPr>
          <a:lstStyle/>
          <a:p>
            <a:r>
              <a:rPr lang="en-US" dirty="0" smtClean="0"/>
              <a:t>.</a:t>
            </a:r>
            <a:endParaRPr lang="en-US" dirty="0"/>
          </a:p>
        </p:txBody>
      </p:sp>
      <p:sp>
        <p:nvSpPr>
          <p:cNvPr id="3" name="Content Placeholder 2"/>
          <p:cNvSpPr>
            <a:spLocks noGrp="1"/>
          </p:cNvSpPr>
          <p:nvPr>
            <p:ph idx="1"/>
          </p:nvPr>
        </p:nvSpPr>
        <p:spPr>
          <a:xfrm>
            <a:off x="152400" y="381000"/>
            <a:ext cx="8763000" cy="6248400"/>
          </a:xfrm>
        </p:spPr>
        <p:txBody>
          <a:bodyPr>
            <a:noAutofit/>
          </a:bodyPr>
          <a:lstStyle/>
          <a:p>
            <a:pPr lvl="0" algn="just"/>
            <a:r>
              <a:rPr lang="en-US" sz="3000" dirty="0" smtClean="0">
                <a:solidFill>
                  <a:srgbClr val="660033"/>
                </a:solidFill>
              </a:rPr>
              <a:t>The </a:t>
            </a:r>
            <a:r>
              <a:rPr lang="en-US" sz="3000" dirty="0">
                <a:solidFill>
                  <a:srgbClr val="660033"/>
                </a:solidFill>
              </a:rPr>
              <a:t>windows should be covered from inside with strong wire netting, the aperture of which should not exceed 25 mm in diameter. </a:t>
            </a:r>
          </a:p>
          <a:p>
            <a:pPr lvl="0" algn="just"/>
            <a:r>
              <a:rPr lang="en-US" sz="3000" dirty="0">
                <a:solidFill>
                  <a:srgbClr val="000099"/>
                </a:solidFill>
              </a:rPr>
              <a:t>Each room in bonded laboratory should have a board indicating name and a serial number of the room and the purpose for which it is used, painted in oil color. </a:t>
            </a:r>
          </a:p>
          <a:p>
            <a:pPr lvl="0" algn="just"/>
            <a:r>
              <a:rPr lang="en-US" sz="3000" dirty="0">
                <a:solidFill>
                  <a:srgbClr val="FF0066"/>
                </a:solidFill>
              </a:rPr>
              <a:t>The pipes from sinks in the laboratory should be connected to closed drainage ultimately, forming part of general drainage system. </a:t>
            </a:r>
          </a:p>
          <a:p>
            <a:pPr lvl="0" algn="just"/>
            <a:r>
              <a:rPr lang="en-US" sz="3000" dirty="0">
                <a:solidFill>
                  <a:srgbClr val="669900"/>
                </a:solidFill>
              </a:rPr>
              <a:t>The gas and electric supply should be arranged in such a way that they are cut off at the end of day's work from one place.</a:t>
            </a:r>
            <a:r>
              <a:rPr lang="en-US" sz="3000" dirty="0"/>
              <a:t> </a:t>
            </a:r>
          </a:p>
          <a:p>
            <a:endParaRPr lang="en-US" sz="30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000" b="1" i="1" dirty="0" smtClean="0">
                <a:solidFill>
                  <a:srgbClr val="FF0000"/>
                </a:solidFill>
              </a:rPr>
              <a:t>1. Procurement of Rectified Sprit</a:t>
            </a:r>
            <a:r>
              <a:rPr lang="en-US" sz="3000" dirty="0" smtClean="0">
                <a:solidFill>
                  <a:srgbClr val="FF0000"/>
                </a:solidFill>
              </a:rPr>
              <a:t/>
            </a:r>
            <a:br>
              <a:rPr lang="en-US" sz="3000" dirty="0" smtClean="0">
                <a:solidFill>
                  <a:srgbClr val="FF0000"/>
                </a:solidFill>
              </a:rPr>
            </a:br>
            <a:endParaRPr lang="en-US" sz="3000" dirty="0">
              <a:solidFill>
                <a:srgbClr val="FF0000"/>
              </a:solidFill>
            </a:endParaRPr>
          </a:p>
        </p:txBody>
      </p:sp>
      <p:sp>
        <p:nvSpPr>
          <p:cNvPr id="3" name="Content Placeholder 2"/>
          <p:cNvSpPr>
            <a:spLocks noGrp="1"/>
          </p:cNvSpPr>
          <p:nvPr>
            <p:ph idx="1"/>
          </p:nvPr>
        </p:nvSpPr>
        <p:spPr>
          <a:xfrm>
            <a:off x="228600" y="1066800"/>
            <a:ext cx="8763000" cy="5410200"/>
          </a:xfrm>
        </p:spPr>
        <p:txBody>
          <a:bodyPr>
            <a:normAutofit/>
          </a:bodyPr>
          <a:lstStyle/>
          <a:p>
            <a:pPr lvl="0" algn="just"/>
            <a:r>
              <a:rPr lang="en-US" sz="3000" dirty="0" smtClean="0">
                <a:solidFill>
                  <a:srgbClr val="006600"/>
                </a:solidFill>
              </a:rPr>
              <a:t>The </a:t>
            </a:r>
            <a:r>
              <a:rPr lang="en-US" sz="3000" dirty="0">
                <a:solidFill>
                  <a:srgbClr val="006600"/>
                </a:solidFill>
              </a:rPr>
              <a:t>spirit should be obtained from the spirit warehouse approved by the Excise Commissioner.</a:t>
            </a:r>
          </a:p>
          <a:p>
            <a:pPr lvl="0" algn="just"/>
            <a:r>
              <a:rPr lang="en-US" sz="3000" dirty="0">
                <a:solidFill>
                  <a:srgbClr val="FF3300"/>
                </a:solidFill>
              </a:rPr>
              <a:t> </a:t>
            </a:r>
            <a:r>
              <a:rPr lang="en-US" sz="3000" dirty="0" smtClean="0">
                <a:solidFill>
                  <a:srgbClr val="FF3300"/>
                </a:solidFill>
              </a:rPr>
              <a:t>Rectified spirit required for the medicinal and toilet preparations can be obtained on indent counter-signed </a:t>
            </a:r>
            <a:r>
              <a:rPr lang="en-US" sz="3000" dirty="0">
                <a:solidFill>
                  <a:srgbClr val="FF3300"/>
                </a:solidFill>
              </a:rPr>
              <a:t>by the officer in </a:t>
            </a:r>
            <a:r>
              <a:rPr lang="en-US" sz="3000" dirty="0" smtClean="0">
                <a:solidFill>
                  <a:srgbClr val="FF3300"/>
                </a:solidFill>
              </a:rPr>
              <a:t>charge. </a:t>
            </a:r>
            <a:endParaRPr lang="en-US" sz="3000" dirty="0">
              <a:solidFill>
                <a:srgbClr val="FF3300"/>
              </a:solidFill>
            </a:endParaRPr>
          </a:p>
          <a:p>
            <a:pPr lvl="0" algn="just"/>
            <a:r>
              <a:rPr lang="en-US" sz="3000" dirty="0"/>
              <a:t> </a:t>
            </a:r>
            <a:r>
              <a:rPr lang="en-US" sz="3000" dirty="0">
                <a:solidFill>
                  <a:srgbClr val="990099"/>
                </a:solidFill>
              </a:rPr>
              <a:t>Alcohol is issued in duly sealed containers and under intimation to the Excise Officer concerned</a:t>
            </a:r>
            <a:r>
              <a:rPr lang="en-US" sz="3000" dirty="0"/>
              <a:t>.</a:t>
            </a:r>
          </a:p>
          <a:p>
            <a:pPr lvl="0" algn="just"/>
            <a:r>
              <a:rPr lang="en-US" sz="3000" dirty="0">
                <a:solidFill>
                  <a:srgbClr val="FF0066"/>
                </a:solidFill>
              </a:rPr>
              <a:t>No wastage during transshipment is permissible and for any loss due to negligence of the manufacturer, excise duty has to be paid. </a:t>
            </a:r>
          </a:p>
          <a:p>
            <a:pPr algn="just"/>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34962"/>
          </a:xfrm>
        </p:spPr>
        <p:txBody>
          <a:bodyPr>
            <a:normAutofit fontScale="90000"/>
          </a:bodyPr>
          <a:lstStyle/>
          <a:p>
            <a:r>
              <a:rPr lang="en-US" dirty="0" smtClean="0"/>
              <a:t>.</a:t>
            </a:r>
            <a:endParaRPr lang="en-US" dirty="0"/>
          </a:p>
        </p:txBody>
      </p:sp>
      <p:sp>
        <p:nvSpPr>
          <p:cNvPr id="3" name="Content Placeholder 2"/>
          <p:cNvSpPr>
            <a:spLocks noGrp="1"/>
          </p:cNvSpPr>
          <p:nvPr>
            <p:ph idx="1"/>
          </p:nvPr>
        </p:nvSpPr>
        <p:spPr>
          <a:xfrm>
            <a:off x="152400" y="304800"/>
            <a:ext cx="8763000" cy="6324600"/>
          </a:xfrm>
        </p:spPr>
        <p:txBody>
          <a:bodyPr>
            <a:normAutofit/>
          </a:bodyPr>
          <a:lstStyle/>
          <a:p>
            <a:pPr algn="just">
              <a:buNone/>
            </a:pPr>
            <a:r>
              <a:rPr lang="en-US" b="1" i="1" dirty="0" smtClean="0">
                <a:solidFill>
                  <a:srgbClr val="FF0000"/>
                </a:solidFill>
              </a:rPr>
              <a:t>2. Verification and Storage of the Rectified Sprit</a:t>
            </a:r>
            <a:endParaRPr lang="en-US" dirty="0" smtClean="0">
              <a:solidFill>
                <a:srgbClr val="FF0000"/>
              </a:solidFill>
            </a:endParaRPr>
          </a:p>
          <a:p>
            <a:pPr lvl="0" algn="just"/>
            <a:r>
              <a:rPr lang="en-US" sz="3000" dirty="0" smtClean="0">
                <a:solidFill>
                  <a:srgbClr val="FF0066"/>
                </a:solidFill>
              </a:rPr>
              <a:t>On its arrival in bonded laboratory, alcohol is measured in volume and strength. </a:t>
            </a:r>
          </a:p>
          <a:p>
            <a:pPr lvl="0" algn="just"/>
            <a:r>
              <a:rPr lang="en-US" sz="3000" dirty="0" smtClean="0">
                <a:solidFill>
                  <a:srgbClr val="990099"/>
                </a:solidFill>
              </a:rPr>
              <a:t>The amount entered in the register maintained for the purpose</a:t>
            </a:r>
            <a:r>
              <a:rPr lang="en-US" sz="3000" dirty="0" smtClean="0"/>
              <a:t>.</a:t>
            </a:r>
          </a:p>
          <a:p>
            <a:pPr lvl="0" algn="just"/>
            <a:r>
              <a:rPr lang="en-US" sz="3000" dirty="0" smtClean="0">
                <a:solidFill>
                  <a:srgbClr val="006600"/>
                </a:solidFill>
              </a:rPr>
              <a:t>The sprit should be stored in spirit store room. </a:t>
            </a:r>
          </a:p>
          <a:p>
            <a:pPr algn="just">
              <a:buNone/>
            </a:pPr>
            <a:r>
              <a:rPr lang="en-US" sz="3000" b="1" i="1" dirty="0" smtClean="0">
                <a:solidFill>
                  <a:srgbClr val="FF0000"/>
                </a:solidFill>
              </a:rPr>
              <a:t>3. Issue of the Rectified Sprit from Sprit Store</a:t>
            </a:r>
            <a:r>
              <a:rPr lang="en-US" sz="3000" dirty="0" smtClean="0">
                <a:solidFill>
                  <a:srgbClr val="FF0000"/>
                </a:solidFill>
              </a:rPr>
              <a:t> </a:t>
            </a:r>
          </a:p>
          <a:p>
            <a:pPr lvl="0" algn="just"/>
            <a:r>
              <a:rPr lang="en-US" sz="3000" dirty="0" smtClean="0">
                <a:solidFill>
                  <a:srgbClr val="000099"/>
                </a:solidFill>
              </a:rPr>
              <a:t>Calculated quantity of alcohol can be obtained on a requisition by the licensee to the officer-in-charge . </a:t>
            </a:r>
          </a:p>
          <a:p>
            <a:pPr lvl="0" algn="just"/>
            <a:r>
              <a:rPr lang="en-US" sz="3000" dirty="0" smtClean="0">
                <a:solidFill>
                  <a:srgbClr val="660033"/>
                </a:solidFill>
              </a:rPr>
              <a:t>All ingredients should be kept ready and on receipt of alcohol, the solvent should be mixed immediately in presence of excise officer. </a:t>
            </a:r>
          </a:p>
          <a:p>
            <a:pPr lvl="0" algn="just"/>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82562"/>
          </a:xfrm>
        </p:spPr>
        <p:txBody>
          <a:bodyPr>
            <a:normAutofit fontScale="90000"/>
          </a:bodyPr>
          <a:lstStyle/>
          <a:p>
            <a:r>
              <a:rPr lang="en-US" dirty="0" smtClean="0"/>
              <a:t>.</a:t>
            </a:r>
            <a:endParaRPr lang="en-US" dirty="0"/>
          </a:p>
        </p:txBody>
      </p:sp>
      <p:sp>
        <p:nvSpPr>
          <p:cNvPr id="3" name="Content Placeholder 2"/>
          <p:cNvSpPr>
            <a:spLocks noGrp="1"/>
          </p:cNvSpPr>
          <p:nvPr>
            <p:ph idx="1"/>
          </p:nvPr>
        </p:nvSpPr>
        <p:spPr>
          <a:xfrm>
            <a:off x="228600" y="304800"/>
            <a:ext cx="8686800" cy="6400800"/>
          </a:xfrm>
        </p:spPr>
        <p:txBody>
          <a:bodyPr>
            <a:normAutofit/>
          </a:bodyPr>
          <a:lstStyle/>
          <a:p>
            <a:pPr lvl="0" algn="just"/>
            <a:r>
              <a:rPr lang="en-US" sz="3000" dirty="0" smtClean="0">
                <a:solidFill>
                  <a:srgbClr val="002060"/>
                </a:solidFill>
              </a:rPr>
              <a:t>The preparation should be immediately removed to the store, measured and stored in vessels provided, entered in register and given a batch number. </a:t>
            </a:r>
          </a:p>
          <a:p>
            <a:pPr algn="just">
              <a:buNone/>
            </a:pPr>
            <a:r>
              <a:rPr lang="en-US" sz="2800" b="1" i="1" dirty="0" smtClean="0">
                <a:solidFill>
                  <a:srgbClr val="FF0000"/>
                </a:solidFill>
              </a:rPr>
              <a:t>4. Sample to be Taken</a:t>
            </a:r>
            <a:endParaRPr lang="en-US" sz="2800" dirty="0" smtClean="0">
              <a:solidFill>
                <a:srgbClr val="FF0000"/>
              </a:solidFill>
            </a:endParaRPr>
          </a:p>
          <a:p>
            <a:pPr lvl="0" algn="just"/>
            <a:r>
              <a:rPr lang="en-US" sz="3000" dirty="0" smtClean="0">
                <a:solidFill>
                  <a:srgbClr val="006600"/>
                </a:solidFill>
              </a:rPr>
              <a:t>On completion of production of medicinal or toilet preparation, the officer-in-charge shall permit the licensee to take free sample for analysis in his own laboratory and declaration of the strength of alcohol and medicaments.</a:t>
            </a:r>
          </a:p>
          <a:p>
            <a:pPr algn="just"/>
            <a:r>
              <a:rPr lang="en-US" sz="3000" dirty="0" smtClean="0">
                <a:solidFill>
                  <a:srgbClr val="990099"/>
                </a:solidFill>
              </a:rPr>
              <a:t>Samples may also be taken at any time by the officer-in-charge or other superior officer and such samples shall be sent to the Chemical Examiner for analysis and check.</a:t>
            </a:r>
          </a:p>
          <a:p>
            <a:pPr lvl="0" algn="just"/>
            <a:endParaRPr lang="en-US" sz="3000" dirty="0" smtClean="0">
              <a:solidFill>
                <a:srgbClr val="006600"/>
              </a:solidFill>
            </a:endParaRPr>
          </a:p>
          <a:p>
            <a:pPr lvl="0" algn="just"/>
            <a:endParaRPr lang="en-US" sz="3000" dirty="0" smtClean="0">
              <a:solidFill>
                <a:srgbClr val="002060"/>
              </a:solidFill>
            </a:endParaRPr>
          </a:p>
          <a:p>
            <a:pPr algn="just"/>
            <a:endParaRPr lang="en-US" sz="2400" dirty="0">
              <a:solidFill>
                <a:srgbClr val="006600"/>
              </a:solidFil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82562"/>
          </a:xfrm>
        </p:spPr>
        <p:txBody>
          <a:bodyPr>
            <a:normAutofit fontScale="90000"/>
          </a:bodyPr>
          <a:lstStyle/>
          <a:p>
            <a:r>
              <a:rPr lang="en-US" dirty="0" smtClean="0"/>
              <a:t>.</a:t>
            </a:r>
            <a:endParaRPr lang="en-US" dirty="0"/>
          </a:p>
        </p:txBody>
      </p:sp>
      <p:sp>
        <p:nvSpPr>
          <p:cNvPr id="3" name="Content Placeholder 2"/>
          <p:cNvSpPr>
            <a:spLocks noGrp="1"/>
          </p:cNvSpPr>
          <p:nvPr>
            <p:ph idx="1"/>
          </p:nvPr>
        </p:nvSpPr>
        <p:spPr>
          <a:xfrm>
            <a:off x="228600" y="152400"/>
            <a:ext cx="8686800" cy="6477000"/>
          </a:xfrm>
        </p:spPr>
        <p:txBody>
          <a:bodyPr>
            <a:normAutofit/>
          </a:bodyPr>
          <a:lstStyle/>
          <a:p>
            <a:pPr algn="just">
              <a:buNone/>
            </a:pPr>
            <a:r>
              <a:rPr lang="en-US" sz="3000" b="1" i="1" dirty="0" smtClean="0">
                <a:solidFill>
                  <a:srgbClr val="FF0000"/>
                </a:solidFill>
              </a:rPr>
              <a:t>5. Storage of Finished Products</a:t>
            </a:r>
            <a:endParaRPr lang="en-US" sz="3000" dirty="0" smtClean="0">
              <a:solidFill>
                <a:srgbClr val="FF0000"/>
              </a:solidFill>
            </a:endParaRPr>
          </a:p>
          <a:p>
            <a:pPr lvl="0" algn="just"/>
            <a:r>
              <a:rPr lang="en-US" sz="3000" dirty="0" smtClean="0">
                <a:solidFill>
                  <a:srgbClr val="006600"/>
                </a:solidFill>
              </a:rPr>
              <a:t>Medicinal and toilet preparation shall on completion of production be stored in jars or bottles. </a:t>
            </a:r>
          </a:p>
          <a:p>
            <a:pPr lvl="0" algn="just"/>
            <a:r>
              <a:rPr lang="en-US" sz="3000" dirty="0" smtClean="0">
                <a:solidFill>
                  <a:srgbClr val="FF0066"/>
                </a:solidFill>
              </a:rPr>
              <a:t>Such preparations ready for issue may be filled in bottles or containers of not less than 57 ml. content.</a:t>
            </a:r>
          </a:p>
          <a:p>
            <a:pPr algn="just"/>
            <a:r>
              <a:rPr lang="en-US" sz="3000" dirty="0" smtClean="0">
                <a:solidFill>
                  <a:srgbClr val="FF0066"/>
                </a:solidFill>
              </a:rPr>
              <a:t>Every container of a finished preparation shall bear a label showing the name of the preparation, its batch number, its alcoholic strength and the name of the manufacture. </a:t>
            </a:r>
          </a:p>
          <a:p>
            <a:pPr lvl="0" algn="just"/>
            <a:r>
              <a:rPr lang="en-US" sz="3000" dirty="0" smtClean="0">
                <a:solidFill>
                  <a:srgbClr val="006600"/>
                </a:solidFill>
              </a:rPr>
              <a:t>The containers shall be kept so arranged in suitable racks as to allow ready identification of each batch.</a:t>
            </a:r>
            <a:r>
              <a:rPr lang="en-US" sz="3000" b="1" dirty="0" smtClean="0">
                <a:solidFill>
                  <a:srgbClr val="006600"/>
                </a:solidFill>
              </a:rPr>
              <a:t> </a:t>
            </a:r>
            <a:endParaRPr lang="en-US" sz="3000" dirty="0" smtClean="0">
              <a:solidFill>
                <a:srgbClr val="006600"/>
              </a:solidFill>
            </a:endParaRPr>
          </a:p>
          <a:p>
            <a:pPr algn="just"/>
            <a:endParaRPr lang="en-US" sz="3000" dirty="0" smtClean="0">
              <a:solidFill>
                <a:srgbClr val="FF3300"/>
              </a:solidFill>
            </a:endParaRPr>
          </a:p>
          <a:p>
            <a:pPr lvl="0"/>
            <a:endParaRPr lang="en-US" sz="2600" dirty="0" smtClean="0">
              <a:solidFill>
                <a:srgbClr val="CC3300"/>
              </a:solidFill>
            </a:endParaRPr>
          </a:p>
          <a:p>
            <a:pPr lvl="0" algn="just"/>
            <a:endParaRPr lang="en-US" sz="3000" dirty="0" smtClean="0">
              <a:solidFill>
                <a:srgbClr val="000099"/>
              </a:solidFill>
            </a:endParaRP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rgbClr val="FF0000"/>
                </a:solidFill>
              </a:rPr>
              <a:t>INTRODUCTION</a:t>
            </a:r>
            <a:r>
              <a:rPr lang="en-US" dirty="0" smtClean="0"/>
              <a:t/>
            </a:r>
            <a:br>
              <a:rPr lang="en-US" dirty="0" smtClean="0"/>
            </a:br>
            <a:endParaRPr lang="en-US" dirty="0"/>
          </a:p>
        </p:txBody>
      </p:sp>
      <p:sp>
        <p:nvSpPr>
          <p:cNvPr id="3" name="Content Placeholder 2"/>
          <p:cNvSpPr>
            <a:spLocks noGrp="1"/>
          </p:cNvSpPr>
          <p:nvPr>
            <p:ph idx="1"/>
          </p:nvPr>
        </p:nvSpPr>
        <p:spPr>
          <a:xfrm>
            <a:off x="228600" y="990600"/>
            <a:ext cx="8686800" cy="5562600"/>
          </a:xfrm>
        </p:spPr>
        <p:txBody>
          <a:bodyPr>
            <a:normAutofit fontScale="92500" lnSpcReduction="10000"/>
          </a:bodyPr>
          <a:lstStyle/>
          <a:p>
            <a:pPr lvl="0" algn="just">
              <a:buFont typeface="Wingdings" pitchFamily="2" charset="2"/>
              <a:buChar char="Ø"/>
            </a:pPr>
            <a:r>
              <a:rPr lang="en-US" dirty="0" smtClean="0">
                <a:solidFill>
                  <a:srgbClr val="006600"/>
                </a:solidFill>
              </a:rPr>
              <a:t>Alcohol </a:t>
            </a:r>
            <a:r>
              <a:rPr lang="en-US" dirty="0">
                <a:solidFill>
                  <a:srgbClr val="006600"/>
                </a:solidFill>
              </a:rPr>
              <a:t>is an important industrial solvent.</a:t>
            </a:r>
          </a:p>
          <a:p>
            <a:pPr lvl="0" algn="just">
              <a:buFont typeface="Wingdings" pitchFamily="2" charset="2"/>
              <a:buChar char="Ø"/>
            </a:pPr>
            <a:r>
              <a:rPr lang="en-US" dirty="0">
                <a:solidFill>
                  <a:srgbClr val="006600"/>
                </a:solidFill>
              </a:rPr>
              <a:t>It is also an excellent preservative and a therapeutic agent.</a:t>
            </a:r>
          </a:p>
          <a:p>
            <a:pPr lvl="0" algn="just">
              <a:buFont typeface="Wingdings" pitchFamily="2" charset="2"/>
              <a:buChar char="Ø"/>
            </a:pPr>
            <a:r>
              <a:rPr lang="en-US" dirty="0">
                <a:solidFill>
                  <a:srgbClr val="006600"/>
                </a:solidFill>
              </a:rPr>
              <a:t>Use of alcohol for preparation of medicines is necessity</a:t>
            </a:r>
          </a:p>
          <a:p>
            <a:pPr lvl="0" algn="just">
              <a:buFont typeface="Wingdings" pitchFamily="2" charset="2"/>
              <a:buChar char="Ø"/>
            </a:pPr>
            <a:r>
              <a:rPr lang="en-US" dirty="0">
                <a:solidFill>
                  <a:srgbClr val="FF0066"/>
                </a:solidFill>
              </a:rPr>
              <a:t>Alcohol used either for drinking or manufacture of perfumes is subjected to higher duties than that of used in medicine preparation</a:t>
            </a:r>
          </a:p>
          <a:p>
            <a:pPr lvl="0" algn="just">
              <a:buFont typeface="Wingdings" pitchFamily="2" charset="2"/>
              <a:buChar char="Ø"/>
            </a:pPr>
            <a:r>
              <a:rPr lang="en-US" dirty="0">
                <a:solidFill>
                  <a:srgbClr val="006600"/>
                </a:solidFill>
              </a:rPr>
              <a:t>In the absence of uniform excise policy, the price of alcohol containing medicines was varying from State to State within the country. </a:t>
            </a:r>
          </a:p>
          <a:p>
            <a:pPr lvl="0" algn="just">
              <a:buFont typeface="Wingdings" pitchFamily="2" charset="2"/>
              <a:buChar char="Ø"/>
            </a:pPr>
            <a:r>
              <a:rPr lang="en-US" dirty="0">
                <a:solidFill>
                  <a:srgbClr val="006600"/>
                </a:solidFill>
              </a:rPr>
              <a:t>This is the reason to take this Act in existence</a:t>
            </a:r>
          </a:p>
          <a:p>
            <a:pPr algn="just">
              <a:buFont typeface="Wingdings" pitchFamily="2" charset="2"/>
              <a:buChar char="Ø"/>
            </a:pP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34962"/>
          </a:xfrm>
        </p:spPr>
        <p:txBody>
          <a:bodyPr>
            <a:normAutofit fontScale="90000"/>
          </a:bodyPr>
          <a:lstStyle/>
          <a:p>
            <a:r>
              <a:rPr lang="en-US" dirty="0" smtClean="0"/>
              <a:t>.</a:t>
            </a:r>
            <a:endParaRPr lang="en-US" dirty="0"/>
          </a:p>
        </p:txBody>
      </p:sp>
      <p:sp>
        <p:nvSpPr>
          <p:cNvPr id="3" name="Content Placeholder 2"/>
          <p:cNvSpPr>
            <a:spLocks noGrp="1"/>
          </p:cNvSpPr>
          <p:nvPr>
            <p:ph idx="1"/>
          </p:nvPr>
        </p:nvSpPr>
        <p:spPr>
          <a:xfrm>
            <a:off x="152400" y="381000"/>
            <a:ext cx="8763000" cy="6248400"/>
          </a:xfrm>
        </p:spPr>
        <p:txBody>
          <a:bodyPr>
            <a:normAutofit lnSpcReduction="10000"/>
          </a:bodyPr>
          <a:lstStyle/>
          <a:p>
            <a:pPr algn="just">
              <a:buNone/>
            </a:pPr>
            <a:r>
              <a:rPr lang="en-US" sz="3000" b="1" i="1" dirty="0" smtClean="0">
                <a:solidFill>
                  <a:srgbClr val="FF0000"/>
                </a:solidFill>
              </a:rPr>
              <a:t>6. Issue of Alcoholic Preparation from a Bonded Manufactory</a:t>
            </a:r>
            <a:r>
              <a:rPr lang="en-US" sz="3000" i="1" dirty="0" smtClean="0">
                <a:solidFill>
                  <a:srgbClr val="FF0000"/>
                </a:solidFill>
              </a:rPr>
              <a:t> </a:t>
            </a:r>
          </a:p>
          <a:p>
            <a:pPr lvl="0" algn="just"/>
            <a:r>
              <a:rPr lang="en-US" sz="3000" dirty="0" smtClean="0">
                <a:solidFill>
                  <a:srgbClr val="990099"/>
                </a:solidFill>
              </a:rPr>
              <a:t>Alcoholic preparation from a bonded laboratory can be taken out by manufacturer by making an  application to excise officer and after payment of excise duty or it can be adjusted against any advance duty paid by him. </a:t>
            </a:r>
          </a:p>
          <a:p>
            <a:pPr lvl="0" algn="just"/>
            <a:r>
              <a:rPr lang="en-US" sz="3000" dirty="0" smtClean="0">
                <a:solidFill>
                  <a:srgbClr val="FF6600"/>
                </a:solidFill>
              </a:rPr>
              <a:t>Only on payment of calculated duty, the goods containing alcohol and narcotic drugs are permitted to be taken out of bonded laboratory by the excise officer.</a:t>
            </a:r>
          </a:p>
          <a:p>
            <a:pPr lvl="0" algn="just"/>
            <a:r>
              <a:rPr lang="en-US" sz="3000" dirty="0" smtClean="0">
                <a:solidFill>
                  <a:srgbClr val="FF0066"/>
                </a:solidFill>
              </a:rPr>
              <a:t>The licensee is required to maintain accounts in proper forms and registers.</a:t>
            </a:r>
          </a:p>
          <a:p>
            <a:pPr lvl="0" algn="just"/>
            <a:endParaRPr lang="en-US" sz="2600" dirty="0" smtClean="0"/>
          </a:p>
          <a:p>
            <a:pPr algn="just"/>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34962"/>
          </a:xfrm>
        </p:spPr>
        <p:txBody>
          <a:bodyPr>
            <a:normAutofit fontScale="90000"/>
          </a:bodyPr>
          <a:lstStyle/>
          <a:p>
            <a:r>
              <a:rPr lang="en-US" dirty="0" smtClean="0"/>
              <a:t>.</a:t>
            </a:r>
            <a:endParaRPr lang="en-US" dirty="0"/>
          </a:p>
        </p:txBody>
      </p:sp>
      <p:sp>
        <p:nvSpPr>
          <p:cNvPr id="3" name="Content Placeholder 2"/>
          <p:cNvSpPr>
            <a:spLocks noGrp="1"/>
          </p:cNvSpPr>
          <p:nvPr>
            <p:ph idx="1"/>
          </p:nvPr>
        </p:nvSpPr>
        <p:spPr>
          <a:xfrm>
            <a:off x="152400" y="228600"/>
            <a:ext cx="8839200" cy="6477000"/>
          </a:xfrm>
        </p:spPr>
        <p:txBody>
          <a:bodyPr>
            <a:normAutofit fontScale="85000" lnSpcReduction="10000"/>
          </a:bodyPr>
          <a:lstStyle/>
          <a:p>
            <a:pPr>
              <a:buNone/>
            </a:pPr>
            <a:r>
              <a:rPr lang="en-US" b="1" i="1" dirty="0" smtClean="0">
                <a:solidFill>
                  <a:srgbClr val="FF0000"/>
                </a:solidFill>
              </a:rPr>
              <a:t>7. </a:t>
            </a:r>
            <a:r>
              <a:rPr lang="en-US" sz="3500" b="1" i="1" dirty="0" smtClean="0">
                <a:solidFill>
                  <a:srgbClr val="FF0000"/>
                </a:solidFill>
              </a:rPr>
              <a:t>Deficiency in the Finished Store</a:t>
            </a:r>
            <a:endParaRPr lang="en-US" sz="3500" dirty="0" smtClean="0">
              <a:solidFill>
                <a:srgbClr val="FF0000"/>
              </a:solidFill>
            </a:endParaRPr>
          </a:p>
          <a:p>
            <a:pPr lvl="0" algn="just">
              <a:lnSpc>
                <a:spcPct val="120000"/>
              </a:lnSpc>
            </a:pPr>
            <a:r>
              <a:rPr lang="en-US" sz="3500" dirty="0" smtClean="0">
                <a:solidFill>
                  <a:srgbClr val="00CC00"/>
                </a:solidFill>
              </a:rPr>
              <a:t>A record shall be kept of all deficiencies in bulk content of any finished medicinal and toilet preparation in store by the officer-in-charge.</a:t>
            </a:r>
          </a:p>
          <a:p>
            <a:pPr lvl="0" algn="just">
              <a:lnSpc>
                <a:spcPct val="120000"/>
              </a:lnSpc>
            </a:pPr>
            <a:r>
              <a:rPr lang="en-US" sz="3500" dirty="0" smtClean="0">
                <a:solidFill>
                  <a:srgbClr val="FF3300"/>
                </a:solidFill>
              </a:rPr>
              <a:t>A report of all such deficiencies shall be submitted by him at the end of each quarter to the Excise Commissioner. </a:t>
            </a:r>
          </a:p>
          <a:p>
            <a:pPr lvl="0" algn="just">
              <a:lnSpc>
                <a:spcPct val="120000"/>
              </a:lnSpc>
            </a:pPr>
            <a:r>
              <a:rPr lang="en-US" sz="3500" dirty="0" smtClean="0">
                <a:solidFill>
                  <a:srgbClr val="000099"/>
                </a:solidFill>
              </a:rPr>
              <a:t>All such loss in the absence of a satisfactory explanation from the licensee shall be subject to levy of duty on the quantity so lost at penal rates which shall not be more than double the rates prescribed. </a:t>
            </a:r>
          </a:p>
          <a:p>
            <a:pPr>
              <a:buNone/>
            </a:pPr>
            <a:r>
              <a:rPr lang="en-US" sz="3500" b="1" i="1" dirty="0" smtClean="0">
                <a:solidFill>
                  <a:srgbClr val="FF0000"/>
                </a:solidFill>
              </a:rPr>
              <a:t> </a:t>
            </a:r>
            <a:endParaRPr lang="en-US" sz="35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34962"/>
          </a:xfrm>
        </p:spPr>
        <p:txBody>
          <a:bodyPr>
            <a:normAutofit fontScale="90000"/>
          </a:bodyPr>
          <a:lstStyle/>
          <a:p>
            <a:r>
              <a:rPr lang="en-US" dirty="0" smtClean="0"/>
              <a:t>.</a:t>
            </a:r>
            <a:endParaRPr lang="en-US" dirty="0"/>
          </a:p>
        </p:txBody>
      </p:sp>
      <p:sp>
        <p:nvSpPr>
          <p:cNvPr id="3" name="Content Placeholder 2"/>
          <p:cNvSpPr>
            <a:spLocks noGrp="1"/>
          </p:cNvSpPr>
          <p:nvPr>
            <p:ph idx="1"/>
          </p:nvPr>
        </p:nvSpPr>
        <p:spPr>
          <a:xfrm>
            <a:off x="457200" y="304800"/>
            <a:ext cx="8229600" cy="5821363"/>
          </a:xfrm>
        </p:spPr>
        <p:txBody>
          <a:bodyPr>
            <a:normAutofit/>
          </a:bodyPr>
          <a:lstStyle/>
          <a:p>
            <a:pPr>
              <a:buNone/>
            </a:pPr>
            <a:r>
              <a:rPr lang="en-US" sz="3000" b="1" i="1" dirty="0" smtClean="0">
                <a:solidFill>
                  <a:srgbClr val="FF0000"/>
                </a:solidFill>
              </a:rPr>
              <a:t>8. Disposal of Sub-Standard Preparations</a:t>
            </a:r>
            <a:endParaRPr lang="en-US" sz="3000" dirty="0" smtClean="0">
              <a:solidFill>
                <a:srgbClr val="FF0000"/>
              </a:solidFill>
            </a:endParaRPr>
          </a:p>
          <a:p>
            <a:pPr lvl="0" algn="just">
              <a:lnSpc>
                <a:spcPct val="120000"/>
              </a:lnSpc>
            </a:pPr>
            <a:r>
              <a:rPr lang="en-US" sz="3000" dirty="0" smtClean="0">
                <a:solidFill>
                  <a:srgbClr val="660033"/>
                </a:solidFill>
              </a:rPr>
              <a:t>A finished medicinal or toilet preparation which is or is suspected to have deteriorated in quality may be destroyed by the manufacturer with the permission of the Excise.</a:t>
            </a:r>
          </a:p>
          <a:p>
            <a:pPr lvl="0" algn="just">
              <a:lnSpc>
                <a:spcPct val="120000"/>
              </a:lnSpc>
            </a:pPr>
            <a:r>
              <a:rPr lang="en-US" sz="3000" dirty="0" smtClean="0">
                <a:solidFill>
                  <a:srgbClr val="FF0066"/>
                </a:solidFill>
              </a:rPr>
              <a:t>The Excise Commissioner may allow a manufacturer to re-process a sub-standard preparation.</a:t>
            </a:r>
          </a:p>
          <a:p>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58762"/>
          </a:xfrm>
        </p:spPr>
        <p:txBody>
          <a:bodyPr>
            <a:normAutofit fontScale="90000"/>
          </a:bodyPr>
          <a:lstStyle/>
          <a:p>
            <a:r>
              <a:rPr lang="en-US" dirty="0" smtClean="0"/>
              <a:t>.</a:t>
            </a:r>
            <a:endParaRPr lang="en-US" dirty="0"/>
          </a:p>
        </p:txBody>
      </p:sp>
      <p:sp>
        <p:nvSpPr>
          <p:cNvPr id="3" name="Content Placeholder 2"/>
          <p:cNvSpPr>
            <a:spLocks noGrp="1"/>
          </p:cNvSpPr>
          <p:nvPr>
            <p:ph idx="1"/>
          </p:nvPr>
        </p:nvSpPr>
        <p:spPr>
          <a:xfrm>
            <a:off x="152400" y="304800"/>
            <a:ext cx="8763000" cy="6324600"/>
          </a:xfrm>
        </p:spPr>
        <p:txBody>
          <a:bodyPr>
            <a:normAutofit fontScale="92500" lnSpcReduction="10000"/>
          </a:bodyPr>
          <a:lstStyle/>
          <a:p>
            <a:pPr>
              <a:buNone/>
            </a:pPr>
            <a:r>
              <a:rPr lang="en-US" b="1" i="1" dirty="0" smtClean="0">
                <a:solidFill>
                  <a:srgbClr val="FF0000"/>
                </a:solidFill>
              </a:rPr>
              <a:t>10. Wastage in manufacture</a:t>
            </a:r>
            <a:endParaRPr lang="en-US" dirty="0" smtClean="0">
              <a:solidFill>
                <a:srgbClr val="FF0000"/>
              </a:solidFill>
            </a:endParaRPr>
          </a:p>
          <a:p>
            <a:pPr lvl="0" algn="just"/>
            <a:r>
              <a:rPr lang="en-US" dirty="0" smtClean="0">
                <a:solidFill>
                  <a:srgbClr val="660033"/>
                </a:solidFill>
              </a:rPr>
              <a:t>The State Government may, from time to time, fix the percentage of wastage in the production of a particular medicinal or toilet preparation. </a:t>
            </a:r>
          </a:p>
          <a:p>
            <a:pPr lvl="0" algn="just"/>
            <a:r>
              <a:rPr lang="en-US" dirty="0" smtClean="0">
                <a:solidFill>
                  <a:srgbClr val="FF3300"/>
                </a:solidFill>
              </a:rPr>
              <a:t>Any wastage exceeding the permissible limit and is not properly accounted for shall be charged with the duty together with such penalty not exceeding the duty livable thereon as the Excise Commissioner may deem fit.</a:t>
            </a:r>
          </a:p>
          <a:p>
            <a:pPr lvl="0" algn="just"/>
            <a:r>
              <a:rPr lang="en-US" dirty="0" smtClean="0"/>
              <a:t> </a:t>
            </a:r>
            <a:r>
              <a:rPr lang="en-US" dirty="0" smtClean="0">
                <a:solidFill>
                  <a:srgbClr val="669900"/>
                </a:solidFill>
              </a:rPr>
              <a:t>If the alcohol in strength of a preparation is found by the Chemicals Examiner to exceed the highest allowable limit by more than 3</a:t>
            </a:r>
            <a:r>
              <a:rPr lang="en-US" baseline="30000" dirty="0" smtClean="0">
                <a:solidFill>
                  <a:srgbClr val="669900"/>
                </a:solidFill>
              </a:rPr>
              <a:t>0</a:t>
            </a:r>
            <a:r>
              <a:rPr lang="en-US" dirty="0" smtClean="0">
                <a:solidFill>
                  <a:srgbClr val="669900"/>
                </a:solidFill>
              </a:rPr>
              <a:t> proof degrees or to be below the lowest allowable limit, its issue from the bonded manufactory, shall be withheld. </a:t>
            </a:r>
          </a:p>
          <a:p>
            <a:pPr algn="just"/>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b="1" dirty="0" smtClean="0">
                <a:solidFill>
                  <a:srgbClr val="FF0000"/>
                </a:solidFill>
              </a:rPr>
              <a:t>MANUFACTURE OUTSIDE THE BOND </a:t>
            </a:r>
            <a:r>
              <a:rPr lang="en-US" dirty="0" smtClean="0">
                <a:solidFill>
                  <a:srgbClr val="FF0000"/>
                </a:solidFill>
              </a:rPr>
              <a:t/>
            </a:r>
            <a:br>
              <a:rPr lang="en-US" dirty="0" smtClean="0">
                <a:solidFill>
                  <a:srgbClr val="FF0000"/>
                </a:solidFill>
              </a:rPr>
            </a:br>
            <a:endParaRPr lang="en-US" dirty="0">
              <a:solidFill>
                <a:srgbClr val="FF0000"/>
              </a:solidFill>
            </a:endParaRPr>
          </a:p>
        </p:txBody>
      </p:sp>
      <p:sp>
        <p:nvSpPr>
          <p:cNvPr id="3" name="Content Placeholder 2"/>
          <p:cNvSpPr>
            <a:spLocks noGrp="1"/>
          </p:cNvSpPr>
          <p:nvPr>
            <p:ph idx="1"/>
          </p:nvPr>
        </p:nvSpPr>
        <p:spPr>
          <a:xfrm>
            <a:off x="228600" y="838200"/>
            <a:ext cx="8534400" cy="5287963"/>
          </a:xfrm>
        </p:spPr>
        <p:txBody>
          <a:bodyPr>
            <a:normAutofit fontScale="92500"/>
          </a:bodyPr>
          <a:lstStyle/>
          <a:p>
            <a:pPr lvl="0" algn="just"/>
            <a:r>
              <a:rPr lang="en-US" dirty="0" smtClean="0">
                <a:solidFill>
                  <a:srgbClr val="669900"/>
                </a:solidFill>
              </a:rPr>
              <a:t>The work of manufacture and sale in the non-bonded manufactory shall be conducted between the hours of sunrise and sunset and on such days and hours as may be fixed by the Excise Commissioner.</a:t>
            </a:r>
          </a:p>
          <a:p>
            <a:pPr lvl="0" algn="just"/>
            <a:r>
              <a:rPr lang="en-US" dirty="0" smtClean="0">
                <a:solidFill>
                  <a:srgbClr val="000099"/>
                </a:solidFill>
              </a:rPr>
              <a:t>Essential requirements of manufactory are:</a:t>
            </a:r>
          </a:p>
          <a:p>
            <a:pPr lvl="0" algn="just">
              <a:buFont typeface="Wingdings" pitchFamily="2" charset="2"/>
              <a:buChar char="ü"/>
            </a:pPr>
            <a:r>
              <a:rPr lang="en-US" dirty="0" smtClean="0">
                <a:solidFill>
                  <a:srgbClr val="CC3300"/>
                </a:solidFill>
              </a:rPr>
              <a:t>Separate laboratory spirit store and finished store. </a:t>
            </a:r>
          </a:p>
          <a:p>
            <a:pPr lvl="0" algn="just">
              <a:buFont typeface="Wingdings" pitchFamily="2" charset="2"/>
              <a:buChar char="ü"/>
            </a:pPr>
            <a:r>
              <a:rPr lang="en-US" dirty="0" smtClean="0">
                <a:solidFill>
                  <a:srgbClr val="CC3300"/>
                </a:solidFill>
              </a:rPr>
              <a:t>Only one entrance to non-bonded manufactory </a:t>
            </a:r>
          </a:p>
          <a:p>
            <a:pPr lvl="0" algn="just">
              <a:buFont typeface="Wingdings" pitchFamily="2" charset="2"/>
              <a:buChar char="ü"/>
            </a:pPr>
            <a:r>
              <a:rPr lang="en-US" dirty="0" smtClean="0">
                <a:solidFill>
                  <a:srgbClr val="FF3300"/>
                </a:solidFill>
              </a:rPr>
              <a:t>One door each to laboratory, spirit store and finished store</a:t>
            </a:r>
            <a:r>
              <a:rPr lang="en-US" dirty="0" smtClean="0"/>
              <a:t>.</a:t>
            </a:r>
          </a:p>
          <a:p>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34962"/>
          </a:xfrm>
        </p:spPr>
        <p:txBody>
          <a:bodyPr>
            <a:normAutofit fontScale="90000"/>
          </a:bodyPr>
          <a:lstStyle/>
          <a:p>
            <a:r>
              <a:rPr lang="en-US" dirty="0" smtClean="0"/>
              <a:t>.</a:t>
            </a:r>
            <a:endParaRPr lang="en-US" dirty="0"/>
          </a:p>
        </p:txBody>
      </p:sp>
      <p:sp>
        <p:nvSpPr>
          <p:cNvPr id="3" name="Content Placeholder 2"/>
          <p:cNvSpPr>
            <a:spLocks noGrp="1"/>
          </p:cNvSpPr>
          <p:nvPr>
            <p:ph idx="1"/>
          </p:nvPr>
        </p:nvSpPr>
        <p:spPr>
          <a:xfrm>
            <a:off x="304800" y="381000"/>
            <a:ext cx="8610600" cy="6248400"/>
          </a:xfrm>
        </p:spPr>
        <p:txBody>
          <a:bodyPr>
            <a:normAutofit fontScale="92500"/>
          </a:bodyPr>
          <a:lstStyle/>
          <a:p>
            <a:pPr lvl="0" algn="just">
              <a:buFont typeface="Wingdings" pitchFamily="2" charset="2"/>
              <a:buChar char="ü"/>
            </a:pPr>
            <a:r>
              <a:rPr lang="en-US" dirty="0" smtClean="0"/>
              <a:t> </a:t>
            </a:r>
            <a:r>
              <a:rPr lang="en-US" dirty="0" smtClean="0">
                <a:solidFill>
                  <a:srgbClr val="006600"/>
                </a:solidFill>
              </a:rPr>
              <a:t>The windows of the "spirit store" "laboratory" and "finished store" shall be fitted with malleable iron bars not less than 19 mm. in thickness, set not more than 102 mm. apart and fixed in the brick-work to a depth of at least 51mm. at each end. On the inside of each window there shall be securely fastened to the bars stout wire-netting the aperture of which shall not exceed 25 mm. in diameter.</a:t>
            </a:r>
          </a:p>
          <a:p>
            <a:pPr algn="just">
              <a:buFont typeface="Wingdings" pitchFamily="2" charset="2"/>
              <a:buChar char="ü"/>
            </a:pPr>
            <a:r>
              <a:rPr lang="en-US" dirty="0" smtClean="0">
                <a:solidFill>
                  <a:srgbClr val="FF6600"/>
                </a:solidFill>
              </a:rPr>
              <a:t>A separate spirit store for rectified spirit purchased at the specified duty.</a:t>
            </a:r>
          </a:p>
          <a:p>
            <a:pPr algn="just">
              <a:buFont typeface="Wingdings" pitchFamily="2" charset="2"/>
              <a:buChar char="ü"/>
            </a:pPr>
            <a:r>
              <a:rPr lang="en-US" dirty="0" smtClean="0">
                <a:solidFill>
                  <a:srgbClr val="FF0066"/>
                </a:solidFill>
              </a:rPr>
              <a:t>All pipes from wash basins and sinks are connected to closed drainage forming part of general drainage </a:t>
            </a:r>
            <a:r>
              <a:rPr lang="en-US" sz="2800" dirty="0" smtClean="0">
                <a:solidFill>
                  <a:srgbClr val="FF0066"/>
                </a:solidFill>
              </a:rPr>
              <a:t>system</a:t>
            </a:r>
            <a:endParaRPr lang="en-US" sz="3000" dirty="0">
              <a:solidFill>
                <a:srgbClr val="FF0066"/>
              </a:solidFill>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58762"/>
          </a:xfrm>
        </p:spPr>
        <p:txBody>
          <a:bodyPr>
            <a:normAutofit fontScale="90000"/>
          </a:bodyPr>
          <a:lstStyle/>
          <a:p>
            <a:r>
              <a:rPr lang="en-US" dirty="0" smtClean="0"/>
              <a:t>.</a:t>
            </a:r>
            <a:endParaRPr lang="en-US" dirty="0"/>
          </a:p>
        </p:txBody>
      </p:sp>
      <p:sp>
        <p:nvSpPr>
          <p:cNvPr id="3" name="Content Placeholder 2"/>
          <p:cNvSpPr>
            <a:spLocks noGrp="1"/>
          </p:cNvSpPr>
          <p:nvPr>
            <p:ph idx="1"/>
          </p:nvPr>
        </p:nvSpPr>
        <p:spPr>
          <a:xfrm>
            <a:off x="457200" y="381000"/>
            <a:ext cx="8229600" cy="5745163"/>
          </a:xfrm>
        </p:spPr>
        <p:txBody>
          <a:bodyPr/>
          <a:lstStyle/>
          <a:p>
            <a:pPr>
              <a:buNone/>
            </a:pPr>
            <a:r>
              <a:rPr lang="en-US" b="1" i="1" dirty="0" smtClean="0">
                <a:solidFill>
                  <a:srgbClr val="FF0000"/>
                </a:solidFill>
              </a:rPr>
              <a:t>1. Indent for Rectified Spirit-Duty Paid</a:t>
            </a:r>
            <a:endParaRPr lang="en-US" dirty="0" smtClean="0">
              <a:solidFill>
                <a:srgbClr val="FF0000"/>
              </a:solidFill>
            </a:endParaRPr>
          </a:p>
          <a:p>
            <a:pPr lvl="0" algn="just"/>
            <a:r>
              <a:rPr lang="en-US" sz="3000" dirty="0" smtClean="0">
                <a:solidFill>
                  <a:srgbClr val="006600"/>
                </a:solidFill>
              </a:rPr>
              <a:t>Alcohol is procured by the manufacturer after payment of excise duty. </a:t>
            </a:r>
          </a:p>
          <a:p>
            <a:pPr lvl="0" algn="just"/>
            <a:r>
              <a:rPr lang="en-US" sz="3000" dirty="0" smtClean="0">
                <a:solidFill>
                  <a:srgbClr val="CC3300"/>
                </a:solidFill>
              </a:rPr>
              <a:t>The form for payment of duty is filled up in triplicate, one copy is to be given to spirit warehouse keeper, second to officer in charge of sprit warehouse and third to be retained by the licensee. </a:t>
            </a:r>
          </a:p>
          <a:p>
            <a:pPr lvl="0" algn="just"/>
            <a:r>
              <a:rPr lang="en-US" sz="3000" dirty="0" smtClean="0">
                <a:solidFill>
                  <a:srgbClr val="660033"/>
                </a:solidFill>
              </a:rPr>
              <a:t>The duty for alcohol purchased is to be paid to Government treasury and </a:t>
            </a:r>
            <a:r>
              <a:rPr lang="en-US" sz="3000" dirty="0" err="1" smtClean="0">
                <a:solidFill>
                  <a:srgbClr val="660033"/>
                </a:solidFill>
              </a:rPr>
              <a:t>challan</a:t>
            </a:r>
            <a:r>
              <a:rPr lang="en-US" sz="3000" dirty="0" smtClean="0">
                <a:solidFill>
                  <a:srgbClr val="660033"/>
                </a:solidFill>
              </a:rPr>
              <a:t> enclosed along with second copy of the indent. </a:t>
            </a:r>
          </a:p>
          <a:p>
            <a:pPr algn="just"/>
            <a:endParaRPr lang="en-US" sz="3000"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34962"/>
          </a:xfrm>
        </p:spPr>
        <p:txBody>
          <a:bodyPr>
            <a:normAutofit fontScale="90000"/>
          </a:bodyPr>
          <a:lstStyle/>
          <a:p>
            <a:r>
              <a:rPr lang="en-US" dirty="0" smtClean="0"/>
              <a:t>.</a:t>
            </a:r>
            <a:endParaRPr lang="en-US" dirty="0"/>
          </a:p>
        </p:txBody>
      </p:sp>
      <p:sp>
        <p:nvSpPr>
          <p:cNvPr id="3" name="Content Placeholder 2"/>
          <p:cNvSpPr>
            <a:spLocks noGrp="1"/>
          </p:cNvSpPr>
          <p:nvPr>
            <p:ph idx="1"/>
          </p:nvPr>
        </p:nvSpPr>
        <p:spPr>
          <a:xfrm>
            <a:off x="457200" y="685800"/>
            <a:ext cx="8229600" cy="5440363"/>
          </a:xfrm>
        </p:spPr>
        <p:txBody>
          <a:bodyPr/>
          <a:lstStyle/>
          <a:p>
            <a:pPr lvl="0" algn="just"/>
            <a:r>
              <a:rPr lang="en-US" sz="3000" dirty="0" smtClean="0">
                <a:solidFill>
                  <a:srgbClr val="FF3300"/>
                </a:solidFill>
              </a:rPr>
              <a:t>The treasury officer sends an advice of such payment to officer –in-charge of sprit warehouse and after satisfying himself that the correct amount of duty has been paid, shall order the issue of rectified spirit required. </a:t>
            </a:r>
          </a:p>
          <a:p>
            <a:pPr lvl="0" algn="just"/>
            <a:r>
              <a:rPr lang="en-US" sz="3000" dirty="0" smtClean="0">
                <a:solidFill>
                  <a:srgbClr val="000099"/>
                </a:solidFill>
              </a:rPr>
              <a:t>The rectified spirit so brought into the non-bonded manufactory shall be immediately transferred to the spirit store and the necessary accounts written up in the register.</a:t>
            </a:r>
          </a:p>
          <a:p>
            <a:endParaRPr lang="en-US" dirty="0">
              <a:solidFill>
                <a:srgbClr val="000099"/>
              </a:solidFill>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58762"/>
          </a:xfrm>
        </p:spPr>
        <p:txBody>
          <a:bodyPr>
            <a:normAutofit fontScale="90000"/>
          </a:bodyPr>
          <a:lstStyle/>
          <a:p>
            <a:r>
              <a:rPr lang="en-US" dirty="0" smtClean="0"/>
              <a:t>.</a:t>
            </a:r>
            <a:endParaRPr lang="en-US" dirty="0"/>
          </a:p>
        </p:txBody>
      </p:sp>
      <p:sp>
        <p:nvSpPr>
          <p:cNvPr id="3" name="Content Placeholder 2"/>
          <p:cNvSpPr>
            <a:spLocks noGrp="1"/>
          </p:cNvSpPr>
          <p:nvPr>
            <p:ph idx="1"/>
          </p:nvPr>
        </p:nvSpPr>
        <p:spPr>
          <a:xfrm>
            <a:off x="457200" y="533400"/>
            <a:ext cx="8229600" cy="5592763"/>
          </a:xfrm>
        </p:spPr>
        <p:txBody>
          <a:bodyPr>
            <a:normAutofit lnSpcReduction="10000"/>
          </a:bodyPr>
          <a:lstStyle/>
          <a:p>
            <a:pPr>
              <a:buNone/>
            </a:pPr>
            <a:r>
              <a:rPr lang="en-US" b="1" i="1" dirty="0" smtClean="0">
                <a:solidFill>
                  <a:srgbClr val="FF0000"/>
                </a:solidFill>
              </a:rPr>
              <a:t>2. Manufacture, Storage and Sale</a:t>
            </a:r>
            <a:endParaRPr lang="en-US" dirty="0" smtClean="0">
              <a:solidFill>
                <a:srgbClr val="FF0000"/>
              </a:solidFill>
            </a:endParaRPr>
          </a:p>
          <a:p>
            <a:pPr lvl="0" algn="just"/>
            <a:r>
              <a:rPr lang="en-US" dirty="0" smtClean="0">
                <a:solidFill>
                  <a:srgbClr val="FF0066"/>
                </a:solidFill>
              </a:rPr>
              <a:t>Manufacturing, storage and sale of preparations should be carried out only in licensed premises. </a:t>
            </a:r>
          </a:p>
          <a:p>
            <a:pPr lvl="0" algn="just"/>
            <a:r>
              <a:rPr lang="en-US" dirty="0" smtClean="0">
                <a:solidFill>
                  <a:srgbClr val="006600"/>
                </a:solidFill>
              </a:rPr>
              <a:t>Each preparation manufactured shall be registered and bear batch number.</a:t>
            </a:r>
          </a:p>
          <a:p>
            <a:pPr lvl="0" algn="just"/>
            <a:r>
              <a:rPr lang="en-US" dirty="0" smtClean="0">
                <a:solidFill>
                  <a:srgbClr val="990099"/>
                </a:solidFill>
              </a:rPr>
              <a:t>All finished preparations shall be transferred from the "laboratory" to the "finished store" and shall be so arranged that the checking of stock of every batch of preparation from the register is facilitated.</a:t>
            </a:r>
          </a:p>
          <a:p>
            <a:pPr algn="just"/>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82562"/>
          </a:xfrm>
        </p:spPr>
        <p:txBody>
          <a:bodyPr>
            <a:normAutofit fontScale="90000"/>
          </a:bodyPr>
          <a:lstStyle/>
          <a:p>
            <a:r>
              <a:rPr lang="en-US" dirty="0" smtClean="0"/>
              <a:t>.</a:t>
            </a:r>
            <a:endParaRPr lang="en-US" dirty="0"/>
          </a:p>
        </p:txBody>
      </p:sp>
      <p:sp>
        <p:nvSpPr>
          <p:cNvPr id="3" name="Content Placeholder 2"/>
          <p:cNvSpPr>
            <a:spLocks noGrp="1"/>
          </p:cNvSpPr>
          <p:nvPr>
            <p:ph idx="1"/>
          </p:nvPr>
        </p:nvSpPr>
        <p:spPr>
          <a:xfrm>
            <a:off x="457200" y="304800"/>
            <a:ext cx="8229600" cy="5821363"/>
          </a:xfrm>
        </p:spPr>
        <p:txBody>
          <a:bodyPr>
            <a:normAutofit/>
          </a:bodyPr>
          <a:lstStyle/>
          <a:p>
            <a:pPr>
              <a:buNone/>
            </a:pPr>
            <a:r>
              <a:rPr lang="en-US" sz="3800" b="1" i="1" dirty="0" smtClean="0">
                <a:solidFill>
                  <a:srgbClr val="FF0000"/>
                </a:solidFill>
              </a:rPr>
              <a:t>3. Sampling</a:t>
            </a:r>
            <a:endParaRPr lang="en-US" sz="3800" dirty="0" smtClean="0">
              <a:solidFill>
                <a:srgbClr val="FF0000"/>
              </a:solidFill>
            </a:endParaRPr>
          </a:p>
          <a:p>
            <a:pPr lvl="0" algn="just"/>
            <a:r>
              <a:rPr lang="en-US" dirty="0" smtClean="0">
                <a:solidFill>
                  <a:srgbClr val="660033"/>
                </a:solidFill>
              </a:rPr>
              <a:t>The Excise Officer, without previous notice to the manufacturer, shall take samples of not less than 13% and not more than 15% of the total number of the medicinal and toilet preparations containing alcohol from the finished stocks at least once every month.</a:t>
            </a:r>
          </a:p>
          <a:p>
            <a:pPr lvl="0" algn="just"/>
            <a:r>
              <a:rPr lang="en-US" dirty="0" smtClean="0">
                <a:solidFill>
                  <a:srgbClr val="FF3300"/>
                </a:solidFill>
              </a:rPr>
              <a:t>Forward these samples to the Chemical Examiner for analysis alcoholic contents thereof.</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81000"/>
            <a:ext cx="8229600" cy="639762"/>
          </a:xfrm>
        </p:spPr>
        <p:txBody>
          <a:bodyPr>
            <a:normAutofit fontScale="90000"/>
          </a:bodyPr>
          <a:lstStyle/>
          <a:p>
            <a:r>
              <a:rPr lang="en-US" b="1" dirty="0" smtClean="0">
                <a:solidFill>
                  <a:srgbClr val="FF0000"/>
                </a:solidFill>
              </a:rPr>
              <a:t>OBJECTIVE</a:t>
            </a:r>
            <a:r>
              <a:rPr lang="en-US" dirty="0" smtClean="0">
                <a:solidFill>
                  <a:srgbClr val="FF0000"/>
                </a:solidFill>
              </a:rPr>
              <a:t/>
            </a:r>
            <a:br>
              <a:rPr lang="en-US" dirty="0" smtClean="0">
                <a:solidFill>
                  <a:srgbClr val="FF0000"/>
                </a:solidFill>
              </a:rPr>
            </a:br>
            <a:endParaRPr lang="en-US" dirty="0">
              <a:solidFill>
                <a:srgbClr val="FF0000"/>
              </a:solidFill>
            </a:endParaRPr>
          </a:p>
        </p:txBody>
      </p:sp>
      <p:sp>
        <p:nvSpPr>
          <p:cNvPr id="3" name="Content Placeholder 2"/>
          <p:cNvSpPr>
            <a:spLocks noGrp="1"/>
          </p:cNvSpPr>
          <p:nvPr>
            <p:ph idx="1"/>
          </p:nvPr>
        </p:nvSpPr>
        <p:spPr>
          <a:xfrm>
            <a:off x="228600" y="838200"/>
            <a:ext cx="8458200" cy="5287963"/>
          </a:xfrm>
        </p:spPr>
        <p:txBody>
          <a:bodyPr>
            <a:normAutofit/>
          </a:bodyPr>
          <a:lstStyle/>
          <a:p>
            <a:pPr lvl="0" algn="just">
              <a:buNone/>
            </a:pPr>
            <a:r>
              <a:rPr lang="en-US" dirty="0" smtClean="0">
                <a:solidFill>
                  <a:srgbClr val="000099"/>
                </a:solidFill>
              </a:rPr>
              <a:t>The </a:t>
            </a:r>
            <a:r>
              <a:rPr lang="en-US" dirty="0">
                <a:solidFill>
                  <a:srgbClr val="000099"/>
                </a:solidFill>
              </a:rPr>
              <a:t>Medicinal and Toilet preparation (Excise Duties) Act,1955 was passed with the following objectives :  </a:t>
            </a:r>
          </a:p>
          <a:p>
            <a:pPr lvl="0" algn="just">
              <a:buFont typeface="Wingdings" pitchFamily="2" charset="2"/>
              <a:buChar char="ü"/>
            </a:pPr>
            <a:r>
              <a:rPr lang="en-US" dirty="0">
                <a:solidFill>
                  <a:srgbClr val="FF0066"/>
                </a:solidFill>
              </a:rPr>
              <a:t>To provide for the collection of levy and duties of excise on medicinal and toilet preparation containing alcohol, narcotic drugs or narcotics. </a:t>
            </a:r>
          </a:p>
          <a:p>
            <a:pPr lvl="0" algn="just">
              <a:buFont typeface="Wingdings" pitchFamily="2" charset="2"/>
              <a:buChar char="ü"/>
            </a:pPr>
            <a:r>
              <a:rPr lang="en-US" dirty="0">
                <a:solidFill>
                  <a:srgbClr val="000099"/>
                </a:solidFill>
              </a:rPr>
              <a:t>To provide for uniformity in the rules and rates of Excise duties livable on such preparation throughout the country </a:t>
            </a:r>
          </a:p>
          <a:p>
            <a:pPr lvl="0" algn="just">
              <a:buFont typeface="Wingdings" pitchFamily="2" charset="2"/>
              <a:buChar char="ü"/>
            </a:pPr>
            <a:r>
              <a:rPr lang="en-US" dirty="0">
                <a:solidFill>
                  <a:srgbClr val="000099"/>
                </a:solidFill>
              </a:rPr>
              <a:t>To curb all irregularities of previous Act.</a:t>
            </a:r>
          </a:p>
          <a:p>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6362"/>
          </a:xfrm>
        </p:spPr>
        <p:txBody>
          <a:bodyPr>
            <a:normAutofit fontScale="90000"/>
          </a:bodyPr>
          <a:lstStyle/>
          <a:p>
            <a:r>
              <a:rPr lang="en-US" dirty="0" smtClean="0"/>
              <a:t>.</a:t>
            </a:r>
            <a:endParaRPr lang="en-US" dirty="0"/>
          </a:p>
        </p:txBody>
      </p:sp>
      <p:sp>
        <p:nvSpPr>
          <p:cNvPr id="3" name="Content Placeholder 2"/>
          <p:cNvSpPr>
            <a:spLocks noGrp="1"/>
          </p:cNvSpPr>
          <p:nvPr>
            <p:ph idx="1"/>
          </p:nvPr>
        </p:nvSpPr>
        <p:spPr>
          <a:xfrm>
            <a:off x="457200" y="533400"/>
            <a:ext cx="8229600" cy="5592763"/>
          </a:xfrm>
        </p:spPr>
        <p:txBody>
          <a:bodyPr/>
          <a:lstStyle/>
          <a:p>
            <a:pPr lvl="0" algn="just"/>
            <a:r>
              <a:rPr lang="en-US" dirty="0" smtClean="0">
                <a:solidFill>
                  <a:srgbClr val="006600"/>
                </a:solidFill>
              </a:rPr>
              <a:t>If the proof strength reported by the Chemical Examiner is differs by more than 3</a:t>
            </a:r>
            <a:r>
              <a:rPr lang="en-US" baseline="30000" dirty="0" smtClean="0">
                <a:solidFill>
                  <a:srgbClr val="006600"/>
                </a:solidFill>
              </a:rPr>
              <a:t>0</a:t>
            </a:r>
            <a:r>
              <a:rPr lang="en-US" dirty="0" smtClean="0">
                <a:solidFill>
                  <a:srgbClr val="006600"/>
                </a:solidFill>
              </a:rPr>
              <a:t>  proof strength as declared by the manufacturer,, the manufacturer is liable to a penalty at the rate of 10 times the difference in duty in the quantity so manufactured but not exceeding Rs. 2,000.</a:t>
            </a:r>
          </a:p>
          <a:p>
            <a:pPr algn="just"/>
            <a:r>
              <a:rPr lang="en-US" dirty="0" smtClean="0">
                <a:solidFill>
                  <a:srgbClr val="000099"/>
                </a:solidFill>
              </a:rPr>
              <a:t>If such differences are found to occur frequently, the Excise Commissioner may order the cancellation of the license held by the manufacturer. </a:t>
            </a:r>
          </a:p>
          <a:p>
            <a:pPr lvl="0" algn="just"/>
            <a:endParaRPr lang="en-US" dirty="0" smtClean="0">
              <a:solidFill>
                <a:srgbClr val="006600"/>
              </a:solidFill>
            </a:endParaRPr>
          </a:p>
          <a:p>
            <a:pPr algn="just"/>
            <a:endParaRPr lang="en-US" dirty="0" smtClean="0"/>
          </a:p>
          <a:p>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rmAutofit fontScale="90000"/>
          </a:bodyPr>
          <a:lstStyle/>
          <a:p>
            <a:r>
              <a:rPr lang="en-US" dirty="0" smtClean="0"/>
              <a:t>.</a:t>
            </a:r>
            <a:endParaRPr lang="en-US" dirty="0"/>
          </a:p>
        </p:txBody>
      </p:sp>
      <p:sp>
        <p:nvSpPr>
          <p:cNvPr id="3" name="Content Placeholder 2"/>
          <p:cNvSpPr>
            <a:spLocks noGrp="1"/>
          </p:cNvSpPr>
          <p:nvPr>
            <p:ph idx="1"/>
          </p:nvPr>
        </p:nvSpPr>
        <p:spPr>
          <a:xfrm>
            <a:off x="228600" y="304800"/>
            <a:ext cx="8686800" cy="6248400"/>
          </a:xfrm>
        </p:spPr>
        <p:txBody>
          <a:bodyPr>
            <a:normAutofit fontScale="92500" lnSpcReduction="10000"/>
          </a:bodyPr>
          <a:lstStyle/>
          <a:p>
            <a:pPr lvl="0" algn="just"/>
            <a:r>
              <a:rPr lang="en-US" dirty="0" smtClean="0">
                <a:solidFill>
                  <a:srgbClr val="669900"/>
                </a:solidFill>
              </a:rPr>
              <a:t>Samples of finished products may also be taken at any time by the Excise Commissioner. </a:t>
            </a:r>
          </a:p>
          <a:p>
            <a:pPr algn="just">
              <a:buNone/>
            </a:pPr>
            <a:r>
              <a:rPr lang="en-US" b="1" i="1" dirty="0" smtClean="0"/>
              <a:t> 4</a:t>
            </a:r>
            <a:r>
              <a:rPr lang="en-US" b="1" i="1" dirty="0" smtClean="0">
                <a:solidFill>
                  <a:srgbClr val="FF0000"/>
                </a:solidFill>
              </a:rPr>
              <a:t>. Employees</a:t>
            </a:r>
            <a:endParaRPr lang="en-US" dirty="0" smtClean="0">
              <a:solidFill>
                <a:srgbClr val="FF0000"/>
              </a:solidFill>
            </a:endParaRPr>
          </a:p>
          <a:p>
            <a:pPr lvl="0" algn="just"/>
            <a:r>
              <a:rPr lang="en-US" dirty="0" smtClean="0">
                <a:solidFill>
                  <a:srgbClr val="660033"/>
                </a:solidFill>
              </a:rPr>
              <a:t>The manufacturer shall furnish the Excise Commissioner a list containing the names of all employees whose duties require them to another non-bonded manufactory</a:t>
            </a:r>
            <a:r>
              <a:rPr lang="en-US" dirty="0" smtClean="0"/>
              <a:t>. </a:t>
            </a:r>
          </a:p>
          <a:p>
            <a:pPr lvl="0" algn="just"/>
            <a:r>
              <a:rPr lang="en-US" dirty="0" smtClean="0">
                <a:solidFill>
                  <a:srgbClr val="FF6600"/>
                </a:solidFill>
              </a:rPr>
              <a:t>He shall promptly inform the Excise Commissioner and the proper officer of any changes in the list from time to time. </a:t>
            </a:r>
          </a:p>
          <a:p>
            <a:pPr lvl="0" algn="just"/>
            <a:r>
              <a:rPr lang="en-US" dirty="0" smtClean="0">
                <a:solidFill>
                  <a:schemeClr val="tx2">
                    <a:lumMod val="50000"/>
                  </a:schemeClr>
                </a:solidFill>
              </a:rPr>
              <a:t>No person other than the person whose name is contained in the list shall enter the manufactory without the special permission of the proper officer. </a:t>
            </a:r>
          </a:p>
          <a:p>
            <a:pPr algn="just"/>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58762"/>
          </a:xfrm>
        </p:spPr>
        <p:txBody>
          <a:bodyPr>
            <a:normAutofit fontScale="90000"/>
          </a:bodyPr>
          <a:lstStyle/>
          <a:p>
            <a:r>
              <a:rPr lang="en-US" dirty="0" smtClean="0"/>
              <a:t>.</a:t>
            </a:r>
            <a:endParaRPr lang="en-US" dirty="0"/>
          </a:p>
        </p:txBody>
      </p:sp>
      <p:sp>
        <p:nvSpPr>
          <p:cNvPr id="3" name="Content Placeholder 2"/>
          <p:cNvSpPr>
            <a:spLocks noGrp="1"/>
          </p:cNvSpPr>
          <p:nvPr>
            <p:ph idx="1"/>
          </p:nvPr>
        </p:nvSpPr>
        <p:spPr>
          <a:xfrm>
            <a:off x="457200" y="381000"/>
            <a:ext cx="8229600" cy="5745163"/>
          </a:xfrm>
        </p:spPr>
        <p:txBody>
          <a:bodyPr/>
          <a:lstStyle/>
          <a:p>
            <a:pPr>
              <a:buNone/>
            </a:pPr>
            <a:r>
              <a:rPr lang="en-US" b="1" i="1" dirty="0" smtClean="0">
                <a:solidFill>
                  <a:srgbClr val="FF0000"/>
                </a:solidFill>
              </a:rPr>
              <a:t>5. Inspection</a:t>
            </a:r>
            <a:endParaRPr lang="en-US" dirty="0" smtClean="0">
              <a:solidFill>
                <a:srgbClr val="FF0000"/>
              </a:solidFill>
            </a:endParaRPr>
          </a:p>
          <a:p>
            <a:pPr lvl="0" algn="just"/>
            <a:r>
              <a:rPr lang="en-US" dirty="0" smtClean="0">
                <a:solidFill>
                  <a:srgbClr val="FF0066"/>
                </a:solidFill>
              </a:rPr>
              <a:t>The non-bonded manufactory shall at all reasonable times be open a inspection by the Excise Commissioner and other Excise Officer having jurisdiction over the area in which the manufactory is situated.</a:t>
            </a:r>
          </a:p>
          <a:p>
            <a:pPr lvl="0" algn="just"/>
            <a:r>
              <a:rPr lang="en-US" dirty="0" smtClean="0">
                <a:solidFill>
                  <a:srgbClr val="002060"/>
                </a:solidFill>
              </a:rPr>
              <a:t>The proper officer shall inspect the non-bonded manufactory at least once every month.</a:t>
            </a:r>
          </a:p>
          <a:p>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rgbClr val="FF0000"/>
                </a:solidFill>
              </a:rPr>
              <a:t>OFFENCES AND PENALTIES </a:t>
            </a:r>
            <a:r>
              <a:rPr lang="en-US" dirty="0" smtClean="0"/>
              <a:t/>
            </a:r>
            <a:br>
              <a:rPr lang="en-US" dirty="0" smtClean="0"/>
            </a:br>
            <a:endParaRPr lang="en-US" dirty="0"/>
          </a:p>
        </p:txBody>
      </p:sp>
      <p:sp>
        <p:nvSpPr>
          <p:cNvPr id="3" name="Content Placeholder 2"/>
          <p:cNvSpPr>
            <a:spLocks noGrp="1"/>
          </p:cNvSpPr>
          <p:nvPr>
            <p:ph idx="1"/>
          </p:nvPr>
        </p:nvSpPr>
        <p:spPr>
          <a:xfrm>
            <a:off x="457200" y="990600"/>
            <a:ext cx="8229600" cy="5486400"/>
          </a:xfrm>
        </p:spPr>
        <p:txBody>
          <a:bodyPr>
            <a:normAutofit/>
          </a:bodyPr>
          <a:lstStyle/>
          <a:p>
            <a:pPr lvl="0">
              <a:buFont typeface="Wingdings" pitchFamily="2" charset="2"/>
              <a:buChar char="Ø"/>
            </a:pPr>
            <a:r>
              <a:rPr lang="en-US" sz="2600" dirty="0" smtClean="0">
                <a:solidFill>
                  <a:srgbClr val="CC3300"/>
                </a:solidFill>
              </a:rPr>
              <a:t>Offence:</a:t>
            </a:r>
          </a:p>
          <a:p>
            <a:pPr lvl="0"/>
            <a:r>
              <a:rPr lang="en-US" sz="2600" dirty="0" smtClean="0"/>
              <a:t>Non-compliance with conditions of license and failure</a:t>
            </a:r>
          </a:p>
          <a:p>
            <a:pPr lvl="0">
              <a:buNone/>
            </a:pPr>
            <a:r>
              <a:rPr lang="en-US" sz="2600" dirty="0" smtClean="0"/>
              <a:t>    to pay duty or </a:t>
            </a:r>
          </a:p>
          <a:p>
            <a:pPr lvl="0"/>
            <a:r>
              <a:rPr lang="en-US" sz="2600" dirty="0" smtClean="0"/>
              <a:t>Failure to supply any information asked or supplies false information; or</a:t>
            </a:r>
          </a:p>
          <a:p>
            <a:pPr lvl="0"/>
            <a:r>
              <a:rPr lang="en-US" sz="2600" dirty="0" smtClean="0"/>
              <a:t>Attempting  or committing  the commission of any offence</a:t>
            </a:r>
          </a:p>
          <a:p>
            <a:pPr lvl="0">
              <a:buFont typeface="Wingdings" pitchFamily="2" charset="2"/>
              <a:buChar char="Ø"/>
            </a:pPr>
            <a:r>
              <a:rPr lang="en-US" sz="2600" dirty="0" smtClean="0">
                <a:solidFill>
                  <a:srgbClr val="CC3300"/>
                </a:solidFill>
              </a:rPr>
              <a:t>Penalty :</a:t>
            </a:r>
            <a:r>
              <a:rPr lang="en-US" sz="2600" dirty="0" smtClean="0"/>
              <a:t> Imprisonment </a:t>
            </a:r>
            <a:r>
              <a:rPr lang="en-US" sz="2600" dirty="0" err="1" smtClean="0"/>
              <a:t>upto</a:t>
            </a:r>
            <a:r>
              <a:rPr lang="en-US" sz="2600" dirty="0" smtClean="0"/>
              <a:t> six months, or with fine which may extend to two hundred rupees, or with both</a:t>
            </a:r>
            <a:endParaRPr 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82562"/>
          </a:xfrm>
        </p:spPr>
        <p:txBody>
          <a:bodyPr>
            <a:normAutofit fontScale="90000"/>
          </a:bodyPr>
          <a:lstStyle/>
          <a:p>
            <a:r>
              <a:rPr lang="en-US" dirty="0" smtClean="0"/>
              <a:t>.</a:t>
            </a:r>
            <a:endParaRPr lang="en-US" dirty="0"/>
          </a:p>
        </p:txBody>
      </p:sp>
      <p:sp>
        <p:nvSpPr>
          <p:cNvPr id="3" name="Content Placeholder 2"/>
          <p:cNvSpPr>
            <a:spLocks noGrp="1"/>
          </p:cNvSpPr>
          <p:nvPr>
            <p:ph idx="1"/>
          </p:nvPr>
        </p:nvSpPr>
        <p:spPr>
          <a:xfrm>
            <a:off x="228600" y="228600"/>
            <a:ext cx="8686800" cy="6400800"/>
          </a:xfrm>
        </p:spPr>
        <p:txBody>
          <a:bodyPr>
            <a:normAutofit fontScale="77500" lnSpcReduction="20000"/>
          </a:bodyPr>
          <a:lstStyle/>
          <a:p>
            <a:pPr algn="just">
              <a:buNone/>
            </a:pPr>
            <a:r>
              <a:rPr lang="en-GB" b="1" dirty="0" smtClean="0">
                <a:solidFill>
                  <a:srgbClr val="C00000"/>
                </a:solidFill>
              </a:rPr>
              <a:t>Offences with respect to warehousing</a:t>
            </a:r>
            <a:endParaRPr lang="en-US" dirty="0" smtClean="0">
              <a:solidFill>
                <a:srgbClr val="C00000"/>
              </a:solidFill>
            </a:endParaRPr>
          </a:p>
          <a:p>
            <a:pPr algn="just">
              <a:buFont typeface="Wingdings" pitchFamily="2" charset="2"/>
              <a:buChar char="Ø"/>
            </a:pPr>
            <a:r>
              <a:rPr lang="en-GB" b="1" i="1" dirty="0" smtClean="0">
                <a:solidFill>
                  <a:srgbClr val="FF0000"/>
                </a:solidFill>
              </a:rPr>
              <a:t>Offence:</a:t>
            </a:r>
            <a:endParaRPr lang="en-US" dirty="0" smtClean="0">
              <a:solidFill>
                <a:srgbClr val="FF0000"/>
              </a:solidFill>
            </a:endParaRPr>
          </a:p>
          <a:p>
            <a:pPr lvl="0" algn="just"/>
            <a:r>
              <a:rPr lang="en-GB" dirty="0" smtClean="0">
                <a:solidFill>
                  <a:srgbClr val="000099"/>
                </a:solidFill>
              </a:rPr>
              <a:t>Opening any lock or door of warehousing without prior consent; or</a:t>
            </a:r>
            <a:endParaRPr lang="en-US" dirty="0" smtClean="0">
              <a:solidFill>
                <a:srgbClr val="000099"/>
              </a:solidFill>
            </a:endParaRPr>
          </a:p>
          <a:p>
            <a:pPr lvl="0" algn="just"/>
            <a:r>
              <a:rPr lang="en-GB" dirty="0" smtClean="0">
                <a:solidFill>
                  <a:srgbClr val="000099"/>
                </a:solidFill>
              </a:rPr>
              <a:t>Making any alteration in warehouse without prior consent; or</a:t>
            </a:r>
            <a:endParaRPr lang="en-US" dirty="0" smtClean="0">
              <a:solidFill>
                <a:srgbClr val="000099"/>
              </a:solidFill>
            </a:endParaRPr>
          </a:p>
          <a:p>
            <a:pPr lvl="0" algn="just"/>
            <a:r>
              <a:rPr lang="en-GB" dirty="0" smtClean="0">
                <a:solidFill>
                  <a:srgbClr val="000099"/>
                </a:solidFill>
              </a:rPr>
              <a:t>Warehousing or removing goods in contravention of the rules; or</a:t>
            </a:r>
            <a:endParaRPr lang="en-US" dirty="0" smtClean="0">
              <a:solidFill>
                <a:srgbClr val="000099"/>
              </a:solidFill>
            </a:endParaRPr>
          </a:p>
          <a:p>
            <a:pPr lvl="0" algn="just"/>
            <a:r>
              <a:rPr lang="en-GB" dirty="0" smtClean="0">
                <a:solidFill>
                  <a:srgbClr val="000099"/>
                </a:solidFill>
              </a:rPr>
              <a:t>Privately removing or concealing any goods either before or after being warehoused; or </a:t>
            </a:r>
            <a:endParaRPr lang="en-US" dirty="0" smtClean="0">
              <a:solidFill>
                <a:srgbClr val="000099"/>
              </a:solidFill>
            </a:endParaRPr>
          </a:p>
          <a:p>
            <a:pPr algn="just">
              <a:buFont typeface="Wingdings" pitchFamily="2" charset="2"/>
              <a:buChar char="Ø"/>
            </a:pPr>
            <a:r>
              <a:rPr lang="en-US" b="1" i="1" dirty="0" smtClean="0">
                <a:solidFill>
                  <a:srgbClr val="FF0000"/>
                </a:solidFill>
              </a:rPr>
              <a:t>Penalty:</a:t>
            </a:r>
            <a:endParaRPr lang="en-US" dirty="0" smtClean="0">
              <a:solidFill>
                <a:srgbClr val="FF0000"/>
              </a:solidFill>
            </a:endParaRPr>
          </a:p>
          <a:p>
            <a:pPr lvl="0" algn="just"/>
            <a:r>
              <a:rPr lang="en-US" dirty="0" smtClean="0">
                <a:solidFill>
                  <a:srgbClr val="006600"/>
                </a:solidFill>
              </a:rPr>
              <a:t>Fine </a:t>
            </a:r>
            <a:r>
              <a:rPr lang="en-US" dirty="0" err="1" smtClean="0">
                <a:solidFill>
                  <a:srgbClr val="006600"/>
                </a:solidFill>
              </a:rPr>
              <a:t>upto</a:t>
            </a:r>
            <a:r>
              <a:rPr lang="en-US" dirty="0" smtClean="0">
                <a:solidFill>
                  <a:srgbClr val="006600"/>
                </a:solidFill>
              </a:rPr>
              <a:t> Rs. 2000/- and goods liable to confiscation.</a:t>
            </a:r>
          </a:p>
          <a:p>
            <a:pPr lvl="0" algn="just">
              <a:buFont typeface="Wingdings" pitchFamily="2" charset="2"/>
              <a:buChar char="Ø"/>
            </a:pPr>
            <a:r>
              <a:rPr lang="en-GB" dirty="0" smtClean="0">
                <a:solidFill>
                  <a:srgbClr val="FF0066"/>
                </a:solidFill>
              </a:rPr>
              <a:t>Obstructing the officers and give false information:-</a:t>
            </a:r>
            <a:r>
              <a:rPr lang="en-GB" b="1" i="1" dirty="0" smtClean="0">
                <a:solidFill>
                  <a:srgbClr val="FF0066"/>
                </a:solidFill>
              </a:rPr>
              <a:t> </a:t>
            </a:r>
            <a:r>
              <a:rPr lang="en-US" dirty="0" smtClean="0">
                <a:solidFill>
                  <a:srgbClr val="FF0066"/>
                </a:solidFill>
              </a:rPr>
              <a:t>Fine </a:t>
            </a:r>
            <a:r>
              <a:rPr lang="en-US" dirty="0" err="1" smtClean="0">
                <a:solidFill>
                  <a:srgbClr val="FF0066"/>
                </a:solidFill>
              </a:rPr>
              <a:t>upto</a:t>
            </a:r>
            <a:r>
              <a:rPr lang="en-US" dirty="0" smtClean="0">
                <a:solidFill>
                  <a:srgbClr val="FF0066"/>
                </a:solidFill>
              </a:rPr>
              <a:t> Rs. 500/-</a:t>
            </a:r>
          </a:p>
          <a:p>
            <a:pPr lvl="0" algn="just">
              <a:buFont typeface="Wingdings" pitchFamily="2" charset="2"/>
              <a:buChar char="Ø"/>
            </a:pPr>
            <a:r>
              <a:rPr lang="en-GB" dirty="0" smtClean="0">
                <a:solidFill>
                  <a:srgbClr val="0070C0"/>
                </a:solidFill>
              </a:rPr>
              <a:t>Wilfully and maliciously giving false information and causing arrest:- </a:t>
            </a:r>
            <a:r>
              <a:rPr lang="en-US" dirty="0" smtClean="0">
                <a:solidFill>
                  <a:srgbClr val="0070C0"/>
                </a:solidFill>
              </a:rPr>
              <a:t>Imprisonment </a:t>
            </a:r>
            <a:r>
              <a:rPr lang="en-US" dirty="0" err="1" smtClean="0">
                <a:solidFill>
                  <a:srgbClr val="0070C0"/>
                </a:solidFill>
              </a:rPr>
              <a:t>upto</a:t>
            </a:r>
            <a:r>
              <a:rPr lang="en-US" dirty="0" smtClean="0">
                <a:solidFill>
                  <a:srgbClr val="0070C0"/>
                </a:solidFill>
              </a:rPr>
              <a:t> 2 years or fine </a:t>
            </a:r>
            <a:r>
              <a:rPr lang="en-US" dirty="0" err="1" smtClean="0">
                <a:solidFill>
                  <a:srgbClr val="0070C0"/>
                </a:solidFill>
              </a:rPr>
              <a:t>upto</a:t>
            </a:r>
            <a:r>
              <a:rPr lang="en-US" dirty="0" smtClean="0">
                <a:solidFill>
                  <a:srgbClr val="0070C0"/>
                </a:solidFill>
              </a:rPr>
              <a:t> Rs. 2000/- or both</a:t>
            </a:r>
          </a:p>
          <a:p>
            <a:pPr lvl="0" algn="just">
              <a:buFont typeface="Wingdings" pitchFamily="2" charset="2"/>
              <a:buChar char="Ø"/>
            </a:pPr>
            <a:r>
              <a:rPr lang="en-GB" dirty="0" smtClean="0">
                <a:solidFill>
                  <a:schemeClr val="accent6">
                    <a:lumMod val="50000"/>
                  </a:schemeClr>
                </a:solidFill>
              </a:rPr>
              <a:t>Breach of any rule where no penalty is provided- Fine </a:t>
            </a:r>
            <a:r>
              <a:rPr lang="en-GB" dirty="0" err="1" smtClean="0">
                <a:solidFill>
                  <a:schemeClr val="accent6">
                    <a:lumMod val="50000"/>
                  </a:schemeClr>
                </a:solidFill>
              </a:rPr>
              <a:t>upto</a:t>
            </a:r>
            <a:r>
              <a:rPr lang="en-GB" dirty="0" smtClean="0">
                <a:solidFill>
                  <a:schemeClr val="accent6">
                    <a:lumMod val="50000"/>
                  </a:schemeClr>
                </a:solidFill>
              </a:rPr>
              <a:t> Rs. 1000/- and goods liable to confiscation.</a:t>
            </a:r>
            <a:endParaRPr lang="en-US" dirty="0" smtClean="0">
              <a:solidFill>
                <a:schemeClr val="accent6">
                  <a:lumMod val="50000"/>
                </a:schemeClr>
              </a:solidFill>
            </a:endParaRPr>
          </a:p>
          <a:p>
            <a:pPr algn="just"/>
            <a:endParaRPr lang="en-US" dirty="0" smtClean="0"/>
          </a:p>
          <a:p>
            <a:pPr algn="just"/>
            <a:endParaRPr 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400347" y="2362200"/>
            <a:ext cx="4305253" cy="923330"/>
          </a:xfrm>
          <a:prstGeom prst="rect">
            <a:avLst/>
          </a:prstGeom>
          <a:solidFill>
            <a:srgbClr val="CC3300"/>
          </a:solidFill>
        </p:spPr>
        <p:txBody>
          <a:bodyPr wrap="square" lIns="91440" tIns="45720" rIns="91440" bIns="45720">
            <a:spAutoFit/>
          </a:bodyPr>
          <a:lstStyle/>
          <a:p>
            <a:pPr algn="ctr"/>
            <a:r>
              <a:rPr lang="en-US" sz="5400" b="1" cap="none" spc="0"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Thank You</a:t>
            </a:r>
            <a:endParaRPr lang="en-US" sz="5400" b="1" cap="none" spc="0"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b="1" dirty="0" smtClean="0">
                <a:solidFill>
                  <a:srgbClr val="FF0000"/>
                </a:solidFill>
              </a:rPr>
              <a:t>DEFINITIONS UNDER THE ACT</a:t>
            </a:r>
            <a:r>
              <a:rPr lang="en-US" dirty="0" smtClean="0">
                <a:solidFill>
                  <a:srgbClr val="FF0000"/>
                </a:solidFill>
              </a:rPr>
              <a:t/>
            </a:r>
            <a:br>
              <a:rPr lang="en-US" dirty="0" smtClean="0">
                <a:solidFill>
                  <a:srgbClr val="FF0000"/>
                </a:solidFill>
              </a:rPr>
            </a:br>
            <a:endParaRPr lang="en-US" dirty="0">
              <a:solidFill>
                <a:srgbClr val="FF0000"/>
              </a:solidFill>
            </a:endParaRPr>
          </a:p>
        </p:txBody>
      </p:sp>
      <p:sp>
        <p:nvSpPr>
          <p:cNvPr id="3" name="Content Placeholder 2"/>
          <p:cNvSpPr>
            <a:spLocks noGrp="1"/>
          </p:cNvSpPr>
          <p:nvPr>
            <p:ph idx="1"/>
          </p:nvPr>
        </p:nvSpPr>
        <p:spPr>
          <a:xfrm>
            <a:off x="228600" y="685800"/>
            <a:ext cx="8686800" cy="5943600"/>
          </a:xfrm>
        </p:spPr>
        <p:txBody>
          <a:bodyPr>
            <a:normAutofit fontScale="92500" lnSpcReduction="10000"/>
          </a:bodyPr>
          <a:lstStyle/>
          <a:p>
            <a:pPr>
              <a:buFont typeface="Wingdings" pitchFamily="2" charset="2"/>
              <a:buChar char="v"/>
            </a:pPr>
            <a:r>
              <a:rPr lang="en-US" b="1" i="1" dirty="0" smtClean="0">
                <a:solidFill>
                  <a:schemeClr val="tx1">
                    <a:lumMod val="95000"/>
                    <a:lumOff val="5000"/>
                  </a:schemeClr>
                </a:solidFill>
              </a:rPr>
              <a:t>‘</a:t>
            </a:r>
            <a:r>
              <a:rPr lang="en-US" b="1" i="1" dirty="0">
                <a:solidFill>
                  <a:schemeClr val="tx1">
                    <a:lumMod val="95000"/>
                    <a:lumOff val="5000"/>
                  </a:schemeClr>
                </a:solidFill>
              </a:rPr>
              <a:t>Alcohol’ </a:t>
            </a:r>
            <a:endParaRPr lang="en-US" dirty="0">
              <a:solidFill>
                <a:schemeClr val="tx1">
                  <a:lumMod val="95000"/>
                  <a:lumOff val="5000"/>
                </a:schemeClr>
              </a:solidFill>
            </a:endParaRPr>
          </a:p>
          <a:p>
            <a:pPr algn="just">
              <a:buNone/>
            </a:pPr>
            <a:r>
              <a:rPr lang="en-US" dirty="0" smtClean="0"/>
              <a:t>    </a:t>
            </a:r>
            <a:r>
              <a:rPr lang="en-US" dirty="0" smtClean="0">
                <a:solidFill>
                  <a:srgbClr val="990099"/>
                </a:solidFill>
              </a:rPr>
              <a:t>Means </a:t>
            </a:r>
            <a:r>
              <a:rPr lang="en-US" dirty="0">
                <a:solidFill>
                  <a:srgbClr val="990099"/>
                </a:solidFill>
              </a:rPr>
              <a:t>ethyl alcohol of any strength and purity having chemical composition C</a:t>
            </a:r>
            <a:r>
              <a:rPr lang="en-US" baseline="-25000" dirty="0">
                <a:solidFill>
                  <a:srgbClr val="990099"/>
                </a:solidFill>
              </a:rPr>
              <a:t>2</a:t>
            </a:r>
            <a:r>
              <a:rPr lang="en-US" dirty="0">
                <a:solidFill>
                  <a:srgbClr val="990099"/>
                </a:solidFill>
              </a:rPr>
              <a:t>H</a:t>
            </a:r>
            <a:r>
              <a:rPr lang="en-US" baseline="-25000" dirty="0">
                <a:solidFill>
                  <a:srgbClr val="990099"/>
                </a:solidFill>
              </a:rPr>
              <a:t>5</a:t>
            </a:r>
            <a:r>
              <a:rPr lang="en-US" dirty="0">
                <a:solidFill>
                  <a:srgbClr val="990099"/>
                </a:solidFill>
              </a:rPr>
              <a:t>OH </a:t>
            </a:r>
          </a:p>
          <a:p>
            <a:pPr>
              <a:buFont typeface="Wingdings" pitchFamily="2" charset="2"/>
              <a:buChar char="v"/>
            </a:pPr>
            <a:r>
              <a:rPr lang="en-US" b="1" i="1" dirty="0"/>
              <a:t>‘Dutiable goods’</a:t>
            </a:r>
            <a:endParaRPr lang="en-US" dirty="0"/>
          </a:p>
          <a:p>
            <a:pPr algn="just">
              <a:buNone/>
            </a:pPr>
            <a:r>
              <a:rPr lang="en-US" dirty="0" smtClean="0"/>
              <a:t>     </a:t>
            </a:r>
            <a:r>
              <a:rPr lang="en-US" dirty="0" smtClean="0">
                <a:solidFill>
                  <a:srgbClr val="FF6600"/>
                </a:solidFill>
              </a:rPr>
              <a:t>It </a:t>
            </a:r>
            <a:r>
              <a:rPr lang="en-US" dirty="0">
                <a:solidFill>
                  <a:srgbClr val="FF6600"/>
                </a:solidFill>
              </a:rPr>
              <a:t>includes the medicinal and toilet preparations specified in the schedule as being subject to the duties of excise levied under this Act </a:t>
            </a:r>
          </a:p>
          <a:p>
            <a:pPr>
              <a:buFont typeface="Wingdings" pitchFamily="2" charset="2"/>
              <a:buChar char="v"/>
            </a:pPr>
            <a:r>
              <a:rPr lang="en-US" b="1" i="1" dirty="0"/>
              <a:t>‘Medicinal Preparation’</a:t>
            </a:r>
            <a:endParaRPr lang="en-US" dirty="0"/>
          </a:p>
          <a:p>
            <a:pPr algn="just">
              <a:buNone/>
            </a:pPr>
            <a:r>
              <a:rPr lang="en-US" dirty="0">
                <a:solidFill>
                  <a:srgbClr val="0070C0"/>
                </a:solidFill>
              </a:rPr>
              <a:t> </a:t>
            </a:r>
            <a:r>
              <a:rPr lang="en-US" dirty="0" smtClean="0">
                <a:solidFill>
                  <a:srgbClr val="0070C0"/>
                </a:solidFill>
              </a:rPr>
              <a:t>   </a:t>
            </a:r>
            <a:r>
              <a:rPr lang="en-US" dirty="0" smtClean="0">
                <a:solidFill>
                  <a:srgbClr val="000099"/>
                </a:solidFill>
              </a:rPr>
              <a:t>It </a:t>
            </a:r>
            <a:r>
              <a:rPr lang="en-US" dirty="0">
                <a:solidFill>
                  <a:srgbClr val="000099"/>
                </a:solidFill>
              </a:rPr>
              <a:t>includes the drugs used as a remedy or prescription prepared for internal or external use of human being or animals and all substances intended to be used for or in treatment, mitigation or prevention of disease in human being or animals.  </a:t>
            </a:r>
          </a:p>
          <a:p>
            <a:endParaRPr lang="en-US" dirty="0">
              <a:solidFill>
                <a:srgbClr val="000099"/>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82562"/>
          </a:xfrm>
        </p:spPr>
        <p:txBody>
          <a:bodyPr>
            <a:normAutofit fontScale="90000"/>
          </a:bodyPr>
          <a:lstStyle/>
          <a:p>
            <a:r>
              <a:rPr lang="en-US" dirty="0" smtClean="0"/>
              <a:t>.</a:t>
            </a:r>
            <a:endParaRPr lang="en-US" dirty="0"/>
          </a:p>
        </p:txBody>
      </p:sp>
      <p:sp>
        <p:nvSpPr>
          <p:cNvPr id="3" name="Content Placeholder 2"/>
          <p:cNvSpPr>
            <a:spLocks noGrp="1"/>
          </p:cNvSpPr>
          <p:nvPr>
            <p:ph idx="1"/>
          </p:nvPr>
        </p:nvSpPr>
        <p:spPr>
          <a:xfrm>
            <a:off x="152400" y="228600"/>
            <a:ext cx="8763000" cy="6400800"/>
          </a:xfrm>
        </p:spPr>
        <p:txBody>
          <a:bodyPr>
            <a:normAutofit lnSpcReduction="10000"/>
          </a:bodyPr>
          <a:lstStyle/>
          <a:p>
            <a:pPr>
              <a:buFont typeface="Wingdings" pitchFamily="2" charset="2"/>
              <a:buChar char="v"/>
            </a:pPr>
            <a:r>
              <a:rPr lang="en-US" b="1" i="1" dirty="0">
                <a:solidFill>
                  <a:schemeClr val="tx1">
                    <a:lumMod val="95000"/>
                    <a:lumOff val="5000"/>
                  </a:schemeClr>
                </a:solidFill>
              </a:rPr>
              <a:t>‘Toilet Preparation’</a:t>
            </a:r>
            <a:endParaRPr lang="en-US" dirty="0">
              <a:solidFill>
                <a:schemeClr val="tx1">
                  <a:lumMod val="95000"/>
                  <a:lumOff val="5000"/>
                </a:schemeClr>
              </a:solidFill>
            </a:endParaRPr>
          </a:p>
          <a:p>
            <a:pPr algn="just">
              <a:buNone/>
            </a:pPr>
            <a:r>
              <a:rPr lang="en-US" sz="3000" dirty="0"/>
              <a:t> </a:t>
            </a:r>
            <a:r>
              <a:rPr lang="en-US" sz="3000" dirty="0" smtClean="0"/>
              <a:t>   </a:t>
            </a:r>
            <a:r>
              <a:rPr lang="en-US" sz="2800" dirty="0" smtClean="0">
                <a:solidFill>
                  <a:srgbClr val="000099"/>
                </a:solidFill>
              </a:rPr>
              <a:t>The </a:t>
            </a:r>
            <a:r>
              <a:rPr lang="en-US" sz="2800" dirty="0">
                <a:solidFill>
                  <a:srgbClr val="000099"/>
                </a:solidFill>
              </a:rPr>
              <a:t>preparation intended to be used in the toilet of human body or in perfuming apparel of any description, or any substances intended to cleanse, improve or alter the complexion, skin, hair or teeth, and include deodorants and perfumes.</a:t>
            </a:r>
          </a:p>
          <a:p>
            <a:pPr>
              <a:buFont typeface="Wingdings" pitchFamily="2" charset="2"/>
              <a:buChar char="v"/>
            </a:pPr>
            <a:r>
              <a:rPr lang="en-US" b="1" i="1" dirty="0"/>
              <a:t>‘</a:t>
            </a:r>
            <a:r>
              <a:rPr lang="en-US" b="1" i="1" dirty="0">
                <a:solidFill>
                  <a:schemeClr val="tx1">
                    <a:lumMod val="95000"/>
                    <a:lumOff val="5000"/>
                  </a:schemeClr>
                </a:solidFill>
              </a:rPr>
              <a:t>Narcotic drug’ or ‘narcotic’</a:t>
            </a:r>
            <a:endParaRPr lang="en-US" dirty="0">
              <a:solidFill>
                <a:schemeClr val="tx1">
                  <a:lumMod val="95000"/>
                  <a:lumOff val="5000"/>
                </a:schemeClr>
              </a:solidFill>
            </a:endParaRPr>
          </a:p>
          <a:p>
            <a:pPr algn="just">
              <a:lnSpc>
                <a:spcPct val="110000"/>
              </a:lnSpc>
              <a:buNone/>
            </a:pPr>
            <a:r>
              <a:rPr lang="en-US" sz="2400" dirty="0" smtClean="0"/>
              <a:t>    </a:t>
            </a:r>
            <a:r>
              <a:rPr lang="en-US" sz="2800" dirty="0" smtClean="0">
                <a:solidFill>
                  <a:srgbClr val="FF3300"/>
                </a:solidFill>
              </a:rPr>
              <a:t>A </a:t>
            </a:r>
            <a:r>
              <a:rPr lang="en-US" sz="2800" dirty="0">
                <a:solidFill>
                  <a:srgbClr val="FF3300"/>
                </a:solidFill>
              </a:rPr>
              <a:t>substance which is coca leaf, or coca derivative, or opium, or derivative of opium, or Indian hemp and shall include any other substance, capable of causing or producing in human beings dependence, tolerance and withdrawal syndromes and which the Central Government may, by notification in the Official Gazette, declare to be a narcotic drug or narcotic.</a:t>
            </a:r>
          </a:p>
          <a:p>
            <a:pPr>
              <a:lnSpc>
                <a:spcPct val="110000"/>
              </a:lnSpc>
            </a:pP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6362"/>
          </a:xfrm>
        </p:spPr>
        <p:txBody>
          <a:bodyPr>
            <a:normAutofit fontScale="90000"/>
          </a:bodyPr>
          <a:lstStyle/>
          <a:p>
            <a:r>
              <a:rPr lang="en-US" dirty="0" smtClean="0"/>
              <a:t>.</a:t>
            </a:r>
            <a:endParaRPr lang="en-US" dirty="0"/>
          </a:p>
        </p:txBody>
      </p:sp>
      <p:sp>
        <p:nvSpPr>
          <p:cNvPr id="3" name="Content Placeholder 2"/>
          <p:cNvSpPr>
            <a:spLocks noGrp="1"/>
          </p:cNvSpPr>
          <p:nvPr>
            <p:ph idx="1"/>
          </p:nvPr>
        </p:nvSpPr>
        <p:spPr>
          <a:xfrm>
            <a:off x="152400" y="304800"/>
            <a:ext cx="8839200" cy="6400800"/>
          </a:xfrm>
        </p:spPr>
        <p:txBody>
          <a:bodyPr>
            <a:normAutofit/>
          </a:bodyPr>
          <a:lstStyle/>
          <a:p>
            <a:pPr>
              <a:buFont typeface="Wingdings" pitchFamily="2" charset="2"/>
              <a:buChar char="v"/>
            </a:pPr>
            <a:r>
              <a:rPr lang="en-US" b="1" i="1" dirty="0"/>
              <a:t>‘Bonded Manufactory’</a:t>
            </a:r>
            <a:endParaRPr lang="en-US" dirty="0"/>
          </a:p>
          <a:p>
            <a:pPr algn="just">
              <a:buNone/>
            </a:pPr>
            <a:r>
              <a:rPr lang="en-US" sz="2800" dirty="0" smtClean="0"/>
              <a:t>   </a:t>
            </a:r>
            <a:r>
              <a:rPr lang="en-US" sz="2800" dirty="0" smtClean="0">
                <a:solidFill>
                  <a:srgbClr val="006600"/>
                </a:solidFill>
              </a:rPr>
              <a:t>It means </a:t>
            </a:r>
            <a:r>
              <a:rPr lang="en-US" sz="2800" dirty="0">
                <a:solidFill>
                  <a:srgbClr val="006600"/>
                </a:solidFill>
              </a:rPr>
              <a:t>the premises or any part of the premises approved and licensed for the manufacture and storage of medicinal and toilet preparations containing alcohol, opium, Indian hemp, and other narcotic drugs or narcotics on which duty has not been paid.  </a:t>
            </a:r>
          </a:p>
          <a:p>
            <a:pPr>
              <a:buFont typeface="Wingdings" pitchFamily="2" charset="2"/>
              <a:buChar char="v"/>
            </a:pPr>
            <a:r>
              <a:rPr lang="en-US" b="1" i="1" dirty="0"/>
              <a:t>‘Non-Bonded Manufactory’</a:t>
            </a:r>
            <a:endParaRPr lang="en-US" dirty="0"/>
          </a:p>
          <a:p>
            <a:pPr algn="just">
              <a:buNone/>
            </a:pPr>
            <a:r>
              <a:rPr lang="en-US" sz="2800" dirty="0" smtClean="0">
                <a:solidFill>
                  <a:srgbClr val="FF0066"/>
                </a:solidFill>
              </a:rPr>
              <a:t>   It </a:t>
            </a:r>
            <a:r>
              <a:rPr lang="en-US" sz="2800" dirty="0">
                <a:solidFill>
                  <a:srgbClr val="FF0066"/>
                </a:solidFill>
              </a:rPr>
              <a:t>means the premises or any part of the premises approved and licensed for the manufacture and storage of medicinal and toilet preparations containing alcohol opium, Indian hemp, and other narcotic drugs or narcotics on which duty has been paid.</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58762"/>
          </a:xfrm>
        </p:spPr>
        <p:txBody>
          <a:bodyPr>
            <a:normAutofit fontScale="90000"/>
          </a:bodyPr>
          <a:lstStyle/>
          <a:p>
            <a:r>
              <a:rPr lang="en-US" dirty="0" smtClean="0"/>
              <a:t>.</a:t>
            </a:r>
            <a:endParaRPr lang="en-US" dirty="0"/>
          </a:p>
        </p:txBody>
      </p:sp>
      <p:sp>
        <p:nvSpPr>
          <p:cNvPr id="3" name="Content Placeholder 2"/>
          <p:cNvSpPr>
            <a:spLocks noGrp="1"/>
          </p:cNvSpPr>
          <p:nvPr>
            <p:ph idx="1"/>
          </p:nvPr>
        </p:nvSpPr>
        <p:spPr>
          <a:xfrm>
            <a:off x="152400" y="304800"/>
            <a:ext cx="8763000" cy="6248400"/>
          </a:xfrm>
        </p:spPr>
        <p:txBody>
          <a:bodyPr>
            <a:normAutofit lnSpcReduction="10000"/>
          </a:bodyPr>
          <a:lstStyle/>
          <a:p>
            <a:pPr>
              <a:buFont typeface="Wingdings" pitchFamily="2" charset="2"/>
              <a:buChar char="v"/>
            </a:pPr>
            <a:r>
              <a:rPr lang="en-US" b="1" i="1" dirty="0" smtClean="0"/>
              <a:t>Denatured </a:t>
            </a:r>
            <a:r>
              <a:rPr lang="en-US" b="1" i="1" dirty="0"/>
              <a:t>Spirit or Denatured alcohol</a:t>
            </a:r>
            <a:endParaRPr lang="en-US" dirty="0"/>
          </a:p>
          <a:p>
            <a:pPr algn="just">
              <a:lnSpc>
                <a:spcPct val="150000"/>
              </a:lnSpc>
              <a:buNone/>
            </a:pPr>
            <a:r>
              <a:rPr lang="en-US" dirty="0">
                <a:solidFill>
                  <a:srgbClr val="FF3300"/>
                </a:solidFill>
              </a:rPr>
              <a:t> </a:t>
            </a:r>
            <a:r>
              <a:rPr lang="en-US" dirty="0" smtClean="0">
                <a:solidFill>
                  <a:srgbClr val="FF3300"/>
                </a:solidFill>
              </a:rPr>
              <a:t>  </a:t>
            </a:r>
            <a:r>
              <a:rPr lang="en-US" sz="2600" dirty="0" smtClean="0">
                <a:solidFill>
                  <a:srgbClr val="FF3300"/>
                </a:solidFill>
              </a:rPr>
              <a:t>it </a:t>
            </a:r>
            <a:r>
              <a:rPr lang="en-US" sz="2600" dirty="0">
                <a:solidFill>
                  <a:srgbClr val="FF3300"/>
                </a:solidFill>
              </a:rPr>
              <a:t>means alcohol of any strength which has been rendered unfit for human consumption by the addition of substances approved by the central Govt. or by the State Govt. with the approval of the Central Govt</a:t>
            </a:r>
            <a:r>
              <a:rPr lang="en-US" sz="2600" dirty="0">
                <a:solidFill>
                  <a:srgbClr val="FF6600"/>
                </a:solidFill>
              </a:rPr>
              <a:t>.  </a:t>
            </a:r>
          </a:p>
          <a:p>
            <a:pPr>
              <a:buFont typeface="Wingdings" pitchFamily="2" charset="2"/>
              <a:buChar char="v"/>
            </a:pPr>
            <a:r>
              <a:rPr lang="en-US" sz="2600" b="1" i="1" dirty="0"/>
              <a:t>Spirit Store</a:t>
            </a:r>
            <a:endParaRPr lang="en-US" sz="2600" dirty="0"/>
          </a:p>
          <a:p>
            <a:pPr algn="just">
              <a:lnSpc>
                <a:spcPct val="150000"/>
              </a:lnSpc>
              <a:buNone/>
            </a:pPr>
            <a:r>
              <a:rPr lang="en-US" dirty="0" smtClean="0"/>
              <a:t>   </a:t>
            </a:r>
            <a:r>
              <a:rPr lang="en-US" sz="2600" dirty="0" smtClean="0">
                <a:solidFill>
                  <a:srgbClr val="000099"/>
                </a:solidFill>
              </a:rPr>
              <a:t>It </a:t>
            </a:r>
            <a:r>
              <a:rPr lang="en-US" sz="2600" dirty="0">
                <a:solidFill>
                  <a:srgbClr val="000099"/>
                </a:solidFill>
              </a:rPr>
              <a:t>is the part of the bonded or non bonded manufactory used for the storage of alcohol, opium, Indian hemp, and other narcotic drugs or narcotics purchased free of duty or at prescribed rates of duty specified in the Schedule to the Act. </a:t>
            </a:r>
          </a:p>
          <a:p>
            <a:pPr>
              <a:lnSpc>
                <a:spcPct val="150000"/>
              </a:lnSpc>
            </a:pPr>
            <a:endParaRPr lang="en-US" dirty="0">
              <a:solidFill>
                <a:srgbClr val="000099"/>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rmAutofit fontScale="90000"/>
          </a:bodyPr>
          <a:lstStyle/>
          <a:p>
            <a:r>
              <a:rPr lang="en-US" b="1" dirty="0" smtClean="0">
                <a:solidFill>
                  <a:srgbClr val="FF0000"/>
                </a:solidFill>
              </a:rPr>
              <a:t>LICENSING </a:t>
            </a:r>
            <a:r>
              <a:rPr lang="en-US" dirty="0" smtClean="0"/>
              <a:t/>
            </a:r>
            <a:br>
              <a:rPr lang="en-US" dirty="0" smtClean="0"/>
            </a:br>
            <a:endParaRPr lang="en-US" dirty="0"/>
          </a:p>
        </p:txBody>
      </p:sp>
      <p:sp>
        <p:nvSpPr>
          <p:cNvPr id="3" name="Content Placeholder 2"/>
          <p:cNvSpPr>
            <a:spLocks noGrp="1"/>
          </p:cNvSpPr>
          <p:nvPr>
            <p:ph idx="1"/>
          </p:nvPr>
        </p:nvSpPr>
        <p:spPr>
          <a:xfrm>
            <a:off x="228600" y="685800"/>
            <a:ext cx="8686800" cy="5943600"/>
          </a:xfrm>
        </p:spPr>
        <p:txBody>
          <a:bodyPr>
            <a:normAutofit/>
          </a:bodyPr>
          <a:lstStyle/>
          <a:p>
            <a:pPr lvl="0" algn="just">
              <a:buFont typeface="Wingdings" pitchFamily="2" charset="2"/>
              <a:buChar char="Ø"/>
            </a:pPr>
            <a:r>
              <a:rPr lang="en-US" sz="3000" dirty="0" smtClean="0">
                <a:solidFill>
                  <a:srgbClr val="000099"/>
                </a:solidFill>
              </a:rPr>
              <a:t>Manufacturing </a:t>
            </a:r>
            <a:r>
              <a:rPr lang="en-US" sz="3000" dirty="0">
                <a:solidFill>
                  <a:srgbClr val="000099"/>
                </a:solidFill>
              </a:rPr>
              <a:t>of alcoholic and narcotic preparations can only be undertaken under the authority of a license granted for the purpose.</a:t>
            </a:r>
          </a:p>
          <a:p>
            <a:pPr lvl="0" algn="just">
              <a:buFont typeface="Wingdings" pitchFamily="2" charset="2"/>
              <a:buChar char="Ø"/>
            </a:pPr>
            <a:r>
              <a:rPr lang="en-US" sz="3000" dirty="0" smtClean="0">
                <a:solidFill>
                  <a:srgbClr val="FF3300"/>
                </a:solidFill>
              </a:rPr>
              <a:t>Application </a:t>
            </a:r>
            <a:r>
              <a:rPr lang="en-US" sz="3000" dirty="0">
                <a:solidFill>
                  <a:srgbClr val="FF3300"/>
                </a:solidFill>
              </a:rPr>
              <a:t>for the license or for its renewal is to be made to Licensing authority who is the excise commission in the case of a bonded manufactory or warehouse and in other cases, such officer as the government may authorize in this behalf.</a:t>
            </a:r>
          </a:p>
          <a:p>
            <a:pPr lvl="0" algn="just">
              <a:buFont typeface="Wingdings" pitchFamily="2" charset="2"/>
              <a:buChar char="Ø"/>
            </a:pPr>
            <a:r>
              <a:rPr lang="en-US" sz="3000" dirty="0">
                <a:solidFill>
                  <a:srgbClr val="000099"/>
                </a:solidFill>
              </a:rPr>
              <a:t>The applicant for the license should submitted in the prescribed form accompanied with the prescribed fee, at least two months from the proposed date of commencement of the manufacture </a:t>
            </a:r>
          </a:p>
          <a:p>
            <a:pPr algn="just">
              <a:buFont typeface="Wingdings" pitchFamily="2" charset="2"/>
              <a:buChar char="Ø"/>
            </a:pP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34962"/>
          </a:xfrm>
        </p:spPr>
        <p:txBody>
          <a:bodyPr>
            <a:normAutofit fontScale="90000"/>
          </a:bodyPr>
          <a:lstStyle/>
          <a:p>
            <a:r>
              <a:rPr lang="en-US" dirty="0" smtClean="0"/>
              <a:t>.</a:t>
            </a:r>
            <a:endParaRPr lang="en-US" dirty="0"/>
          </a:p>
        </p:txBody>
      </p:sp>
      <p:sp>
        <p:nvSpPr>
          <p:cNvPr id="3" name="Content Placeholder 2"/>
          <p:cNvSpPr>
            <a:spLocks noGrp="1"/>
          </p:cNvSpPr>
          <p:nvPr>
            <p:ph idx="1"/>
          </p:nvPr>
        </p:nvSpPr>
        <p:spPr>
          <a:xfrm>
            <a:off x="152400" y="228600"/>
            <a:ext cx="8839200" cy="6400800"/>
          </a:xfrm>
        </p:spPr>
        <p:txBody>
          <a:bodyPr>
            <a:normAutofit fontScale="70000" lnSpcReduction="20000"/>
          </a:bodyPr>
          <a:lstStyle/>
          <a:p>
            <a:pPr lvl="0">
              <a:buFont typeface="Wingdings" pitchFamily="2" charset="2"/>
              <a:buChar char="Ø"/>
            </a:pPr>
            <a:r>
              <a:rPr lang="en-US" sz="4200" b="1" dirty="0">
                <a:solidFill>
                  <a:srgbClr val="FF3300"/>
                </a:solidFill>
              </a:rPr>
              <a:t>Following details should be submitted in the application for obtaining license:</a:t>
            </a:r>
          </a:p>
          <a:p>
            <a:pPr lvl="0" algn="just">
              <a:lnSpc>
                <a:spcPct val="120000"/>
              </a:lnSpc>
            </a:pPr>
            <a:r>
              <a:rPr lang="en-US" sz="4400" dirty="0">
                <a:solidFill>
                  <a:srgbClr val="000099"/>
                </a:solidFill>
              </a:rPr>
              <a:t>Name and address of applicant</a:t>
            </a:r>
          </a:p>
          <a:p>
            <a:pPr lvl="0" algn="just">
              <a:lnSpc>
                <a:spcPct val="120000"/>
              </a:lnSpc>
            </a:pPr>
            <a:r>
              <a:rPr lang="en-US" sz="4400" dirty="0">
                <a:solidFill>
                  <a:srgbClr val="000099"/>
                </a:solidFill>
              </a:rPr>
              <a:t> Place/site of the bonded laboratory</a:t>
            </a:r>
          </a:p>
          <a:p>
            <a:pPr lvl="0" algn="just">
              <a:lnSpc>
                <a:spcPct val="120000"/>
              </a:lnSpc>
            </a:pPr>
            <a:r>
              <a:rPr lang="en-US" sz="4400" dirty="0">
                <a:solidFill>
                  <a:srgbClr val="000099"/>
                </a:solidFill>
              </a:rPr>
              <a:t> If applicant is a firm then name and address of partners</a:t>
            </a:r>
          </a:p>
          <a:p>
            <a:pPr lvl="0" algn="just">
              <a:lnSpc>
                <a:spcPct val="120000"/>
              </a:lnSpc>
            </a:pPr>
            <a:r>
              <a:rPr lang="en-US" sz="4400" dirty="0">
                <a:solidFill>
                  <a:srgbClr val="006600"/>
                </a:solidFill>
              </a:rPr>
              <a:t> </a:t>
            </a:r>
            <a:r>
              <a:rPr lang="en-US" sz="4400" dirty="0">
                <a:solidFill>
                  <a:srgbClr val="FF0066"/>
                </a:solidFill>
              </a:rPr>
              <a:t>If applicant is a company then name address of directors, managers and managing agents and reg. no. of company.</a:t>
            </a:r>
          </a:p>
          <a:p>
            <a:pPr lvl="0" algn="just">
              <a:lnSpc>
                <a:spcPct val="120000"/>
              </a:lnSpc>
            </a:pPr>
            <a:r>
              <a:rPr lang="en-US" sz="4400" dirty="0">
                <a:solidFill>
                  <a:srgbClr val="FF0066"/>
                </a:solidFill>
              </a:rPr>
              <a:t> Amount of capital proposed.</a:t>
            </a:r>
          </a:p>
          <a:p>
            <a:pPr lvl="0" algn="just">
              <a:lnSpc>
                <a:spcPct val="120000"/>
              </a:lnSpc>
            </a:pPr>
            <a:r>
              <a:rPr lang="en-US" sz="4400" dirty="0">
                <a:solidFill>
                  <a:srgbClr val="FF0066"/>
                </a:solidFill>
              </a:rPr>
              <a:t> Number and full description of vats, stills and other apparatus and machinery.  </a:t>
            </a:r>
          </a:p>
          <a:p>
            <a:pPr algn="just">
              <a:lnSpc>
                <a:spcPct val="120000"/>
              </a:lnSpc>
            </a:pPr>
            <a:endParaRPr lang="en-US" sz="4400" dirty="0">
              <a:solidFill>
                <a:srgbClr val="006600"/>
              </a:solidFill>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265</TotalTime>
  <Words>2920</Words>
  <Application>Microsoft Office PowerPoint</Application>
  <PresentationFormat>On-screen Show (4:3)</PresentationFormat>
  <Paragraphs>200</Paragraphs>
  <Slides>35</Slides>
  <Notes>0</Notes>
  <HiddenSlides>0</HiddenSlides>
  <MMClips>0</MMClips>
  <ScaleCrop>false</ScaleCrop>
  <HeadingPairs>
    <vt:vector size="4" baseType="variant">
      <vt:variant>
        <vt:lpstr>Theme</vt:lpstr>
      </vt:variant>
      <vt:variant>
        <vt:i4>1</vt:i4>
      </vt:variant>
      <vt:variant>
        <vt:lpstr>Slide Titles</vt:lpstr>
      </vt:variant>
      <vt:variant>
        <vt:i4>35</vt:i4>
      </vt:variant>
    </vt:vector>
  </HeadingPairs>
  <TitlesOfParts>
    <vt:vector size="36" baseType="lpstr">
      <vt:lpstr>Office Theme</vt:lpstr>
      <vt:lpstr>MEDICINAL AND TOILET PREPARATIONS (Excise Duties) ACT, 1955 </vt:lpstr>
      <vt:lpstr>INTRODUCTION </vt:lpstr>
      <vt:lpstr>OBJECTIVE </vt:lpstr>
      <vt:lpstr>DEFINITIONS UNDER THE ACT </vt:lpstr>
      <vt:lpstr>.</vt:lpstr>
      <vt:lpstr>.</vt:lpstr>
      <vt:lpstr>.</vt:lpstr>
      <vt:lpstr>LICENSING  </vt:lpstr>
      <vt:lpstr>.</vt:lpstr>
      <vt:lpstr>.</vt:lpstr>
      <vt:lpstr>.</vt:lpstr>
      <vt:lpstr>MANUFACTURE </vt:lpstr>
      <vt:lpstr>Manufacture in Bond </vt:lpstr>
      <vt:lpstr>.</vt:lpstr>
      <vt:lpstr>.</vt:lpstr>
      <vt:lpstr>1. Procurement of Rectified Sprit </vt:lpstr>
      <vt:lpstr>.</vt:lpstr>
      <vt:lpstr>.</vt:lpstr>
      <vt:lpstr>.</vt:lpstr>
      <vt:lpstr>.</vt:lpstr>
      <vt:lpstr>.</vt:lpstr>
      <vt:lpstr>.</vt:lpstr>
      <vt:lpstr>.</vt:lpstr>
      <vt:lpstr>MANUFACTURE OUTSIDE THE BOND  </vt:lpstr>
      <vt:lpstr>.</vt:lpstr>
      <vt:lpstr>.</vt:lpstr>
      <vt:lpstr>.</vt:lpstr>
      <vt:lpstr>.</vt:lpstr>
      <vt:lpstr>.</vt:lpstr>
      <vt:lpstr>.</vt:lpstr>
      <vt:lpstr>.</vt:lpstr>
      <vt:lpstr>.</vt:lpstr>
      <vt:lpstr>OFFENCES AND PENALTIES  </vt:lpstr>
      <vt:lpstr>.</vt:lpstr>
      <vt:lpstr>Slide 35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MEDICINAL AND TOILET PREPARATIONS (Excise Duties) ACT, 1955</dc:title>
  <dc:creator>A</dc:creator>
  <cp:lastModifiedBy>A</cp:lastModifiedBy>
  <cp:revision>39</cp:revision>
  <dcterms:created xsi:type="dcterms:W3CDTF">2020-08-13T07:09:14Z</dcterms:created>
  <dcterms:modified xsi:type="dcterms:W3CDTF">2021-12-30T12:54:28Z</dcterms:modified>
</cp:coreProperties>
</file>