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B0FD-511D-43D1-BB5B-1E4A3786151E}" type="datetimeFigureOut">
              <a:rPr lang="en-IN" smtClean="0"/>
              <a:t>15-11-2022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8ED3-7D3F-41D3-AC35-8F762246A65D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710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B0FD-511D-43D1-BB5B-1E4A3786151E}" type="datetimeFigureOut">
              <a:rPr lang="en-IN" smtClean="0"/>
              <a:t>15-11-2022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8ED3-7D3F-41D3-AC35-8F762246A6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5142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B0FD-511D-43D1-BB5B-1E4A3786151E}" type="datetimeFigureOut">
              <a:rPr lang="en-IN" smtClean="0"/>
              <a:t>15-11-2022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8ED3-7D3F-41D3-AC35-8F762246A6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4178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B0FD-511D-43D1-BB5B-1E4A3786151E}" type="datetimeFigureOut">
              <a:rPr lang="en-IN" smtClean="0"/>
              <a:t>15-11-2022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8ED3-7D3F-41D3-AC35-8F762246A6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247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B0FD-511D-43D1-BB5B-1E4A3786151E}" type="datetimeFigureOut">
              <a:rPr lang="en-IN" smtClean="0"/>
              <a:t>15-11-2022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8ED3-7D3F-41D3-AC35-8F762246A65D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05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B0FD-511D-43D1-BB5B-1E4A3786151E}" type="datetimeFigureOut">
              <a:rPr lang="en-IN" smtClean="0"/>
              <a:t>15-11-2022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8ED3-7D3F-41D3-AC35-8F762246A6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11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B0FD-511D-43D1-BB5B-1E4A3786151E}" type="datetimeFigureOut">
              <a:rPr lang="en-IN" smtClean="0"/>
              <a:t>15-11-2022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8ED3-7D3F-41D3-AC35-8F762246A6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9805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B0FD-511D-43D1-BB5B-1E4A3786151E}" type="datetimeFigureOut">
              <a:rPr lang="en-IN" smtClean="0"/>
              <a:t>15-11-2022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8ED3-7D3F-41D3-AC35-8F762246A6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7884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B0FD-511D-43D1-BB5B-1E4A3786151E}" type="datetimeFigureOut">
              <a:rPr lang="en-IN" smtClean="0"/>
              <a:t>15-11-2022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8ED3-7D3F-41D3-AC35-8F762246A6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516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DB6B0FD-511D-43D1-BB5B-1E4A3786151E}" type="datetimeFigureOut">
              <a:rPr lang="en-IN" smtClean="0"/>
              <a:t>15-11-2022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A18ED3-7D3F-41D3-AC35-8F762246A6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9815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B0FD-511D-43D1-BB5B-1E4A3786151E}" type="datetimeFigureOut">
              <a:rPr lang="en-IN" smtClean="0"/>
              <a:t>15-11-2022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8ED3-7D3F-41D3-AC35-8F762246A6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4123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DB6B0FD-511D-43D1-BB5B-1E4A3786151E}" type="datetimeFigureOut">
              <a:rPr lang="en-IN" smtClean="0"/>
              <a:t>15-11-2022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5A18ED3-7D3F-41D3-AC35-8F762246A65D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4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4FEA2-864D-8B5A-ADA0-30E361210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62163"/>
            <a:ext cx="9144000" cy="1366837"/>
          </a:xfrm>
        </p:spPr>
        <p:txBody>
          <a:bodyPr>
            <a:normAutofit/>
          </a:bodyPr>
          <a:lstStyle/>
          <a:p>
            <a:pPr algn="ctr"/>
            <a:r>
              <a:rPr lang="en-IN" sz="7200" b="1" dirty="0">
                <a:latin typeface="Algerian" panose="04020705040A02060702" pitchFamily="82" charset="0"/>
              </a:rPr>
              <a:t>MOTION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CBB446-B352-241A-709E-A78D0CE55E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35158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IN" sz="2400" b="1" dirty="0"/>
              <a:t>BY:</a:t>
            </a:r>
          </a:p>
          <a:p>
            <a:pPr algn="ctr"/>
            <a:r>
              <a:rPr lang="en-IN" sz="2400" b="1" dirty="0"/>
              <a:t>DR. DIGVIJAY SHARMA</a:t>
            </a:r>
          </a:p>
          <a:p>
            <a:pPr algn="ctr"/>
            <a:r>
              <a:rPr lang="en-IN" sz="2400" b="1" dirty="0"/>
              <a:t>DIRECTOR</a:t>
            </a:r>
          </a:p>
          <a:p>
            <a:pPr algn="ctr"/>
            <a:r>
              <a:rPr lang="en-IN" sz="2400" b="1" dirty="0"/>
              <a:t>SCHOOL OF HEALTH SCIENCES, CSJMU</a:t>
            </a:r>
          </a:p>
        </p:txBody>
      </p:sp>
    </p:spTree>
    <p:extLst>
      <p:ext uri="{BB962C8B-B14F-4D97-AF65-F5344CB8AC3E}">
        <p14:creationId xmlns:p14="http://schemas.microsoft.com/office/powerpoint/2010/main" val="2005974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5C651-68FE-3BF2-D5F0-62B525098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440" y="415925"/>
            <a:ext cx="10515600" cy="1325563"/>
          </a:xfrm>
        </p:spPr>
        <p:txBody>
          <a:bodyPr/>
          <a:lstStyle/>
          <a:p>
            <a:pPr algn="ctr"/>
            <a:r>
              <a:rPr lang="en-IN" sz="4400" b="1" dirty="0">
                <a:latin typeface="Algerian" panose="04020705040A02060702" pitchFamily="82" charset="0"/>
              </a:rPr>
              <a:t>NEWTON’S LAW OF ACCELERATION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E6CB7-CCE8-E413-0867-FE891202F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5225"/>
            <a:ext cx="10515600" cy="2553335"/>
          </a:xfrm>
        </p:spPr>
        <p:txBody>
          <a:bodyPr/>
          <a:lstStyle/>
          <a:p>
            <a:r>
              <a:rPr lang="en-IN" dirty="0"/>
              <a:t>It states that the acceleration of an object is proportional to the unbalanced forces acting on it and inversely proportional to the mass of that object.</a:t>
            </a:r>
          </a:p>
          <a:p>
            <a:r>
              <a:rPr lang="en-IN" dirty="0"/>
              <a:t>It is the second law of Newton</a:t>
            </a:r>
          </a:p>
          <a:p>
            <a:pPr marL="0" indent="0" algn="ctr">
              <a:buNone/>
            </a:pPr>
            <a:r>
              <a:rPr lang="en-IN" sz="4000" b="1" dirty="0"/>
              <a:t>a= F/m</a:t>
            </a:r>
          </a:p>
        </p:txBody>
      </p:sp>
    </p:spTree>
    <p:extLst>
      <p:ext uri="{BB962C8B-B14F-4D97-AF65-F5344CB8AC3E}">
        <p14:creationId xmlns:p14="http://schemas.microsoft.com/office/powerpoint/2010/main" val="1168320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63CEF-CEE8-48FD-A18C-5D290AA30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sz="4400" b="1" dirty="0">
                <a:latin typeface="Algerian" panose="04020705040A02060702" pitchFamily="82" charset="0"/>
              </a:rPr>
              <a:t>NEWTON’S LAW OF REACTION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F1FFA-971E-5062-6DED-18618A2BC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98215"/>
          </a:xfrm>
        </p:spPr>
        <p:txBody>
          <a:bodyPr/>
          <a:lstStyle/>
          <a:p>
            <a:r>
              <a:rPr lang="en-IN" dirty="0"/>
              <a:t>It is also called Newton’s third law</a:t>
            </a:r>
          </a:p>
          <a:p>
            <a:r>
              <a:rPr lang="en-IN" dirty="0"/>
              <a:t>It states that for every action there is an equal and opposite reaction</a:t>
            </a:r>
          </a:p>
          <a:p>
            <a:r>
              <a:rPr lang="en-IN" dirty="0"/>
              <a:t>In other words we can say that when an object applies a force to the second object, the second object must simultaneously apply an equal force in magnitude and opposite force in direction to the first object.</a:t>
            </a:r>
          </a:p>
          <a:p>
            <a:r>
              <a:rPr lang="en-IN" dirty="0"/>
              <a:t>These two forces on the two contacting objects constitute an Interventional Pair or Action-reaction forces</a:t>
            </a:r>
          </a:p>
        </p:txBody>
      </p:sp>
    </p:spTree>
    <p:extLst>
      <p:ext uri="{BB962C8B-B14F-4D97-AF65-F5344CB8AC3E}">
        <p14:creationId xmlns:p14="http://schemas.microsoft.com/office/powerpoint/2010/main" val="3670134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8D81D-1D87-176C-2F14-4ECEA2A19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sz="5400" b="1" dirty="0">
                <a:latin typeface="Algerian" panose="04020705040A02060702" pitchFamily="82" charset="0"/>
              </a:rPr>
              <a:t>DESCRIPTION OF MOTION</a:t>
            </a:r>
            <a:endParaRPr lang="en-IN" b="1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A16B5-262A-3CAB-01DD-32FD35D75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Kinematics includes the set of concepts that allows us to describe the displacement. </a:t>
            </a:r>
          </a:p>
          <a:p>
            <a:r>
              <a:rPr lang="en-US" dirty="0"/>
              <a:t>There are five kinematic variables that fully describe the motion, or the displacement, of a segment: </a:t>
            </a:r>
          </a:p>
          <a:p>
            <a:pPr marL="0" indent="0">
              <a:buNone/>
            </a:pPr>
            <a:r>
              <a:rPr lang="en-US" dirty="0"/>
              <a:t>	(1) the type of displacement (motion), </a:t>
            </a:r>
          </a:p>
          <a:p>
            <a:pPr marL="0" indent="0">
              <a:buNone/>
            </a:pPr>
            <a:r>
              <a:rPr lang="en-US" dirty="0"/>
              <a:t>	(2) the location in space of the displacement, </a:t>
            </a:r>
          </a:p>
          <a:p>
            <a:pPr marL="0" indent="0">
              <a:buNone/>
            </a:pPr>
            <a:r>
              <a:rPr lang="en-US" dirty="0"/>
              <a:t>	(3) the direction of the displacement of the segment, </a:t>
            </a:r>
          </a:p>
          <a:p>
            <a:pPr marL="0" indent="0">
              <a:buNone/>
            </a:pPr>
            <a:r>
              <a:rPr lang="en-US" dirty="0"/>
              <a:t>	(4) the magnitude of the displacement, and </a:t>
            </a:r>
          </a:p>
          <a:p>
            <a:pPr marL="0" indent="0">
              <a:buNone/>
            </a:pPr>
            <a:r>
              <a:rPr lang="en-US" dirty="0"/>
              <a:t>	(5) the rate of change in displacement (velocity) or the rate of change of velocity 	(acceleration).</a:t>
            </a:r>
          </a:p>
          <a:p>
            <a:r>
              <a:rPr lang="en-US" dirty="0"/>
              <a:t>Translatory and rotary motions are the two basic types of movement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9090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7214D-2932-0F6E-4712-DCC18B903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sz="5400" b="1" dirty="0">
                <a:latin typeface="Algerian" panose="04020705040A02060702" pitchFamily="82" charset="0"/>
              </a:rPr>
              <a:t>TRANSLATORY MOTION</a:t>
            </a:r>
            <a:endParaRPr lang="en-IN" b="1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7E191-D427-3BA7-0BA6-1F6DF9457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Translatory motion (linear displacement) is the movement of a segment in a straight line. </a:t>
            </a:r>
          </a:p>
          <a:p>
            <a:r>
              <a:rPr lang="en-US" dirty="0"/>
              <a:t>In true translatory motion, each point on the segment moves through the same distance, at the same time, in parallel paths. </a:t>
            </a:r>
          </a:p>
          <a:p>
            <a:r>
              <a:rPr lang="en-US" dirty="0"/>
              <a:t>pure translatory movements are rare.</a:t>
            </a:r>
          </a:p>
          <a:p>
            <a:r>
              <a:rPr lang="en-US" dirty="0"/>
              <a:t>A specific example of such imposed motion is the anterior drawer test for anterior cruciate ligament (ACL) integrity at the knee</a:t>
            </a:r>
          </a:p>
          <a:p>
            <a:r>
              <a:rPr lang="en-US" dirty="0"/>
              <a:t>Every segment is linked to at least one other segment, and most human motion occurs as movement of more than one segment at a time.</a:t>
            </a:r>
          </a:p>
          <a:p>
            <a:r>
              <a:rPr lang="en-US" dirty="0"/>
              <a:t>In fact, translation of a body segment rarely occurs in human motion without some concomitant rotation (rotary motion) of that segment (even if the rotation is barely visible).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55223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A55A71-3CDF-90AE-D25E-D9E3A38B9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48"/>
            <a:ext cx="7769732" cy="3414464"/>
          </a:xfrm>
          <a:prstGeom prst="rect">
            <a:avLst/>
          </a:prstGeom>
        </p:spPr>
      </p:pic>
      <p:pic>
        <p:nvPicPr>
          <p:cNvPr id="2050" name="Picture 2" descr="What is an example of translational motion? - Find 4 Answers &amp; Solutions |  LearnPick Resources">
            <a:extLst>
              <a:ext uri="{FF2B5EF4-FFF2-40B4-BE49-F238E27FC236}">
                <a16:creationId xmlns:a16="http://schemas.microsoft.com/office/drawing/2014/main" id="{58D6BCA9-D28F-597D-B51E-716C28A0A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3" y="3631247"/>
            <a:ext cx="6926580" cy="269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otion and Measurement of Distances - Practically Study Material">
            <a:extLst>
              <a:ext uri="{FF2B5EF4-FFF2-40B4-BE49-F238E27FC236}">
                <a16:creationId xmlns:a16="http://schemas.microsoft.com/office/drawing/2014/main" id="{A98AF365-8310-B6CC-DAE6-57BD9A9C3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50" y="3380388"/>
            <a:ext cx="4576297" cy="309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D5E12F-69F1-9EDC-DD95-5B35FB9F4A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443" y="63148"/>
            <a:ext cx="3398797" cy="331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60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F45C7-8F2F-3989-8E83-1F9E5A956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sz="5400" b="1" dirty="0">
                <a:latin typeface="Algerian" panose="04020705040A02060702" pitchFamily="82" charset="0"/>
              </a:rPr>
              <a:t>ROTATORY MOTION</a:t>
            </a:r>
            <a:endParaRPr lang="en-IN" b="1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6AEE7-0843-8B83-7FA5-ADC929E48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Rotary motion (angular displacement) is movement of a segment around a fixed axis (center of rotation [</a:t>
            </a:r>
            <a:r>
              <a:rPr lang="en-US" dirty="0" err="1"/>
              <a:t>CoR</a:t>
            </a:r>
            <a:r>
              <a:rPr lang="en-US" dirty="0"/>
              <a:t>]) in a curved path. </a:t>
            </a:r>
          </a:p>
          <a:p>
            <a:r>
              <a:rPr lang="en-US" dirty="0"/>
              <a:t>In true rotary motion, each point on the segment moves through the same angle, at the same time, at a constant distance from the center of rotation. </a:t>
            </a:r>
          </a:p>
          <a:p>
            <a:r>
              <a:rPr lang="en-US" dirty="0"/>
              <a:t>True rotary motion can occur only if the segment is prevented from translating and is forced to rotate about a fixed axis. This does not often happen in human movement.</a:t>
            </a:r>
          </a:p>
          <a:p>
            <a:r>
              <a:rPr lang="en-US" dirty="0"/>
              <a:t>In actuality, none of the body segments move around truly fixed axes; all joint axes shift at least slightly during motion because segments are not sufficiently constrained to produce pure rotation.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35814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2437A2-FD34-EF52-DCA3-0793EFA0F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51" y="384742"/>
            <a:ext cx="3580209" cy="31308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C0ED45-D1F1-73DB-6570-B71D84E5B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24" y="3611947"/>
            <a:ext cx="5491245" cy="33234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17EE13-4853-5B04-07EB-5582F8B38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1040" y="508000"/>
            <a:ext cx="3580209" cy="60350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34E4F6-97D9-E67E-A972-F2E65C4042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9215" y="3515552"/>
            <a:ext cx="2696986" cy="26565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9B3C02-06CE-F0F2-1A76-90F4040FFD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8608" y="212267"/>
            <a:ext cx="5491245" cy="328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51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2233C-99EA-2D10-A3E9-9C3312A53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sz="5400" b="1" dirty="0">
                <a:latin typeface="Algerian" panose="04020705040A02060702" pitchFamily="82" charset="0"/>
              </a:rPr>
              <a:t>GENERAL MOTIONS</a:t>
            </a:r>
            <a:endParaRPr lang="en-IN" b="1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2C30C-98D6-1D8D-3775-D638B543A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7360"/>
            <a:ext cx="10515600" cy="4856479"/>
          </a:xfrm>
        </p:spPr>
        <p:txBody>
          <a:bodyPr>
            <a:normAutofit/>
          </a:bodyPr>
          <a:lstStyle/>
          <a:p>
            <a:r>
              <a:rPr lang="en-US" dirty="0"/>
              <a:t>When non-segmented objects are moved, combinations of rotation and translation (general motion) are common. </a:t>
            </a:r>
          </a:p>
          <a:p>
            <a:r>
              <a:rPr lang="en-US" dirty="0"/>
              <a:t>If someone were to attempt to push a treatment table with swivel casters across the room by using one hand, it would be difficult to get the table to go straight (translatory motion); it would be more likely to both translate and rotate. When rotary and translatory motions are combined, a number of terms can be used to describe the result.</a:t>
            </a:r>
          </a:p>
          <a:p>
            <a:r>
              <a:rPr lang="en-US" dirty="0"/>
              <a:t>Curvilinear (plane or planar) motion designates a combination of translation and rotation of a segment in two dimensions.</a:t>
            </a:r>
            <a:r>
              <a:rPr lang="en-IN" dirty="0"/>
              <a:t> </a:t>
            </a:r>
            <a:r>
              <a:rPr lang="en-US" dirty="0"/>
              <a:t>The axis around which the segment appears to move in any part of its path is referred to as the instantaneous center of rotation (</a:t>
            </a:r>
            <a:r>
              <a:rPr lang="en-US" dirty="0" err="1"/>
              <a:t>ICoR</a:t>
            </a:r>
            <a:r>
              <a:rPr lang="en-US" dirty="0"/>
              <a:t>), or instantaneous axis of rotation (</a:t>
            </a:r>
            <a:r>
              <a:rPr lang="en-US" dirty="0" err="1"/>
              <a:t>IaR</a:t>
            </a:r>
            <a:r>
              <a:rPr lang="en-US" dirty="0"/>
              <a:t>).</a:t>
            </a:r>
          </a:p>
          <a:p>
            <a:r>
              <a:rPr lang="en-US" dirty="0"/>
              <a:t>Three-dimensional motion is a general motion in which the segment moves across all three dimensions. Just as curvilinear motion can be considered to occur around a single distant center of rotation, three-dimensional motion can be considered to be occurring around a helical axis of motion (</a:t>
            </a:r>
            <a:r>
              <a:rPr lang="en-US" dirty="0" err="1"/>
              <a:t>HaM</a:t>
            </a:r>
            <a:r>
              <a:rPr lang="en-US" dirty="0"/>
              <a:t>), or screw axis of motion</a:t>
            </a:r>
          </a:p>
        </p:txBody>
      </p:sp>
    </p:spTree>
    <p:extLst>
      <p:ext uri="{BB962C8B-B14F-4D97-AF65-F5344CB8AC3E}">
        <p14:creationId xmlns:p14="http://schemas.microsoft.com/office/powerpoint/2010/main" val="184186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F256B-7724-3C53-DC7A-B387AEEE8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080" y="466725"/>
            <a:ext cx="10515600" cy="1325563"/>
          </a:xfrm>
        </p:spPr>
        <p:txBody>
          <a:bodyPr/>
          <a:lstStyle/>
          <a:p>
            <a:pPr algn="ctr"/>
            <a:r>
              <a:rPr lang="en-IN" sz="5400" b="1" dirty="0">
                <a:latin typeface="Algerian" panose="04020705040A02060702" pitchFamily="82" charset="0"/>
              </a:rPr>
              <a:t>NEWTON’S LAW OF INERTIA</a:t>
            </a:r>
            <a:endParaRPr lang="en-IN" b="1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4E3D5-A503-DCAC-140F-481981C8C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1545"/>
            <a:ext cx="10515600" cy="3112135"/>
          </a:xfrm>
        </p:spPr>
        <p:txBody>
          <a:bodyPr/>
          <a:lstStyle/>
          <a:p>
            <a:r>
              <a:rPr lang="en-IN" dirty="0"/>
              <a:t>Newton first law of Inertia states that “ an object will remain at rest or in uniform motion unless acted on by an unbalanced force.”</a:t>
            </a:r>
          </a:p>
          <a:p>
            <a:r>
              <a:rPr lang="en-IN" dirty="0"/>
              <a:t>It is also called as Law of Equilibrium can be restated as “for an object to be in equilibrium, the sum of forces applied to that object must be equal to zero.”</a:t>
            </a:r>
          </a:p>
          <a:p>
            <a:r>
              <a:rPr lang="en-IN" dirty="0"/>
              <a:t>Inertia is the property of any object that resist both the initiation of motion and change in motion</a:t>
            </a:r>
          </a:p>
        </p:txBody>
      </p:sp>
    </p:spTree>
    <p:extLst>
      <p:ext uri="{BB962C8B-B14F-4D97-AF65-F5344CB8AC3E}">
        <p14:creationId xmlns:p14="http://schemas.microsoft.com/office/powerpoint/2010/main" val="3032607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90FF9-A834-89AD-F5E7-4C39D7C64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sz="5400" b="1" dirty="0">
                <a:latin typeface="Algerian" panose="04020705040A02060702" pitchFamily="82" charset="0"/>
              </a:rPr>
              <a:t>DETERMINING EQUILIBRIUM</a:t>
            </a:r>
            <a:endParaRPr lang="en-IN" b="1" dirty="0">
              <a:latin typeface="Algerian" panose="04020705040A02060702" pitchFamily="8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663E72-E511-7983-F55E-A7F4461F3B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9440" y="1737360"/>
            <a:ext cx="11419840" cy="2397760"/>
          </a:xfrm>
        </p:spPr>
        <p:txBody>
          <a:bodyPr>
            <a:normAutofit/>
          </a:bodyPr>
          <a:lstStyle/>
          <a:p>
            <a:r>
              <a:rPr lang="en-IN" dirty="0"/>
              <a:t>For example: Book resting on the table</a:t>
            </a:r>
          </a:p>
          <a:p>
            <a:r>
              <a:rPr lang="en-IN" dirty="0"/>
              <a:t>TB= GB</a:t>
            </a:r>
          </a:p>
          <a:p>
            <a:r>
              <a:rPr lang="en-IN" b="1" dirty="0"/>
              <a:t>BT+GT (Linear force system)= FT (FT1+FT2+FT3+FT4)</a:t>
            </a:r>
          </a:p>
          <a:p>
            <a:r>
              <a:rPr lang="en-IN" dirty="0"/>
              <a:t>TF= it does not have direct influence on the equilibrium of table because any force that have a point of application on an object can contribute to the equilibrium of that object.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57F5ED-A8E3-2BFB-E098-1603B9DEA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560" y="3687570"/>
            <a:ext cx="3383280" cy="257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6870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</TotalTime>
  <Words>858</Words>
  <Application>Microsoft Office PowerPoint</Application>
  <PresentationFormat>Widescreen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Algerian</vt:lpstr>
      <vt:lpstr>Calibri</vt:lpstr>
      <vt:lpstr>Calibri Light</vt:lpstr>
      <vt:lpstr>Retrospect</vt:lpstr>
      <vt:lpstr>MOTION</vt:lpstr>
      <vt:lpstr>DESCRIPTION OF MOTION</vt:lpstr>
      <vt:lpstr>TRANSLATORY MOTION</vt:lpstr>
      <vt:lpstr>PowerPoint Presentation</vt:lpstr>
      <vt:lpstr>ROTATORY MOTION</vt:lpstr>
      <vt:lpstr>PowerPoint Presentation</vt:lpstr>
      <vt:lpstr>GENERAL MOTIONS</vt:lpstr>
      <vt:lpstr>NEWTON’S LAW OF INERTIA</vt:lpstr>
      <vt:lpstr>DETERMINING EQUILIBRIUM</vt:lpstr>
      <vt:lpstr>NEWTON’S LAW OF ACCELERATION</vt:lpstr>
      <vt:lpstr>NEWTON’S LAW OF REACTION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</dc:title>
  <dc:creator>apoorva srivastava</dc:creator>
  <cp:lastModifiedBy>apoorva srivastava</cp:lastModifiedBy>
  <cp:revision>4</cp:revision>
  <dcterms:created xsi:type="dcterms:W3CDTF">2022-11-02T18:53:12Z</dcterms:created>
  <dcterms:modified xsi:type="dcterms:W3CDTF">2022-11-15T09:07:47Z</dcterms:modified>
</cp:coreProperties>
</file>