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kit Srivastava" userId="0ce0520502bc68d0" providerId="LiveId" clId="{50917DB4-3F80-416A-8ECA-64A8A198D62E}"/>
    <pc:docChg chg="undo custSel delSld modSld">
      <pc:chgData name="Ankit Srivastava" userId="0ce0520502bc68d0" providerId="LiveId" clId="{50917DB4-3F80-416A-8ECA-64A8A198D62E}" dt="2022-05-01T19:38:36.441" v="56" actId="122"/>
      <pc:docMkLst>
        <pc:docMk/>
      </pc:docMkLst>
      <pc:sldChg chg="addSp delSp modSp mod">
        <pc:chgData name="Ankit Srivastava" userId="0ce0520502bc68d0" providerId="LiveId" clId="{50917DB4-3F80-416A-8ECA-64A8A198D62E}" dt="2022-05-01T19:37:00.902" v="23" actId="14100"/>
        <pc:sldMkLst>
          <pc:docMk/>
          <pc:sldMk cId="0" sldId="256"/>
        </pc:sldMkLst>
        <pc:spChg chg="del">
          <ac:chgData name="Ankit Srivastava" userId="0ce0520502bc68d0" providerId="LiveId" clId="{50917DB4-3F80-416A-8ECA-64A8A198D62E}" dt="2022-05-01T19:35:52.232" v="4" actId="478"/>
          <ac:spMkLst>
            <pc:docMk/>
            <pc:sldMk cId="0" sldId="256"/>
            <ac:spMk id="12" creationId="{00000000-0000-0000-0000-000000000000}"/>
          </ac:spMkLst>
        </pc:spChg>
        <pc:spChg chg="mod">
          <ac:chgData name="Ankit Srivastava" userId="0ce0520502bc68d0" providerId="LiveId" clId="{50917DB4-3F80-416A-8ECA-64A8A198D62E}" dt="2022-05-01T19:37:00.902" v="23" actId="14100"/>
          <ac:spMkLst>
            <pc:docMk/>
            <pc:sldMk cId="0" sldId="256"/>
            <ac:spMk id="13" creationId="{00000000-0000-0000-0000-000000000000}"/>
          </ac:spMkLst>
        </pc:spChg>
        <pc:spChg chg="add mod">
          <ac:chgData name="Ankit Srivastava" userId="0ce0520502bc68d0" providerId="LiveId" clId="{50917DB4-3F80-416A-8ECA-64A8A198D62E}" dt="2022-05-01T19:36:35.102" v="8" actId="1076"/>
          <ac:spMkLst>
            <pc:docMk/>
            <pc:sldMk cId="0" sldId="256"/>
            <ac:spMk id="15" creationId="{749E3AF1-3F27-43DC-8737-C6684FB68FE9}"/>
          </ac:spMkLst>
        </pc:spChg>
        <pc:grpChg chg="del">
          <ac:chgData name="Ankit Srivastava" userId="0ce0520502bc68d0" providerId="LiveId" clId="{50917DB4-3F80-416A-8ECA-64A8A198D62E}" dt="2022-05-01T19:35:49.077" v="3" actId="478"/>
          <ac:grpSpMkLst>
            <pc:docMk/>
            <pc:sldMk cId="0" sldId="256"/>
            <ac:grpSpMk id="4" creationId="{00000000-0000-0000-0000-000000000000}"/>
          </ac:grpSpMkLst>
        </pc:grpChg>
        <pc:grpChg chg="del">
          <ac:chgData name="Ankit Srivastava" userId="0ce0520502bc68d0" providerId="LiveId" clId="{50917DB4-3F80-416A-8ECA-64A8A198D62E}" dt="2022-05-01T19:35:45.861" v="2" actId="478"/>
          <ac:grpSpMkLst>
            <pc:docMk/>
            <pc:sldMk cId="0" sldId="256"/>
            <ac:grpSpMk id="8" creationId="{00000000-0000-0000-0000-000000000000}"/>
          </ac:grpSpMkLst>
        </pc:grpChg>
        <pc:picChg chg="mod">
          <ac:chgData name="Ankit Srivastava" userId="0ce0520502bc68d0" providerId="LiveId" clId="{50917DB4-3F80-416A-8ECA-64A8A198D62E}" dt="2022-05-01T19:36:41.500" v="9" actId="1076"/>
          <ac:picMkLst>
            <pc:docMk/>
            <pc:sldMk cId="0" sldId="256"/>
            <ac:picMk id="2" creationId="{00000000-0000-0000-0000-000000000000}"/>
          </ac:picMkLst>
        </pc:picChg>
        <pc:picChg chg="del">
          <ac:chgData name="Ankit Srivastava" userId="0ce0520502bc68d0" providerId="LiveId" clId="{50917DB4-3F80-416A-8ECA-64A8A198D62E}" dt="2022-05-01T19:35:43.251" v="1" actId="478"/>
          <ac:picMkLst>
            <pc:docMk/>
            <pc:sldMk cId="0" sldId="256"/>
            <ac:picMk id="3" creationId="{00000000-0000-0000-0000-000000000000}"/>
          </ac:picMkLst>
        </pc:picChg>
        <pc:picChg chg="del">
          <ac:chgData name="Ankit Srivastava" userId="0ce0520502bc68d0" providerId="LiveId" clId="{50917DB4-3F80-416A-8ECA-64A8A198D62E}" dt="2022-05-01T19:35:41.652" v="0" actId="478"/>
          <ac:picMkLst>
            <pc:docMk/>
            <pc:sldMk cId="0" sldId="256"/>
            <ac:picMk id="14" creationId="{00000000-0000-0000-0000-000000000000}"/>
          </ac:picMkLst>
        </pc:picChg>
      </pc:sldChg>
      <pc:sldChg chg="del">
        <pc:chgData name="Ankit Srivastava" userId="0ce0520502bc68d0" providerId="LiveId" clId="{50917DB4-3F80-416A-8ECA-64A8A198D62E}" dt="2022-05-01T19:37:06.028" v="24" actId="47"/>
        <pc:sldMkLst>
          <pc:docMk/>
          <pc:sldMk cId="0" sldId="257"/>
        </pc:sldMkLst>
      </pc:sldChg>
      <pc:sldChg chg="addSp delSp modSp mod">
        <pc:chgData name="Ankit Srivastava" userId="0ce0520502bc68d0" providerId="LiveId" clId="{50917DB4-3F80-416A-8ECA-64A8A198D62E}" dt="2022-05-01T19:37:43.513" v="30" actId="14100"/>
        <pc:sldMkLst>
          <pc:docMk/>
          <pc:sldMk cId="0" sldId="261"/>
        </pc:sldMkLst>
        <pc:grpChg chg="add del mod">
          <ac:chgData name="Ankit Srivastava" userId="0ce0520502bc68d0" providerId="LiveId" clId="{50917DB4-3F80-416A-8ECA-64A8A198D62E}" dt="2022-05-01T19:37:43.513" v="30" actId="14100"/>
          <ac:grpSpMkLst>
            <pc:docMk/>
            <pc:sldMk cId="0" sldId="261"/>
            <ac:grpSpMk id="3" creationId="{00000000-0000-0000-0000-000000000000}"/>
          </ac:grpSpMkLst>
        </pc:grpChg>
        <pc:picChg chg="del">
          <ac:chgData name="Ankit Srivastava" userId="0ce0520502bc68d0" providerId="LiveId" clId="{50917DB4-3F80-416A-8ECA-64A8A198D62E}" dt="2022-05-01T19:37:25.864" v="27" actId="478"/>
          <ac:picMkLst>
            <pc:docMk/>
            <pc:sldMk cId="0" sldId="261"/>
            <ac:picMk id="2" creationId="{00000000-0000-0000-0000-000000000000}"/>
          </ac:picMkLst>
        </pc:picChg>
      </pc:sldChg>
      <pc:sldChg chg="addSp delSp modSp mod">
        <pc:chgData name="Ankit Srivastava" userId="0ce0520502bc68d0" providerId="LiveId" clId="{50917DB4-3F80-416A-8ECA-64A8A198D62E}" dt="2022-05-01T19:38:36.441" v="56" actId="122"/>
        <pc:sldMkLst>
          <pc:docMk/>
          <pc:sldMk cId="0" sldId="278"/>
        </pc:sldMkLst>
        <pc:spChg chg="add mod">
          <ac:chgData name="Ankit Srivastava" userId="0ce0520502bc68d0" providerId="LiveId" clId="{50917DB4-3F80-416A-8ECA-64A8A198D62E}" dt="2022-05-01T19:38:36.441" v="56" actId="122"/>
          <ac:spMkLst>
            <pc:docMk/>
            <pc:sldMk cId="0" sldId="278"/>
            <ac:spMk id="7" creationId="{1FCCC391-A1A3-450E-A96B-D41309EF6DA0}"/>
          </ac:spMkLst>
        </pc:spChg>
        <pc:grpChg chg="del">
          <ac:chgData name="Ankit Srivastava" userId="0ce0520502bc68d0" providerId="LiveId" clId="{50917DB4-3F80-416A-8ECA-64A8A198D62E}" dt="2022-05-01T19:38:05.687" v="31" actId="478"/>
          <ac:grpSpMkLst>
            <pc:docMk/>
            <pc:sldMk cId="0" sldId="278"/>
            <ac:grpSpMk id="3" creationId="{00000000-0000-0000-0000-000000000000}"/>
          </ac:grpSpMkLst>
        </pc:grpChg>
        <pc:picChg chg="del">
          <ac:chgData name="Ankit Srivastava" userId="0ce0520502bc68d0" providerId="LiveId" clId="{50917DB4-3F80-416A-8ECA-64A8A198D62E}" dt="2022-05-01T19:38:07.848" v="32" actId="478"/>
          <ac:picMkLst>
            <pc:docMk/>
            <pc:sldMk cId="0" sldId="278"/>
            <ac:picMk id="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16515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16515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16515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98161" y="1509140"/>
            <a:ext cx="2995676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16515F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3250" y="1746250"/>
            <a:ext cx="10991850" cy="3416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29066" y="0"/>
            <a:ext cx="11948160" cy="6664450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524000" y="1600200"/>
            <a:ext cx="8153399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9660">
              <a:lnSpc>
                <a:spcPct val="100000"/>
              </a:lnSpc>
              <a:spcBef>
                <a:spcPts val="100"/>
              </a:spcBef>
            </a:pPr>
            <a:r>
              <a:rPr lang="en-IN" sz="6600" b="1" u="sng" spc="-100" dirty="0"/>
              <a:t>MUSCLE </a:t>
            </a:r>
            <a:r>
              <a:rPr sz="6600" b="1" u="sng" spc="-100" dirty="0"/>
              <a:t>T</a:t>
            </a:r>
            <a:r>
              <a:rPr sz="6600" b="1" u="sng" dirty="0"/>
              <a:t>ONE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49E3AF1-3F27-43DC-8737-C6684FB68FE9}"/>
              </a:ext>
            </a:extLst>
          </p:cNvPr>
          <p:cNvSpPr txBox="1">
            <a:spLocks/>
          </p:cNvSpPr>
          <p:nvPr/>
        </p:nvSpPr>
        <p:spPr>
          <a:xfrm>
            <a:off x="6324600" y="5331578"/>
            <a:ext cx="5105400" cy="1104900"/>
          </a:xfrm>
          <a:prstGeom prst="rect">
            <a:avLst/>
          </a:prstGeom>
        </p:spPr>
        <p:txBody>
          <a:bodyPr wrap="square" lIns="0" tIns="0" rIns="0" bIns="0">
            <a:normAutofit fontScale="92500" lnSpcReduction="20000"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37160"/>
            <a:r>
              <a:rPr lang="en-US" sz="2400" kern="0" dirty="0"/>
              <a:t>-Dr. Adarsh Kumar Srivastav (PT)</a:t>
            </a:r>
          </a:p>
          <a:p>
            <a:pPr marL="137160"/>
            <a:r>
              <a:rPr lang="en-US" sz="2400" kern="0" dirty="0"/>
              <a:t>Assistant Professor</a:t>
            </a:r>
          </a:p>
          <a:p>
            <a:pPr marL="137160"/>
            <a:r>
              <a:rPr lang="en-US" sz="2400" kern="0" dirty="0"/>
              <a:t>School of Health Sciences</a:t>
            </a:r>
          </a:p>
          <a:p>
            <a:pPr marL="137160"/>
            <a:r>
              <a:rPr lang="en-US" sz="2400" kern="0" dirty="0"/>
              <a:t>CSJMJU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02107"/>
            <a:ext cx="11948160" cy="66644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4236" y="277368"/>
            <a:ext cx="11463528" cy="13289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6823" y="373379"/>
            <a:ext cx="11174095" cy="1118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3100">
              <a:latin typeface="Times New Roman"/>
              <a:cs typeface="Times New Roman"/>
            </a:endParaRPr>
          </a:p>
          <a:p>
            <a:pPr marL="3937635">
              <a:lnSpc>
                <a:spcPct val="100000"/>
              </a:lnSpc>
              <a:spcBef>
                <a:spcPts val="5"/>
              </a:spcBef>
            </a:pPr>
            <a:r>
              <a:rPr sz="3500" b="1" spc="-25" dirty="0">
                <a:solidFill>
                  <a:srgbClr val="21798F"/>
                </a:solidFill>
                <a:latin typeface="Arial"/>
                <a:cs typeface="Arial"/>
              </a:rPr>
              <a:t>DECORTICATE</a:t>
            </a:r>
            <a:r>
              <a:rPr sz="3500" b="1" spc="-55" dirty="0">
                <a:solidFill>
                  <a:srgbClr val="21798F"/>
                </a:solidFill>
                <a:latin typeface="Arial"/>
                <a:cs typeface="Arial"/>
              </a:rPr>
              <a:t> </a:t>
            </a:r>
            <a:r>
              <a:rPr sz="3500" b="1" dirty="0">
                <a:solidFill>
                  <a:srgbClr val="21798F"/>
                </a:solidFill>
                <a:latin typeface="Arial"/>
                <a:cs typeface="Arial"/>
              </a:rPr>
              <a:t>RIGIDITY</a:t>
            </a:r>
            <a:endParaRPr sz="3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86252" y="2228215"/>
            <a:ext cx="7611109" cy="273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7150" indent="-228600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464646"/>
                </a:solidFill>
                <a:latin typeface="Arial"/>
                <a:cs typeface="Arial"/>
              </a:rPr>
              <a:t>Abnormal </a:t>
            </a:r>
            <a:r>
              <a:rPr sz="2400" b="1" dirty="0">
                <a:solidFill>
                  <a:srgbClr val="464646"/>
                </a:solidFill>
                <a:latin typeface="Arial"/>
                <a:cs typeface="Arial"/>
              </a:rPr>
              <a:t>Flexor </a:t>
            </a:r>
            <a:r>
              <a:rPr sz="2400" b="1" spc="-5" dirty="0">
                <a:solidFill>
                  <a:srgbClr val="464646"/>
                </a:solidFill>
                <a:latin typeface="Arial"/>
                <a:cs typeface="Arial"/>
              </a:rPr>
              <a:t>Response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-refers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to sustained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contraction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posturing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upper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limbs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 flexion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 </a:t>
            </a:r>
            <a:r>
              <a:rPr sz="2400" spc="-6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lower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limbs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in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extension.</a:t>
            </a:r>
            <a:endParaRPr sz="2400">
              <a:latin typeface="Arial MT"/>
              <a:cs typeface="Arial MT"/>
            </a:endParaRPr>
          </a:p>
          <a:p>
            <a:pPr marL="241300" marR="193675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Is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indicative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corticospinal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tract</a:t>
            </a:r>
            <a:r>
              <a:rPr sz="2400" spc="-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lesion</a:t>
            </a:r>
            <a:r>
              <a:rPr sz="2400" spc="3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at</a:t>
            </a:r>
            <a:r>
              <a:rPr sz="2400" spc="-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the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level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 </a:t>
            </a:r>
            <a:r>
              <a:rPr sz="2400" spc="-6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diencephalon</a:t>
            </a:r>
            <a:endParaRPr sz="2400">
              <a:latin typeface="Arial MT"/>
              <a:cs typeface="Arial MT"/>
            </a:endParaRPr>
          </a:p>
          <a:p>
            <a:pPr marL="241300" marR="508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Elbows,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wrist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fingers-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 flexion,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Shoulder-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adducted, </a:t>
            </a:r>
            <a:r>
              <a:rPr sz="2400" spc="-6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lower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limb-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Extension,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I.R</a:t>
            </a:r>
            <a:r>
              <a:rPr sz="2400" spc="-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plantarflexed.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02107"/>
            <a:ext cx="11948160" cy="66644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4236" y="277368"/>
            <a:ext cx="11463528" cy="13289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6823" y="373379"/>
            <a:ext cx="11174095" cy="1118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76225" rIns="0" bIns="0" rtlCol="0">
            <a:spAutoFit/>
          </a:bodyPr>
          <a:lstStyle/>
          <a:p>
            <a:pPr marR="8890" algn="ctr">
              <a:lnSpc>
                <a:spcPct val="100000"/>
              </a:lnSpc>
              <a:spcBef>
                <a:spcPts val="2175"/>
              </a:spcBef>
            </a:pPr>
            <a:r>
              <a:rPr sz="3500" b="1" spc="-25" dirty="0">
                <a:solidFill>
                  <a:srgbClr val="21798F"/>
                </a:solidFill>
                <a:latin typeface="Arial"/>
                <a:cs typeface="Arial"/>
              </a:rPr>
              <a:t>EXAMINATION</a:t>
            </a:r>
            <a:r>
              <a:rPr sz="3500" b="1" spc="-45" dirty="0">
                <a:solidFill>
                  <a:srgbClr val="21798F"/>
                </a:solidFill>
                <a:latin typeface="Arial"/>
                <a:cs typeface="Arial"/>
              </a:rPr>
              <a:t> </a:t>
            </a:r>
            <a:r>
              <a:rPr sz="3500" b="1" dirty="0">
                <a:solidFill>
                  <a:srgbClr val="21798F"/>
                </a:solidFill>
                <a:latin typeface="Arial"/>
                <a:cs typeface="Arial"/>
              </a:rPr>
              <a:t>OF</a:t>
            </a:r>
            <a:r>
              <a:rPr sz="3500" b="1" spc="-15" dirty="0">
                <a:solidFill>
                  <a:srgbClr val="21798F"/>
                </a:solidFill>
                <a:latin typeface="Arial"/>
                <a:cs typeface="Arial"/>
              </a:rPr>
              <a:t> TONE</a:t>
            </a:r>
            <a:endParaRPr sz="3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0679" y="1546301"/>
            <a:ext cx="7131684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Consists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7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800">
              <a:latin typeface="Arial MT"/>
              <a:cs typeface="Arial MT"/>
            </a:endParaRPr>
          </a:p>
          <a:p>
            <a:pPr marL="325120" indent="-313055">
              <a:lnSpc>
                <a:spcPct val="100000"/>
              </a:lnSpc>
              <a:spcBef>
                <a:spcPts val="5"/>
              </a:spcBef>
              <a:buClr>
                <a:srgbClr val="2CA1BE"/>
              </a:buClr>
              <a:buFont typeface="Wingdings"/>
              <a:buChar char=""/>
              <a:tabLst>
                <a:tab pos="325120" algn="l"/>
                <a:tab pos="325755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Initial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Observation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resting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posture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palpation</a:t>
            </a:r>
            <a:endParaRPr sz="2400">
              <a:latin typeface="Arial MT"/>
              <a:cs typeface="Arial MT"/>
            </a:endParaRPr>
          </a:p>
          <a:p>
            <a:pPr marL="325120" indent="-313055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Font typeface="Wingdings"/>
              <a:buChar char=""/>
              <a:tabLst>
                <a:tab pos="325120" algn="l"/>
                <a:tab pos="325755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Passive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motion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testing</a:t>
            </a:r>
            <a:endParaRPr sz="2400">
              <a:latin typeface="Arial MT"/>
              <a:cs typeface="Arial MT"/>
            </a:endParaRPr>
          </a:p>
          <a:p>
            <a:pPr marL="308610" indent="-29591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Font typeface="Wingdings"/>
              <a:buChar char=""/>
              <a:tabLst>
                <a:tab pos="307975" algn="l"/>
                <a:tab pos="308610" algn="l"/>
              </a:tabLst>
            </a:pP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Active</a:t>
            </a:r>
            <a:r>
              <a:rPr sz="2400" spc="-3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motion</a:t>
            </a:r>
            <a:r>
              <a:rPr sz="2400" spc="-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testing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02107"/>
            <a:ext cx="11948160" cy="666445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364236" y="277368"/>
            <a:ext cx="11463655" cy="1329055"/>
            <a:chOff x="364236" y="277368"/>
            <a:chExt cx="11463655" cy="132905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4236" y="277368"/>
              <a:ext cx="11463528" cy="132892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96823" y="373380"/>
              <a:ext cx="11174095" cy="1118870"/>
            </a:xfrm>
            <a:custGeom>
              <a:avLst/>
              <a:gdLst/>
              <a:ahLst/>
              <a:cxnLst/>
              <a:rect l="l" t="t" r="r" b="b"/>
              <a:pathLst>
                <a:path w="11174095" h="1118870">
                  <a:moveTo>
                    <a:pt x="11173968" y="0"/>
                  </a:moveTo>
                  <a:lnTo>
                    <a:pt x="0" y="0"/>
                  </a:lnTo>
                  <a:lnTo>
                    <a:pt x="0" y="1118615"/>
                  </a:lnTo>
                  <a:lnTo>
                    <a:pt x="11173968" y="1118615"/>
                  </a:lnTo>
                  <a:lnTo>
                    <a:pt x="11173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339085" y="241173"/>
            <a:ext cx="7878445" cy="5270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95"/>
              </a:spcBef>
              <a:buClr>
                <a:srgbClr val="2CA1BE"/>
              </a:buClr>
              <a:buFont typeface="Arial MT"/>
              <a:buChar char="•"/>
              <a:tabLst>
                <a:tab pos="241300" algn="l"/>
              </a:tabLst>
            </a:pPr>
            <a:r>
              <a:rPr sz="2800" b="1" spc="-60" dirty="0">
                <a:solidFill>
                  <a:srgbClr val="464646"/>
                </a:solidFill>
                <a:latin typeface="Arial"/>
                <a:cs typeface="Arial"/>
              </a:rPr>
              <a:t>Tone</a:t>
            </a:r>
            <a:r>
              <a:rPr sz="2800" b="1" spc="2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is</a:t>
            </a:r>
            <a:r>
              <a:rPr sz="2800" b="1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variable </a:t>
            </a:r>
            <a:r>
              <a:rPr sz="2800" b="1" dirty="0">
                <a:solidFill>
                  <a:srgbClr val="464646"/>
                </a:solidFill>
                <a:latin typeface="Arial"/>
                <a:cs typeface="Arial"/>
              </a:rPr>
              <a:t>in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nature.</a:t>
            </a:r>
            <a:r>
              <a:rPr sz="2800" b="1" spc="1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Hence</a:t>
            </a:r>
            <a:r>
              <a:rPr sz="2800" b="1" spc="2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depends</a:t>
            </a:r>
            <a:r>
              <a:rPr sz="2800" b="1" spc="3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on </a:t>
            </a:r>
            <a:r>
              <a:rPr sz="2800" b="1" spc="-76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following</a:t>
            </a:r>
            <a:r>
              <a:rPr sz="2800" b="1" spc="1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factors</a:t>
            </a:r>
            <a:endParaRPr sz="2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95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20" dirty="0">
                <a:solidFill>
                  <a:srgbClr val="464646"/>
                </a:solidFill>
                <a:latin typeface="Arial MT"/>
                <a:cs typeface="Arial MT"/>
              </a:rPr>
              <a:t>Volitional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effort</a:t>
            </a:r>
            <a:r>
              <a:rPr sz="2400" spc="-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movement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Stress</a:t>
            </a:r>
            <a:r>
              <a:rPr sz="2400" spc="-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-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anxiety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Position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interaction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 tonic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reflexes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Medications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General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health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Environmental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temperature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State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 of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CNS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arousal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alertness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Urinary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bladder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status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Fever and</a:t>
            </a:r>
            <a:r>
              <a:rPr sz="2400" spc="-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infection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Metabolic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or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 electrolyte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imbalance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02107"/>
            <a:ext cx="11948160" cy="666445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364236" y="277368"/>
            <a:ext cx="11463655" cy="1329055"/>
            <a:chOff x="364236" y="277368"/>
            <a:chExt cx="11463655" cy="132905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4236" y="277368"/>
              <a:ext cx="11463528" cy="132892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96823" y="373380"/>
              <a:ext cx="11174095" cy="1118870"/>
            </a:xfrm>
            <a:custGeom>
              <a:avLst/>
              <a:gdLst/>
              <a:ahLst/>
              <a:cxnLst/>
              <a:rect l="l" t="t" r="r" b="b"/>
              <a:pathLst>
                <a:path w="11174095" h="1118870">
                  <a:moveTo>
                    <a:pt x="11173968" y="0"/>
                  </a:moveTo>
                  <a:lnTo>
                    <a:pt x="0" y="0"/>
                  </a:lnTo>
                  <a:lnTo>
                    <a:pt x="0" y="1118615"/>
                  </a:lnTo>
                  <a:lnTo>
                    <a:pt x="11173968" y="1118615"/>
                  </a:lnTo>
                  <a:lnTo>
                    <a:pt x="11173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782570" y="225982"/>
            <a:ext cx="7607934" cy="449262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85"/>
              </a:spcBef>
              <a:buClr>
                <a:srgbClr val="2CA1BE"/>
              </a:buClr>
              <a:buFont typeface="Arial MT"/>
              <a:buChar char="•"/>
              <a:tabLst>
                <a:tab pos="241300" algn="l"/>
              </a:tabLst>
            </a:pP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Initial Observation</a:t>
            </a:r>
            <a:r>
              <a:rPr sz="2800" b="1" spc="3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and</a:t>
            </a:r>
            <a:r>
              <a:rPr sz="2800" b="1" spc="2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palpation</a:t>
            </a:r>
            <a:endParaRPr sz="2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90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Abnormal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posturing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limbs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or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40" dirty="0">
                <a:solidFill>
                  <a:srgbClr val="464646"/>
                </a:solidFill>
                <a:latin typeface="Arial MT"/>
                <a:cs typeface="Arial MT"/>
              </a:rPr>
              <a:t>body.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With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spasticity-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fixed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posturing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synergy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pattern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Flaccidity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–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 limbs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appear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floppy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lifeless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CA1BE"/>
              </a:buClr>
              <a:buFont typeface="Wingdings"/>
              <a:buChar char=""/>
            </a:pPr>
            <a:endParaRPr sz="35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With</a:t>
            </a:r>
            <a:r>
              <a:rPr sz="2400" spc="-4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palpation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–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gives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more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information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about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resting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state</a:t>
            </a:r>
            <a:r>
              <a:rPr sz="2400" spc="-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muscle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Consistency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,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firmness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tergor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should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be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examined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Hypertonic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muscle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–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feels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taut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harder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Hypotonic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muscle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–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feels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soft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flabby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02107"/>
            <a:ext cx="11948160" cy="66644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4236" y="277368"/>
            <a:ext cx="11463528" cy="13289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6823" y="373379"/>
            <a:ext cx="11174095" cy="1118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81305" rIns="0" bIns="0" rtlCol="0">
            <a:spAutoFit/>
          </a:bodyPr>
          <a:lstStyle/>
          <a:p>
            <a:pPr marL="388620">
              <a:lnSpc>
                <a:spcPct val="100000"/>
              </a:lnSpc>
              <a:spcBef>
                <a:spcPts val="2215"/>
              </a:spcBef>
            </a:pPr>
            <a:r>
              <a:rPr sz="3200" dirty="0">
                <a:solidFill>
                  <a:srgbClr val="21798F"/>
                </a:solidFill>
                <a:latin typeface="Palatino Linotype"/>
                <a:cs typeface="Palatino Linotype"/>
              </a:rPr>
              <a:t>TYPICAL</a:t>
            </a:r>
            <a:r>
              <a:rPr sz="3200" spc="-15" dirty="0">
                <a:solidFill>
                  <a:srgbClr val="21798F"/>
                </a:solidFill>
                <a:latin typeface="Palatino Linotype"/>
                <a:cs typeface="Palatino Linotype"/>
              </a:rPr>
              <a:t> </a:t>
            </a:r>
            <a:r>
              <a:rPr sz="3200" dirty="0">
                <a:solidFill>
                  <a:srgbClr val="21798F"/>
                </a:solidFill>
                <a:latin typeface="Palatino Linotype"/>
                <a:cs typeface="Palatino Linotype"/>
              </a:rPr>
              <a:t>PATTERNS</a:t>
            </a:r>
            <a:r>
              <a:rPr sz="3200" spc="-35" dirty="0">
                <a:solidFill>
                  <a:srgbClr val="21798F"/>
                </a:solidFill>
                <a:latin typeface="Palatino Linotype"/>
                <a:cs typeface="Palatino Linotype"/>
              </a:rPr>
              <a:t> </a:t>
            </a:r>
            <a:r>
              <a:rPr sz="3200" dirty="0">
                <a:solidFill>
                  <a:srgbClr val="21798F"/>
                </a:solidFill>
                <a:latin typeface="Palatino Linotype"/>
                <a:cs typeface="Palatino Linotype"/>
              </a:rPr>
              <a:t>OF</a:t>
            </a:r>
            <a:r>
              <a:rPr sz="3200" spc="-15" dirty="0">
                <a:solidFill>
                  <a:srgbClr val="21798F"/>
                </a:solidFill>
                <a:latin typeface="Palatino Linotype"/>
                <a:cs typeface="Palatino Linotype"/>
              </a:rPr>
              <a:t> </a:t>
            </a:r>
            <a:r>
              <a:rPr sz="3200" dirty="0">
                <a:solidFill>
                  <a:srgbClr val="21798F"/>
                </a:solidFill>
                <a:latin typeface="Palatino Linotype"/>
                <a:cs typeface="Palatino Linotype"/>
              </a:rPr>
              <a:t>SPASTICITY</a:t>
            </a:r>
            <a:r>
              <a:rPr sz="3200" spc="-25" dirty="0">
                <a:solidFill>
                  <a:srgbClr val="21798F"/>
                </a:solidFill>
                <a:latin typeface="Palatino Linotype"/>
                <a:cs typeface="Palatino Linotype"/>
              </a:rPr>
              <a:t> </a:t>
            </a:r>
            <a:r>
              <a:rPr sz="3200" dirty="0">
                <a:solidFill>
                  <a:srgbClr val="21798F"/>
                </a:solidFill>
                <a:latin typeface="Palatino Linotype"/>
                <a:cs typeface="Palatino Linotype"/>
              </a:rPr>
              <a:t>IN</a:t>
            </a:r>
            <a:r>
              <a:rPr sz="3200" spc="-5" dirty="0">
                <a:solidFill>
                  <a:srgbClr val="21798F"/>
                </a:solidFill>
                <a:latin typeface="Palatino Linotype"/>
                <a:cs typeface="Palatino Linotype"/>
              </a:rPr>
              <a:t> </a:t>
            </a:r>
            <a:r>
              <a:rPr sz="3200" dirty="0">
                <a:solidFill>
                  <a:srgbClr val="21798F"/>
                </a:solidFill>
                <a:latin typeface="Palatino Linotype"/>
                <a:cs typeface="Palatino Linotype"/>
              </a:rPr>
              <a:t>UMN</a:t>
            </a:r>
            <a:r>
              <a:rPr sz="3200" spc="-20" dirty="0">
                <a:solidFill>
                  <a:srgbClr val="21798F"/>
                </a:solidFill>
                <a:latin typeface="Palatino Linotype"/>
                <a:cs typeface="Palatino Linotype"/>
              </a:rPr>
              <a:t> </a:t>
            </a:r>
            <a:r>
              <a:rPr sz="3200" dirty="0">
                <a:solidFill>
                  <a:srgbClr val="21798F"/>
                </a:solidFill>
                <a:latin typeface="Palatino Linotype"/>
                <a:cs typeface="Palatino Linotype"/>
              </a:rPr>
              <a:t>LESION</a:t>
            </a:r>
            <a:endParaRPr sz="3200">
              <a:latin typeface="Palatino Linotype"/>
              <a:cs typeface="Palatino Linotype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03250" y="1746250"/>
          <a:ext cx="10972800" cy="3403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Upper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limb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A1BE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Actions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A1BE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Muscles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affected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A1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Scapula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Retraction,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Downward</a:t>
                      </a:r>
                      <a:r>
                        <a:rPr sz="1800" spc="4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rotation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Rhomboids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Shoulder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62865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Adduction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,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internal rotation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 , </a:t>
                      </a:r>
                      <a:r>
                        <a:rPr sz="1800" spc="-48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depression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tc>
                  <a:txBody>
                    <a:bodyPr/>
                    <a:lstStyle/>
                    <a:p>
                      <a:pPr marL="113664" marR="12382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Pectoralis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20" dirty="0">
                          <a:latin typeface="Arial MT"/>
                          <a:cs typeface="Arial MT"/>
                        </a:rPr>
                        <a:t>major,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LD,</a:t>
                      </a:r>
                      <a:r>
                        <a:rPr sz="18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45" dirty="0">
                          <a:latin typeface="Arial MT"/>
                          <a:cs typeface="Arial MT"/>
                        </a:rPr>
                        <a:t>Teres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20" dirty="0">
                          <a:latin typeface="Arial MT"/>
                          <a:cs typeface="Arial MT"/>
                        </a:rPr>
                        <a:t>major, </a:t>
                      </a:r>
                      <a:r>
                        <a:rPr sz="1800" spc="-48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Subscapularis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Elbow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Flexion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Biceps,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Brachialis,</a:t>
                      </a:r>
                      <a:r>
                        <a:rPr sz="1800" spc="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Brachioradialis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Forearm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Pronation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Pronator teres,</a:t>
                      </a:r>
                      <a:r>
                        <a:rPr sz="18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Pronator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Quadratus,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10" dirty="0">
                          <a:latin typeface="Arial MT"/>
                          <a:cs typeface="Arial MT"/>
                        </a:rPr>
                        <a:t>Wrist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Flexion</a:t>
                      </a:r>
                      <a:r>
                        <a:rPr sz="18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adduction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Flexor</a:t>
                      </a:r>
                      <a:r>
                        <a:rPr sz="18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Carpi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radialis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Hand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76771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Finger flexion, clenched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fist </a:t>
                      </a:r>
                      <a:r>
                        <a:rPr sz="1800" spc="-4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thumb.</a:t>
                      </a:r>
                      <a:r>
                        <a:rPr sz="1800" spc="-10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Adducted in</a:t>
                      </a:r>
                      <a:r>
                        <a:rPr sz="18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palm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tc>
                  <a:txBody>
                    <a:bodyPr/>
                    <a:lstStyle/>
                    <a:p>
                      <a:pPr marL="113664" marR="4667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60" dirty="0">
                          <a:latin typeface="Arial MT"/>
                          <a:cs typeface="Arial MT"/>
                        </a:rPr>
                        <a:t>FDP,</a:t>
                      </a:r>
                      <a:r>
                        <a:rPr sz="18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FDS,</a:t>
                      </a:r>
                      <a:r>
                        <a:rPr sz="1800" spc="-1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Add</a:t>
                      </a:r>
                      <a:r>
                        <a:rPr sz="18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Pollicis</a:t>
                      </a:r>
                      <a:r>
                        <a:rPr sz="18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Brevis, </a:t>
                      </a:r>
                      <a:r>
                        <a:rPr sz="1800" spc="-484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FPB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02107"/>
            <a:ext cx="11948160" cy="66644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4236" y="277368"/>
            <a:ext cx="11463528" cy="13289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6823" y="373379"/>
            <a:ext cx="11174095" cy="1118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81305" rIns="0" bIns="0" rtlCol="0">
            <a:spAutoFit/>
          </a:bodyPr>
          <a:lstStyle/>
          <a:p>
            <a:pPr marL="388620">
              <a:lnSpc>
                <a:spcPct val="100000"/>
              </a:lnSpc>
              <a:spcBef>
                <a:spcPts val="2215"/>
              </a:spcBef>
            </a:pPr>
            <a:r>
              <a:rPr sz="3200" dirty="0">
                <a:solidFill>
                  <a:srgbClr val="21798F"/>
                </a:solidFill>
                <a:latin typeface="Palatino Linotype"/>
                <a:cs typeface="Palatino Linotype"/>
              </a:rPr>
              <a:t>TYPICAL</a:t>
            </a:r>
            <a:r>
              <a:rPr sz="3200" spc="-15" dirty="0">
                <a:solidFill>
                  <a:srgbClr val="21798F"/>
                </a:solidFill>
                <a:latin typeface="Palatino Linotype"/>
                <a:cs typeface="Palatino Linotype"/>
              </a:rPr>
              <a:t> </a:t>
            </a:r>
            <a:r>
              <a:rPr sz="3200" dirty="0">
                <a:solidFill>
                  <a:srgbClr val="21798F"/>
                </a:solidFill>
                <a:latin typeface="Palatino Linotype"/>
                <a:cs typeface="Palatino Linotype"/>
              </a:rPr>
              <a:t>PATTERNS</a:t>
            </a:r>
            <a:r>
              <a:rPr sz="3200" spc="-35" dirty="0">
                <a:solidFill>
                  <a:srgbClr val="21798F"/>
                </a:solidFill>
                <a:latin typeface="Palatino Linotype"/>
                <a:cs typeface="Palatino Linotype"/>
              </a:rPr>
              <a:t> </a:t>
            </a:r>
            <a:r>
              <a:rPr sz="3200" dirty="0">
                <a:solidFill>
                  <a:srgbClr val="21798F"/>
                </a:solidFill>
                <a:latin typeface="Palatino Linotype"/>
                <a:cs typeface="Palatino Linotype"/>
              </a:rPr>
              <a:t>OF</a:t>
            </a:r>
            <a:r>
              <a:rPr sz="3200" spc="-15" dirty="0">
                <a:solidFill>
                  <a:srgbClr val="21798F"/>
                </a:solidFill>
                <a:latin typeface="Palatino Linotype"/>
                <a:cs typeface="Palatino Linotype"/>
              </a:rPr>
              <a:t> </a:t>
            </a:r>
            <a:r>
              <a:rPr sz="3200" dirty="0">
                <a:solidFill>
                  <a:srgbClr val="21798F"/>
                </a:solidFill>
                <a:latin typeface="Palatino Linotype"/>
                <a:cs typeface="Palatino Linotype"/>
              </a:rPr>
              <a:t>SPASTICITY</a:t>
            </a:r>
            <a:r>
              <a:rPr sz="3200" spc="-25" dirty="0">
                <a:solidFill>
                  <a:srgbClr val="21798F"/>
                </a:solidFill>
                <a:latin typeface="Palatino Linotype"/>
                <a:cs typeface="Palatino Linotype"/>
              </a:rPr>
              <a:t> </a:t>
            </a:r>
            <a:r>
              <a:rPr sz="3200" dirty="0">
                <a:solidFill>
                  <a:srgbClr val="21798F"/>
                </a:solidFill>
                <a:latin typeface="Palatino Linotype"/>
                <a:cs typeface="Palatino Linotype"/>
              </a:rPr>
              <a:t>IN</a:t>
            </a:r>
            <a:r>
              <a:rPr sz="3200" spc="-5" dirty="0">
                <a:solidFill>
                  <a:srgbClr val="21798F"/>
                </a:solidFill>
                <a:latin typeface="Palatino Linotype"/>
                <a:cs typeface="Palatino Linotype"/>
              </a:rPr>
              <a:t> </a:t>
            </a:r>
            <a:r>
              <a:rPr sz="3200" dirty="0">
                <a:solidFill>
                  <a:srgbClr val="21798F"/>
                </a:solidFill>
                <a:latin typeface="Palatino Linotype"/>
                <a:cs typeface="Palatino Linotype"/>
              </a:rPr>
              <a:t>UMN</a:t>
            </a:r>
            <a:r>
              <a:rPr sz="3200" spc="-20" dirty="0">
                <a:solidFill>
                  <a:srgbClr val="21798F"/>
                </a:solidFill>
                <a:latin typeface="Palatino Linotype"/>
                <a:cs typeface="Palatino Linotype"/>
              </a:rPr>
              <a:t> </a:t>
            </a:r>
            <a:r>
              <a:rPr sz="3200" dirty="0">
                <a:solidFill>
                  <a:srgbClr val="21798F"/>
                </a:solidFill>
                <a:latin typeface="Palatino Linotype"/>
                <a:cs typeface="Palatino Linotype"/>
              </a:rPr>
              <a:t>LESION</a:t>
            </a:r>
            <a:endParaRPr sz="3200">
              <a:latin typeface="Palatino Linotype"/>
              <a:cs typeface="Palatino Linotype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03250" y="1746250"/>
          <a:ext cx="10972800" cy="33070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Lower</a:t>
                      </a:r>
                      <a:r>
                        <a:rPr sz="18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limb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A1BE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A1BE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Muscles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affected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CA1B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Pelvis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Retraction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Quadratus</a:t>
                      </a:r>
                      <a:r>
                        <a:rPr sz="18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lumborum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Hip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tc>
                  <a:txBody>
                    <a:bodyPr/>
                    <a:lstStyle/>
                    <a:p>
                      <a:pPr marL="112395" marR="6807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Adduction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,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Internal rotation, </a:t>
                      </a:r>
                      <a:r>
                        <a:rPr sz="1800" spc="-4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extension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Add</a:t>
                      </a:r>
                      <a:r>
                        <a:rPr sz="18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Longus/brevis,</a:t>
                      </a:r>
                      <a:r>
                        <a:rPr sz="1800" spc="-7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Add</a:t>
                      </a:r>
                      <a:r>
                        <a:rPr sz="18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Magnus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Knee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Extension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Quadriceps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Foot</a:t>
                      </a:r>
                      <a:r>
                        <a:rPr sz="18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and</a:t>
                      </a:r>
                      <a:r>
                        <a:rPr sz="18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ankle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70" dirty="0">
                          <a:latin typeface="Arial MT"/>
                          <a:cs typeface="Arial MT"/>
                        </a:rPr>
                        <a:t>PF,</a:t>
                      </a:r>
                      <a:r>
                        <a:rPr sz="1800" spc="-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Inversion,</a:t>
                      </a:r>
                      <a:r>
                        <a:rPr sz="1800" spc="-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5" dirty="0">
                          <a:latin typeface="Arial MT"/>
                          <a:cs typeface="Arial MT"/>
                        </a:rPr>
                        <a:t>Toes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30" dirty="0">
                          <a:latin typeface="Arial MT"/>
                          <a:cs typeface="Arial MT"/>
                        </a:rPr>
                        <a:t>claw,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5" dirty="0">
                          <a:latin typeface="Arial MT"/>
                          <a:cs typeface="Arial MT"/>
                        </a:rPr>
                        <a:t>Toes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L="112395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curl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Gastroc</a:t>
                      </a:r>
                      <a:r>
                        <a:rPr sz="1800" spc="-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soleus</a:t>
                      </a:r>
                      <a:r>
                        <a:rPr sz="1800" spc="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,</a:t>
                      </a:r>
                      <a:r>
                        <a:rPr sz="1800" spc="-4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15" dirty="0">
                          <a:latin typeface="Arial MT"/>
                          <a:cs typeface="Arial MT"/>
                        </a:rPr>
                        <a:t>Tibialis</a:t>
                      </a:r>
                      <a:r>
                        <a:rPr sz="1800" spc="1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Posterior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800" dirty="0">
                          <a:latin typeface="Arial MT"/>
                          <a:cs typeface="Arial MT"/>
                        </a:rPr>
                        <a:t>,</a:t>
                      </a:r>
                      <a:endParaRPr sz="1800">
                        <a:latin typeface="Arial MT"/>
                        <a:cs typeface="Arial MT"/>
                      </a:endParaRPr>
                    </a:p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Long</a:t>
                      </a:r>
                      <a:r>
                        <a:rPr sz="18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toe</a:t>
                      </a:r>
                      <a:r>
                        <a:rPr sz="18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flexors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F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15" dirty="0">
                          <a:latin typeface="Arial MT"/>
                          <a:cs typeface="Arial MT"/>
                        </a:rPr>
                        <a:t>Trunk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Lateral flexion,</a:t>
                      </a:r>
                      <a:r>
                        <a:rPr sz="1800" spc="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rotation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tc>
                  <a:txBody>
                    <a:bodyPr/>
                    <a:lstStyle/>
                    <a:p>
                      <a:pPr marL="113664" marR="7950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800" spc="-5" dirty="0">
                          <a:latin typeface="Arial MT"/>
                          <a:cs typeface="Arial MT"/>
                        </a:rPr>
                        <a:t>Rotators </a:t>
                      </a:r>
                      <a:r>
                        <a:rPr sz="1800" dirty="0">
                          <a:latin typeface="Arial MT"/>
                          <a:cs typeface="Arial MT"/>
                        </a:rPr>
                        <a:t>,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internal /external </a:t>
                      </a:r>
                      <a:r>
                        <a:rPr sz="1800" spc="-49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1800" spc="-5" dirty="0">
                          <a:latin typeface="Arial MT"/>
                          <a:cs typeface="Arial MT"/>
                        </a:rPr>
                        <a:t>obliques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02107"/>
            <a:ext cx="11948160" cy="666445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364236" y="277368"/>
            <a:ext cx="11463655" cy="1329055"/>
            <a:chOff x="364236" y="277368"/>
            <a:chExt cx="11463655" cy="132905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4236" y="277368"/>
              <a:ext cx="11463528" cy="132892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96823" y="373380"/>
              <a:ext cx="11174095" cy="1118870"/>
            </a:xfrm>
            <a:custGeom>
              <a:avLst/>
              <a:gdLst/>
              <a:ahLst/>
              <a:cxnLst/>
              <a:rect l="l" t="t" r="r" b="b"/>
              <a:pathLst>
                <a:path w="11174095" h="1118870">
                  <a:moveTo>
                    <a:pt x="11173968" y="0"/>
                  </a:moveTo>
                  <a:lnTo>
                    <a:pt x="0" y="0"/>
                  </a:lnTo>
                  <a:lnTo>
                    <a:pt x="0" y="1118615"/>
                  </a:lnTo>
                  <a:lnTo>
                    <a:pt x="11173968" y="1118615"/>
                  </a:lnTo>
                  <a:lnTo>
                    <a:pt x="11173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782570" y="206208"/>
            <a:ext cx="8559800" cy="536638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85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Passive motion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testing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: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285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Responsivness</a:t>
            </a:r>
            <a:r>
              <a:rPr sz="2400" spc="4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</a:t>
            </a:r>
            <a:r>
              <a:rPr sz="2400" spc="-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muscle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to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stretch</a:t>
            </a:r>
            <a:endParaRPr sz="2400">
              <a:latin typeface="Arial MT"/>
              <a:cs typeface="Arial MT"/>
            </a:endParaRPr>
          </a:p>
          <a:p>
            <a:pPr marL="241300" marR="737870" indent="-228600">
              <a:lnSpc>
                <a:spcPts val="2590"/>
              </a:lnSpc>
              <a:spcBef>
                <a:spcPts val="620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Patient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is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instructed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to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 relax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,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maintain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firm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constant </a:t>
            </a:r>
            <a:r>
              <a:rPr sz="2400" spc="-6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manual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contact</a:t>
            </a:r>
            <a:endParaRPr sz="2400">
              <a:latin typeface="Arial MT"/>
              <a:cs typeface="Arial MT"/>
            </a:endParaRPr>
          </a:p>
          <a:p>
            <a:pPr marL="241300" marR="224790" indent="-228600">
              <a:lnSpc>
                <a:spcPts val="2590"/>
              </a:lnSpc>
              <a:spcBef>
                <a:spcPts val="580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Normal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tone-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limb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moves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easily</a:t>
            </a:r>
            <a:r>
              <a:rPr sz="2400" spc="3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therapist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is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able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to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alter </a:t>
            </a:r>
            <a:r>
              <a:rPr sz="2400" spc="-6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direction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speed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without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feeling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abnormal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resistance.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254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Hypertonic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muscle-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stiff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feeling,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resistant to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movement,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290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Hypotonic</a:t>
            </a:r>
            <a:r>
              <a:rPr sz="2400" spc="3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mucscle-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heavy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feeling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unresponsive</a:t>
            </a:r>
            <a:endParaRPr sz="2400">
              <a:latin typeface="Arial MT"/>
              <a:cs typeface="Arial MT"/>
            </a:endParaRPr>
          </a:p>
          <a:p>
            <a:pPr marL="241300" marR="5080" indent="-228600">
              <a:lnSpc>
                <a:spcPts val="2590"/>
              </a:lnSpc>
              <a:spcBef>
                <a:spcPts val="615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Increasing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the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speed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</a:t>
            </a:r>
            <a:r>
              <a:rPr sz="2400" spc="-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movement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–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increases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the resistance </a:t>
            </a:r>
            <a:r>
              <a:rPr sz="2400" spc="-6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case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</a:t>
            </a:r>
            <a:r>
              <a:rPr sz="2400" spc="-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hypertonic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muscle.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254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Clonus-</a:t>
            </a:r>
            <a:r>
              <a:rPr sz="2400" spc="3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maintained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quick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stretch</a:t>
            </a:r>
            <a:r>
              <a:rPr sz="2400" spc="-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stimulus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285"/>
              </a:spcBef>
              <a:buClr>
                <a:srgbClr val="2CA1BE"/>
              </a:buClr>
              <a:buChar char="•"/>
              <a:tabLst>
                <a:tab pos="241300" algn="l"/>
                <a:tab pos="3579495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Begin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tone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assessment	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with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normal side</a:t>
            </a:r>
            <a:endParaRPr sz="2400">
              <a:latin typeface="Arial MT"/>
              <a:cs typeface="Arial MT"/>
            </a:endParaRPr>
          </a:p>
          <a:p>
            <a:pPr marL="241300" marR="1120775" indent="-228600">
              <a:lnSpc>
                <a:spcPts val="2590"/>
              </a:lnSpc>
              <a:spcBef>
                <a:spcPts val="615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Comparison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between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upper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 lower</a:t>
            </a:r>
            <a:r>
              <a:rPr sz="2400" spc="3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limbs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 also </a:t>
            </a:r>
            <a:r>
              <a:rPr sz="2400" spc="-6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between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right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left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side.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02107"/>
            <a:ext cx="11948160" cy="66644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4236" y="277368"/>
            <a:ext cx="11463528" cy="13289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6823" y="373379"/>
            <a:ext cx="11174095" cy="1118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6540" rIns="0" bIns="0" rtlCol="0">
            <a:spAutoFit/>
          </a:bodyPr>
          <a:lstStyle/>
          <a:p>
            <a:pPr marR="9525" algn="ctr">
              <a:lnSpc>
                <a:spcPct val="100000"/>
              </a:lnSpc>
              <a:spcBef>
                <a:spcPts val="2020"/>
              </a:spcBef>
            </a:pPr>
            <a:r>
              <a:rPr sz="3500" spc="-5" dirty="0">
                <a:solidFill>
                  <a:srgbClr val="21798F"/>
                </a:solidFill>
                <a:latin typeface="Palatino Linotype"/>
                <a:cs typeface="Palatino Linotype"/>
              </a:rPr>
              <a:t>GRADING</a:t>
            </a:r>
            <a:r>
              <a:rPr sz="3500" spc="-35" dirty="0">
                <a:solidFill>
                  <a:srgbClr val="21798F"/>
                </a:solidFill>
                <a:latin typeface="Palatino Linotype"/>
                <a:cs typeface="Palatino Linotype"/>
              </a:rPr>
              <a:t> </a:t>
            </a:r>
            <a:r>
              <a:rPr sz="3500" dirty="0">
                <a:solidFill>
                  <a:srgbClr val="21798F"/>
                </a:solidFill>
                <a:latin typeface="Palatino Linotype"/>
                <a:cs typeface="Palatino Linotype"/>
              </a:rPr>
              <a:t>OF</a:t>
            </a:r>
            <a:r>
              <a:rPr sz="3500" spc="-20" dirty="0">
                <a:solidFill>
                  <a:srgbClr val="21798F"/>
                </a:solidFill>
                <a:latin typeface="Palatino Linotype"/>
                <a:cs typeface="Palatino Linotype"/>
              </a:rPr>
              <a:t> </a:t>
            </a:r>
            <a:r>
              <a:rPr sz="3500" dirty="0">
                <a:solidFill>
                  <a:srgbClr val="21798F"/>
                </a:solidFill>
                <a:latin typeface="Palatino Linotype"/>
                <a:cs typeface="Palatino Linotype"/>
              </a:rPr>
              <a:t>TONE</a:t>
            </a:r>
            <a:endParaRPr sz="3500">
              <a:latin typeface="Palatino Linotype"/>
              <a:cs typeface="Palatino Linotyp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2640" y="1704403"/>
            <a:ext cx="7829550" cy="266065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80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0-4+</a:t>
            </a:r>
            <a:r>
              <a:rPr sz="2400" spc="-4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scale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0-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No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Response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(flaccidity)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1+ Decreased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response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(hypotonia)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2+</a:t>
            </a:r>
            <a:r>
              <a:rPr sz="2400" spc="-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normal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 response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3+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Exaggerated</a:t>
            </a:r>
            <a:r>
              <a:rPr sz="2400" spc="4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response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(Mild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to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moderate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hypertonia)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4+ sustained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response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(Severe hypertonia)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02107"/>
            <a:ext cx="11948160" cy="66644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4236" y="277368"/>
            <a:ext cx="11463528" cy="13289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6823" y="373379"/>
            <a:ext cx="11174095" cy="1118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6540" rIns="0" bIns="0" rtlCol="0">
            <a:spAutoFit/>
          </a:bodyPr>
          <a:lstStyle/>
          <a:p>
            <a:pPr marR="8890" algn="ctr">
              <a:lnSpc>
                <a:spcPct val="100000"/>
              </a:lnSpc>
              <a:spcBef>
                <a:spcPts val="2020"/>
              </a:spcBef>
            </a:pPr>
            <a:r>
              <a:rPr sz="3500" dirty="0">
                <a:solidFill>
                  <a:srgbClr val="21798F"/>
                </a:solidFill>
                <a:latin typeface="Palatino Linotype"/>
                <a:cs typeface="Palatino Linotype"/>
              </a:rPr>
              <a:t>MODIFIED</a:t>
            </a:r>
            <a:r>
              <a:rPr sz="3500" spc="-15" dirty="0">
                <a:solidFill>
                  <a:srgbClr val="21798F"/>
                </a:solidFill>
                <a:latin typeface="Palatino Linotype"/>
                <a:cs typeface="Palatino Linotype"/>
              </a:rPr>
              <a:t> </a:t>
            </a:r>
            <a:r>
              <a:rPr sz="3500" spc="-5" dirty="0">
                <a:solidFill>
                  <a:srgbClr val="21798F"/>
                </a:solidFill>
                <a:latin typeface="Palatino Linotype"/>
                <a:cs typeface="Palatino Linotype"/>
              </a:rPr>
              <a:t>ASHWORTH</a:t>
            </a:r>
            <a:r>
              <a:rPr sz="3500" spc="-30" dirty="0">
                <a:solidFill>
                  <a:srgbClr val="21798F"/>
                </a:solidFill>
                <a:latin typeface="Palatino Linotype"/>
                <a:cs typeface="Palatino Linotype"/>
              </a:rPr>
              <a:t> </a:t>
            </a:r>
            <a:r>
              <a:rPr sz="3500" spc="-5" dirty="0">
                <a:solidFill>
                  <a:srgbClr val="21798F"/>
                </a:solidFill>
                <a:latin typeface="Palatino Linotype"/>
                <a:cs typeface="Palatino Linotype"/>
              </a:rPr>
              <a:t>SCALE</a:t>
            </a:r>
            <a:endParaRPr sz="3500">
              <a:latin typeface="Palatino Linotype"/>
              <a:cs typeface="Palatino Linotyp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97686" y="1495399"/>
            <a:ext cx="9963150" cy="475678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40"/>
              </a:spcBef>
              <a:buClr>
                <a:srgbClr val="2CA1BE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b="1" dirty="0">
                <a:solidFill>
                  <a:srgbClr val="464646"/>
                </a:solidFill>
                <a:latin typeface="Arial"/>
                <a:cs typeface="Arial"/>
              </a:rPr>
              <a:t>In</a:t>
            </a:r>
            <a:r>
              <a:rPr sz="2000" b="1" spc="-3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64646"/>
                </a:solidFill>
                <a:latin typeface="Arial"/>
                <a:cs typeface="Arial"/>
              </a:rPr>
              <a:t>case</a:t>
            </a:r>
            <a:r>
              <a:rPr sz="2000" b="1" spc="-4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64646"/>
                </a:solidFill>
                <a:latin typeface="Arial"/>
                <a:cs typeface="Arial"/>
              </a:rPr>
              <a:t>of</a:t>
            </a:r>
            <a:r>
              <a:rPr sz="2000" b="1" spc="-1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64646"/>
                </a:solidFill>
                <a:latin typeface="Arial"/>
                <a:cs typeface="Arial"/>
              </a:rPr>
              <a:t>Spasticity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40"/>
              </a:spcBef>
              <a:buClr>
                <a:srgbClr val="2CA1BE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b="1" spc="-5" dirty="0">
                <a:solidFill>
                  <a:srgbClr val="464646"/>
                </a:solidFill>
                <a:latin typeface="Arial"/>
                <a:cs typeface="Arial"/>
              </a:rPr>
              <a:t>Subjective </a:t>
            </a:r>
            <a:r>
              <a:rPr sz="2000" b="1" dirty="0">
                <a:solidFill>
                  <a:srgbClr val="464646"/>
                </a:solidFill>
                <a:latin typeface="Arial"/>
                <a:cs typeface="Arial"/>
              </a:rPr>
              <a:t>,</a:t>
            </a:r>
            <a:r>
              <a:rPr sz="2000" b="1" spc="-1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64646"/>
                </a:solidFill>
                <a:latin typeface="Arial"/>
                <a:cs typeface="Arial"/>
              </a:rPr>
              <a:t>5</a:t>
            </a:r>
            <a:r>
              <a:rPr sz="2000" b="1" spc="-2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64646"/>
                </a:solidFill>
                <a:latin typeface="Arial"/>
                <a:cs typeface="Arial"/>
              </a:rPr>
              <a:t>point</a:t>
            </a:r>
            <a:r>
              <a:rPr sz="2000" b="1" spc="-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64646"/>
                </a:solidFill>
                <a:latin typeface="Arial"/>
                <a:cs typeface="Arial"/>
              </a:rPr>
              <a:t>ordinal</a:t>
            </a:r>
            <a:r>
              <a:rPr sz="2000" b="1" spc="-2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64646"/>
                </a:solidFill>
                <a:latin typeface="Arial"/>
                <a:cs typeface="Arial"/>
              </a:rPr>
              <a:t>scale,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280"/>
              </a:spcBef>
              <a:buClr>
                <a:srgbClr val="2CA1BE"/>
              </a:buClr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464646"/>
                </a:solidFill>
                <a:latin typeface="Arial"/>
                <a:cs typeface="Arial"/>
              </a:rPr>
              <a:t>0</a:t>
            </a:r>
            <a:r>
              <a:rPr sz="2400" b="1" spc="-1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No</a:t>
            </a:r>
            <a:r>
              <a:rPr sz="2400" spc="-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increase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in</a:t>
            </a:r>
            <a:r>
              <a:rPr sz="2400" spc="-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muscle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toone</a:t>
            </a:r>
            <a:endParaRPr sz="2400">
              <a:latin typeface="Arial MT"/>
              <a:cs typeface="Arial MT"/>
            </a:endParaRPr>
          </a:p>
          <a:p>
            <a:pPr marL="241300" marR="5080" indent="-228600">
              <a:lnSpc>
                <a:spcPts val="2590"/>
              </a:lnSpc>
              <a:spcBef>
                <a:spcPts val="620"/>
              </a:spcBef>
              <a:buClr>
                <a:srgbClr val="2CA1BE"/>
              </a:buClr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464646"/>
                </a:solidFill>
                <a:latin typeface="Arial"/>
                <a:cs typeface="Arial"/>
              </a:rPr>
              <a:t>1</a:t>
            </a:r>
            <a:r>
              <a:rPr sz="2400" b="1" spc="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Slight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increase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muscle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tone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,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manifested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by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catch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release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or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by </a:t>
            </a:r>
            <a:r>
              <a:rPr sz="2400" spc="-6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minimal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resistance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at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the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end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the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ROM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when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the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affected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part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is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 moved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inn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flexion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or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extension</a:t>
            </a:r>
            <a:endParaRPr sz="2400">
              <a:latin typeface="Arial MT"/>
              <a:cs typeface="Arial MT"/>
            </a:endParaRPr>
          </a:p>
          <a:p>
            <a:pPr marL="241300" marR="468630" indent="-228600" algn="just">
              <a:lnSpc>
                <a:spcPct val="90000"/>
              </a:lnSpc>
              <a:spcBef>
                <a:spcPts val="545"/>
              </a:spcBef>
              <a:buClr>
                <a:srgbClr val="2CA1BE"/>
              </a:buClr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464646"/>
                </a:solidFill>
                <a:latin typeface="Arial"/>
                <a:cs typeface="Arial"/>
              </a:rPr>
              <a:t>1+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Slight increase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in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muscle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tone , menifested by catch ,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followed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by </a:t>
            </a:r>
            <a:r>
              <a:rPr sz="2400" spc="-65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minimum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resistance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throughout the remainder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(less than half)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 the </a:t>
            </a:r>
            <a:r>
              <a:rPr sz="2400" spc="-65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ROM</a:t>
            </a:r>
            <a:endParaRPr sz="2400">
              <a:latin typeface="Arial MT"/>
              <a:cs typeface="Arial MT"/>
            </a:endParaRPr>
          </a:p>
          <a:p>
            <a:pPr marL="241300" marR="194945" indent="-228600">
              <a:lnSpc>
                <a:spcPts val="2590"/>
              </a:lnSpc>
              <a:spcBef>
                <a:spcPts val="615"/>
              </a:spcBef>
              <a:buClr>
                <a:srgbClr val="2CA1BE"/>
              </a:buClr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464646"/>
                </a:solidFill>
                <a:latin typeface="Arial"/>
                <a:cs typeface="Arial"/>
              </a:rPr>
              <a:t>2</a:t>
            </a:r>
            <a:r>
              <a:rPr sz="2400" b="1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more marked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increase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muscle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tone through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most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the ROM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,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but </a:t>
            </a:r>
            <a:r>
              <a:rPr sz="2400" spc="-6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altered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part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is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easily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moved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254"/>
              </a:spcBef>
              <a:buClr>
                <a:srgbClr val="2CA1BE"/>
              </a:buClr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464646"/>
                </a:solidFill>
                <a:latin typeface="Arial"/>
                <a:cs typeface="Arial"/>
              </a:rPr>
              <a:t>3</a:t>
            </a:r>
            <a:r>
              <a:rPr sz="2400" b="1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Considerable</a:t>
            </a:r>
            <a:r>
              <a:rPr sz="2400" spc="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increase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muscle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tone,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passive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movement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difficult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285"/>
              </a:spcBef>
              <a:buClr>
                <a:srgbClr val="2CA1BE"/>
              </a:buClr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464646"/>
                </a:solidFill>
                <a:latin typeface="Arial"/>
                <a:cs typeface="Arial"/>
              </a:rPr>
              <a:t>4</a:t>
            </a:r>
            <a:r>
              <a:rPr sz="2400" b="1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Affected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part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rigid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 flexion</a:t>
            </a:r>
            <a:r>
              <a:rPr sz="2400" spc="3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extension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02107"/>
            <a:ext cx="11948160" cy="66644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4236" y="277368"/>
            <a:ext cx="11463528" cy="132892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96823" y="373379"/>
            <a:ext cx="11174095" cy="1118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3950">
              <a:latin typeface="Times New Roman"/>
              <a:cs typeface="Times New Roman"/>
            </a:endParaRPr>
          </a:p>
          <a:p>
            <a:pPr marL="2526665" indent="-229235">
              <a:lnSpc>
                <a:spcPct val="100000"/>
              </a:lnSpc>
              <a:spcBef>
                <a:spcPts val="5"/>
              </a:spcBef>
              <a:buClr>
                <a:srgbClr val="2CA1BE"/>
              </a:buClr>
              <a:buChar char="•"/>
              <a:tabLst>
                <a:tab pos="2527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Pendulum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test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–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with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the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patient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seated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high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sitting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,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11170" y="1305814"/>
            <a:ext cx="6921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patient’s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knee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is extended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fully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allowed</a:t>
            </a:r>
            <a:r>
              <a:rPr sz="2400" spc="4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to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drop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82570" y="1744421"/>
            <a:ext cx="8524875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A</a:t>
            </a:r>
            <a:r>
              <a:rPr sz="2400" spc="-1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Normal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hypotonic</a:t>
            </a:r>
            <a:r>
              <a:rPr sz="2400" spc="3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limb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–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swings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freely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for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several</a:t>
            </a:r>
            <a:endParaRPr sz="2400">
              <a:latin typeface="Arial MT"/>
              <a:cs typeface="Arial MT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oscillations</a:t>
            </a:r>
            <a:endParaRPr sz="2400">
              <a:latin typeface="Arial MT"/>
              <a:cs typeface="Arial MT"/>
            </a:endParaRPr>
          </a:p>
          <a:p>
            <a:pPr marL="241300" marR="508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Hypertonic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Limb-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resistant to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the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swinging</a:t>
            </a:r>
            <a:r>
              <a:rPr sz="2400" spc="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motion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quickly </a:t>
            </a:r>
            <a:r>
              <a:rPr sz="2400" spc="-65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return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to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initial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starting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dependent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position</a:t>
            </a:r>
            <a:endParaRPr sz="24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CA1BE"/>
              </a:buClr>
              <a:buFont typeface="Arial MT"/>
              <a:buChar char="•"/>
            </a:pPr>
            <a:endParaRPr sz="35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A</a:t>
            </a:r>
            <a:r>
              <a:rPr sz="2400" spc="-16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myotonometer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–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handheld</a:t>
            </a:r>
            <a:r>
              <a:rPr sz="2400" spc="4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computerised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electronic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device</a:t>
            </a:r>
            <a:endParaRPr sz="2400">
              <a:latin typeface="Arial MT"/>
              <a:cs typeface="Arial MT"/>
            </a:endParaRPr>
          </a:p>
          <a:p>
            <a:pPr marL="241300" marR="63246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Quantitative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measurements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of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force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 and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displacement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 </a:t>
            </a:r>
            <a:r>
              <a:rPr sz="2400" spc="-6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muscle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tissue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02107"/>
            <a:ext cx="11948160" cy="66644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4236" y="277368"/>
            <a:ext cx="11463528" cy="13289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6823" y="373379"/>
            <a:ext cx="11174095" cy="1118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3400">
              <a:latin typeface="Times New Roman"/>
              <a:cs typeface="Times New Roman"/>
            </a:endParaRPr>
          </a:p>
          <a:p>
            <a:pPr marL="4846320">
              <a:lnSpc>
                <a:spcPct val="100000"/>
              </a:lnSpc>
            </a:pPr>
            <a:r>
              <a:rPr sz="3500" b="1" dirty="0">
                <a:solidFill>
                  <a:srgbClr val="21798F"/>
                </a:solidFill>
                <a:latin typeface="Arial"/>
                <a:cs typeface="Arial"/>
              </a:rPr>
              <a:t>INTRODUCTION</a:t>
            </a:r>
            <a:endParaRPr sz="3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7024" y="1655445"/>
            <a:ext cx="102825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Font typeface="Arial MT"/>
              <a:buChar char="•"/>
              <a:tabLst>
                <a:tab pos="241300" algn="l"/>
                <a:tab pos="1684655" algn="l"/>
              </a:tabLst>
            </a:pPr>
            <a:r>
              <a:rPr sz="2400" b="1" spc="-5" dirty="0">
                <a:solidFill>
                  <a:srgbClr val="464646"/>
                </a:solidFill>
                <a:latin typeface="Arial"/>
                <a:cs typeface="Arial"/>
              </a:rPr>
              <a:t>Definition:</a:t>
            </a:r>
            <a:r>
              <a:rPr sz="2400" b="1" spc="-2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Resistance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muscle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to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passive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elongation</a:t>
            </a:r>
            <a:r>
              <a:rPr sz="2400" spc="4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or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stretch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 when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 </a:t>
            </a:r>
            <a:r>
              <a:rPr sz="2400" spc="-65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individual	attempts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to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maintain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muscle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relaxation.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7024" y="2899409"/>
            <a:ext cx="13544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solidFill>
                  <a:srgbClr val="464646"/>
                </a:solidFill>
                <a:latin typeface="Arial"/>
                <a:cs typeface="Arial"/>
              </a:rPr>
              <a:t>Fa</a:t>
            </a:r>
            <a:r>
              <a:rPr sz="2400" b="1" spc="-10" dirty="0">
                <a:solidFill>
                  <a:srgbClr val="464646"/>
                </a:solidFill>
                <a:latin typeface="Arial"/>
                <a:cs typeface="Arial"/>
              </a:rPr>
              <a:t>c</a:t>
            </a:r>
            <a:r>
              <a:rPr sz="2400" b="1" dirty="0">
                <a:solidFill>
                  <a:srgbClr val="464646"/>
                </a:solidFill>
                <a:latin typeface="Arial"/>
                <a:cs typeface="Arial"/>
              </a:rPr>
              <a:t>tors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79039" y="2826257"/>
            <a:ext cx="6699884" cy="13423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66395" indent="-33909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36703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Physical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Inertia</a:t>
            </a:r>
            <a:endParaRPr sz="2400">
              <a:latin typeface="Arial MT"/>
              <a:cs typeface="Arial MT"/>
            </a:endParaRPr>
          </a:p>
          <a:p>
            <a:pPr marL="351155" indent="-33909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35179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Intrinsic mechanical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elastic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stiffness</a:t>
            </a:r>
            <a:endParaRPr sz="2400">
              <a:latin typeface="Arial MT"/>
              <a:cs typeface="Arial MT"/>
            </a:endParaRPr>
          </a:p>
          <a:p>
            <a:pPr marL="351155" indent="-33909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35179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Reflex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muscle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contraction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(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tonic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stretch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reflex)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2723" y="4142422"/>
            <a:ext cx="5436870" cy="222123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355600" indent="-228600">
              <a:lnSpc>
                <a:spcPct val="100000"/>
              </a:lnSpc>
              <a:spcBef>
                <a:spcPts val="680"/>
              </a:spcBef>
              <a:buClr>
                <a:srgbClr val="2CA1BE"/>
              </a:buClr>
              <a:buFont typeface="Arial MT"/>
              <a:buChar char="•"/>
              <a:tabLst>
                <a:tab pos="355600" algn="l"/>
              </a:tabLst>
            </a:pPr>
            <a:r>
              <a:rPr sz="2400" b="1" spc="-15" dirty="0">
                <a:solidFill>
                  <a:srgbClr val="464646"/>
                </a:solidFill>
                <a:latin typeface="Arial"/>
                <a:cs typeface="Arial"/>
              </a:rPr>
              <a:t>TONAL</a:t>
            </a:r>
            <a:r>
              <a:rPr sz="2400" b="1" spc="-14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64646"/>
                </a:solidFill>
                <a:latin typeface="Arial"/>
                <a:cs typeface="Arial"/>
              </a:rPr>
              <a:t>ABNORMALITIES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-</a:t>
            </a:r>
            <a:endParaRPr sz="2400">
              <a:latin typeface="Arial MT"/>
              <a:cs typeface="Arial MT"/>
            </a:endParaRPr>
          </a:p>
          <a:p>
            <a:pPr marL="369570" indent="-243204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SzPct val="95833"/>
              <a:buFont typeface="Wingdings"/>
              <a:buChar char=""/>
              <a:tabLst>
                <a:tab pos="370205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Hypotonia</a:t>
            </a:r>
            <a:endParaRPr sz="2400">
              <a:latin typeface="Arial MT"/>
              <a:cs typeface="Arial MT"/>
            </a:endParaRPr>
          </a:p>
          <a:p>
            <a:pPr marL="439420" indent="-426720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Font typeface="Wingdings"/>
              <a:buChar char=""/>
              <a:tabLst>
                <a:tab pos="438784" algn="l"/>
                <a:tab pos="43942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Hypertonia-Spasticity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Rigidity</a:t>
            </a:r>
            <a:endParaRPr sz="2400">
              <a:latin typeface="Arial MT"/>
              <a:cs typeface="Arial MT"/>
            </a:endParaRPr>
          </a:p>
          <a:p>
            <a:pPr marL="439420" indent="-42672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Font typeface="Wingdings"/>
              <a:buChar char=""/>
              <a:tabLst>
                <a:tab pos="438784" algn="l"/>
                <a:tab pos="43942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Dystonia</a:t>
            </a:r>
            <a:endParaRPr sz="2400">
              <a:latin typeface="Arial MT"/>
              <a:cs typeface="Arial MT"/>
            </a:endParaRPr>
          </a:p>
          <a:p>
            <a:pPr marL="439420" indent="-42672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Font typeface="Wingdings"/>
              <a:buChar char=""/>
              <a:tabLst>
                <a:tab pos="438784" algn="l"/>
                <a:tab pos="43942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Decerebrate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Decorticate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Rigidity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02107"/>
            <a:ext cx="11948160" cy="66644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4236" y="277368"/>
            <a:ext cx="11463528" cy="13289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6823" y="373379"/>
            <a:ext cx="11174095" cy="1118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76225" rIns="0" bIns="0" rtlCol="0">
            <a:spAutoFit/>
          </a:bodyPr>
          <a:lstStyle/>
          <a:p>
            <a:pPr marR="8255" algn="ctr">
              <a:lnSpc>
                <a:spcPct val="100000"/>
              </a:lnSpc>
              <a:spcBef>
                <a:spcPts val="2175"/>
              </a:spcBef>
            </a:pPr>
            <a:r>
              <a:rPr sz="3500" b="1" spc="-20" dirty="0">
                <a:solidFill>
                  <a:srgbClr val="21798F"/>
                </a:solidFill>
                <a:latin typeface="Arial"/>
                <a:cs typeface="Arial"/>
              </a:rPr>
              <a:t>SUMMARY</a:t>
            </a:r>
            <a:endParaRPr sz="3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2640" y="1704403"/>
            <a:ext cx="5532120" cy="397764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80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Introduction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Abnormal</a:t>
            </a:r>
            <a:r>
              <a:rPr sz="2400" spc="-4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60" dirty="0">
                <a:solidFill>
                  <a:srgbClr val="464646"/>
                </a:solidFill>
                <a:latin typeface="Arial MT"/>
                <a:cs typeface="Arial MT"/>
              </a:rPr>
              <a:t>Tone-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 Spasticity</a:t>
            </a:r>
            <a:endParaRPr sz="2400">
              <a:latin typeface="Arial MT"/>
              <a:cs typeface="Arial MT"/>
            </a:endParaRPr>
          </a:p>
          <a:p>
            <a:pPr marL="2760980" marR="1392555">
              <a:lnSpc>
                <a:spcPct val="120000"/>
              </a:lnSpc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Rigidity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Hyp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o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tonia  Dystonia</a:t>
            </a:r>
            <a:endParaRPr sz="2400">
              <a:latin typeface="Arial MT"/>
              <a:cs typeface="Arial MT"/>
            </a:endParaRPr>
          </a:p>
          <a:p>
            <a:pPr marL="2760980" marR="5080">
              <a:lnSpc>
                <a:spcPct val="120000"/>
              </a:lnSpc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Decerebrate</a:t>
            </a:r>
            <a:r>
              <a:rPr sz="2400" spc="-4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Rigidity </a:t>
            </a:r>
            <a:r>
              <a:rPr sz="2400" spc="-6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Decorticate</a:t>
            </a:r>
            <a:r>
              <a:rPr sz="2400" spc="-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Rigidity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Examination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tone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Modified</a:t>
            </a:r>
            <a:r>
              <a:rPr sz="2400" spc="-13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Ashworth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Scale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02107"/>
            <a:ext cx="11948160" cy="66644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4236" y="277368"/>
            <a:ext cx="11463528" cy="13289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6823" y="373379"/>
            <a:ext cx="11174095" cy="1118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76225" rIns="0" bIns="0" rtlCol="0">
            <a:spAutoFit/>
          </a:bodyPr>
          <a:lstStyle/>
          <a:p>
            <a:pPr marR="8890" algn="ctr">
              <a:lnSpc>
                <a:spcPct val="100000"/>
              </a:lnSpc>
              <a:spcBef>
                <a:spcPts val="2175"/>
              </a:spcBef>
            </a:pPr>
            <a:r>
              <a:rPr sz="3500" b="1" dirty="0">
                <a:solidFill>
                  <a:srgbClr val="21798F"/>
                </a:solidFill>
                <a:latin typeface="Arial"/>
                <a:cs typeface="Arial"/>
              </a:rPr>
              <a:t>REFERENCE</a:t>
            </a:r>
            <a:endParaRPr sz="3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15438" y="2305558"/>
            <a:ext cx="8171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Char char="•"/>
              <a:tabLst>
                <a:tab pos="2667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Physical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Rehabilitation</a:t>
            </a:r>
            <a:r>
              <a:rPr sz="2400" spc="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by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Susan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B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O’Sullivan</a:t>
            </a:r>
            <a:r>
              <a:rPr sz="2400" spc="5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–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5</a:t>
            </a:r>
            <a:r>
              <a:rPr sz="2400" spc="-7" baseline="24305" dirty="0">
                <a:solidFill>
                  <a:srgbClr val="464646"/>
                </a:solidFill>
                <a:latin typeface="Arial MT"/>
                <a:cs typeface="Arial MT"/>
              </a:rPr>
              <a:t>th</a:t>
            </a:r>
            <a:r>
              <a:rPr sz="2400" spc="345" baseline="2430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Edition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FCCC391-A1A3-450E-A96B-D41309EF6DA0}"/>
              </a:ext>
            </a:extLst>
          </p:cNvPr>
          <p:cNvSpPr txBox="1"/>
          <p:nvPr/>
        </p:nvSpPr>
        <p:spPr>
          <a:xfrm>
            <a:off x="1219200" y="41910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b="1" u="sng" dirty="0"/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02107"/>
            <a:ext cx="11948160" cy="66644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4236" y="277368"/>
            <a:ext cx="11463528" cy="13289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6823" y="373379"/>
            <a:ext cx="11174095" cy="1118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26720" rIns="0" bIns="0" rtlCol="0">
            <a:spAutoFit/>
          </a:bodyPr>
          <a:lstStyle/>
          <a:p>
            <a:pPr marL="4584065">
              <a:lnSpc>
                <a:spcPct val="100000"/>
              </a:lnSpc>
              <a:spcBef>
                <a:spcPts val="3360"/>
              </a:spcBef>
            </a:pPr>
            <a:r>
              <a:rPr sz="3500" b="1" dirty="0">
                <a:solidFill>
                  <a:srgbClr val="21798F"/>
                </a:solidFill>
                <a:latin typeface="Arial"/>
                <a:cs typeface="Arial"/>
              </a:rPr>
              <a:t>ABNORMAL</a:t>
            </a:r>
            <a:r>
              <a:rPr sz="3500" b="1" spc="-135" dirty="0">
                <a:solidFill>
                  <a:srgbClr val="21798F"/>
                </a:solidFill>
                <a:latin typeface="Arial"/>
                <a:cs typeface="Arial"/>
              </a:rPr>
              <a:t> </a:t>
            </a:r>
            <a:r>
              <a:rPr sz="3500" b="1" spc="-15" dirty="0">
                <a:solidFill>
                  <a:srgbClr val="21798F"/>
                </a:solidFill>
                <a:latin typeface="Arial"/>
                <a:cs typeface="Arial"/>
              </a:rPr>
              <a:t>TONE</a:t>
            </a:r>
            <a:endParaRPr sz="3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97330" y="1397819"/>
            <a:ext cx="8053070" cy="405447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2800" b="1" spc="-30" dirty="0">
                <a:solidFill>
                  <a:srgbClr val="464646"/>
                </a:solidFill>
                <a:latin typeface="Arial"/>
                <a:cs typeface="Arial"/>
              </a:rPr>
              <a:t>SPASTICITY</a:t>
            </a:r>
            <a:endParaRPr sz="2800">
              <a:latin typeface="Arial"/>
              <a:cs typeface="Arial"/>
            </a:endParaRPr>
          </a:p>
          <a:p>
            <a:pPr marL="355600" indent="-228600">
              <a:lnSpc>
                <a:spcPct val="100000"/>
              </a:lnSpc>
              <a:spcBef>
                <a:spcPts val="595"/>
              </a:spcBef>
              <a:buClr>
                <a:srgbClr val="2CA1BE"/>
              </a:buClr>
              <a:buChar char="•"/>
              <a:tabLst>
                <a:tab pos="3556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Hypertonic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motor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disorder</a:t>
            </a:r>
            <a:endParaRPr sz="2400">
              <a:latin typeface="Arial MT"/>
              <a:cs typeface="Arial MT"/>
            </a:endParaRPr>
          </a:p>
          <a:p>
            <a:pPr marL="3556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355600" algn="l"/>
              </a:tabLst>
            </a:pPr>
            <a:r>
              <a:rPr sz="2400" spc="-20" dirty="0">
                <a:solidFill>
                  <a:srgbClr val="464646"/>
                </a:solidFill>
                <a:latin typeface="Arial MT"/>
                <a:cs typeface="Arial MT"/>
              </a:rPr>
              <a:t>Velocity</a:t>
            </a:r>
            <a:r>
              <a:rPr sz="2400" spc="-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dependent</a:t>
            </a:r>
            <a:endParaRPr sz="2400">
              <a:latin typeface="Arial MT"/>
              <a:cs typeface="Arial MT"/>
            </a:endParaRPr>
          </a:p>
          <a:p>
            <a:pPr marL="355600" indent="-228600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Char char="•"/>
              <a:tabLst>
                <a:tab pos="3556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Clasp-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knife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response</a:t>
            </a:r>
            <a:endParaRPr sz="2400">
              <a:latin typeface="Arial MT"/>
              <a:cs typeface="Arial MT"/>
            </a:endParaRPr>
          </a:p>
          <a:p>
            <a:pPr marL="3556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3556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Chronic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spasticity-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abnormal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posture,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20" dirty="0">
                <a:solidFill>
                  <a:srgbClr val="464646"/>
                </a:solidFill>
                <a:latin typeface="Arial MT"/>
                <a:cs typeface="Arial MT"/>
              </a:rPr>
              <a:t>deformity,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disability</a:t>
            </a:r>
            <a:endParaRPr sz="2400">
              <a:latin typeface="Arial MT"/>
              <a:cs typeface="Arial MT"/>
            </a:endParaRPr>
          </a:p>
          <a:p>
            <a:pPr marL="3556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355600" algn="l"/>
                <a:tab pos="3795395" algn="l"/>
              </a:tabLst>
            </a:pP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Injury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to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pyramidal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tract-	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UMN</a:t>
            </a:r>
            <a:r>
              <a:rPr sz="2400" spc="-3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lesion</a:t>
            </a:r>
            <a:endParaRPr sz="2400">
              <a:latin typeface="Arial MT"/>
              <a:cs typeface="Arial MT"/>
            </a:endParaRPr>
          </a:p>
          <a:p>
            <a:pPr marL="355600" indent="-228600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Char char="•"/>
              <a:tabLst>
                <a:tab pos="3556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Loss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inhibitory</a:t>
            </a:r>
            <a:r>
              <a:rPr sz="2400" spc="3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control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over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lower</a:t>
            </a:r>
            <a:r>
              <a:rPr sz="2400" spc="3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motor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neurons</a:t>
            </a:r>
            <a:endParaRPr sz="2400">
              <a:latin typeface="Arial MT"/>
              <a:cs typeface="Arial MT"/>
            </a:endParaRPr>
          </a:p>
          <a:p>
            <a:pPr marL="3556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3556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Results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in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disordered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spinal</a:t>
            </a:r>
            <a:r>
              <a:rPr sz="2400" spc="4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segmental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reflexes</a:t>
            </a:r>
            <a:endParaRPr sz="2400">
              <a:latin typeface="Arial MT"/>
              <a:cs typeface="Arial MT"/>
            </a:endParaRPr>
          </a:p>
          <a:p>
            <a:pPr marL="3556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3556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Increased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alpha</a:t>
            </a:r>
            <a:r>
              <a:rPr sz="2400" spc="3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motorneurone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excitability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02107"/>
            <a:ext cx="11948160" cy="666445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364236" y="277368"/>
            <a:ext cx="11463655" cy="1329055"/>
            <a:chOff x="364236" y="277368"/>
            <a:chExt cx="11463655" cy="132905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64236" y="277368"/>
              <a:ext cx="11463528" cy="132892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96823" y="373380"/>
              <a:ext cx="11174095" cy="1118870"/>
            </a:xfrm>
            <a:custGeom>
              <a:avLst/>
              <a:gdLst/>
              <a:ahLst/>
              <a:cxnLst/>
              <a:rect l="l" t="t" r="r" b="b"/>
              <a:pathLst>
                <a:path w="11174095" h="1118870">
                  <a:moveTo>
                    <a:pt x="11173968" y="0"/>
                  </a:moveTo>
                  <a:lnTo>
                    <a:pt x="0" y="0"/>
                  </a:lnTo>
                  <a:lnTo>
                    <a:pt x="0" y="1118615"/>
                  </a:lnTo>
                  <a:lnTo>
                    <a:pt x="11173968" y="1118615"/>
                  </a:lnTo>
                  <a:lnTo>
                    <a:pt x="11173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085594" y="532914"/>
            <a:ext cx="8766175" cy="446405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Clr>
                <a:srgbClr val="2CA1BE"/>
              </a:buClr>
              <a:buFont typeface="Arial MT"/>
              <a:buChar char="•"/>
              <a:tabLst>
                <a:tab pos="241300" algn="l"/>
              </a:tabLst>
            </a:pP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Sign</a:t>
            </a:r>
            <a:r>
              <a:rPr sz="2800" b="1" spc="-3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and</a:t>
            </a:r>
            <a:r>
              <a:rPr sz="2800" b="1" spc="-1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symptoms-</a:t>
            </a:r>
            <a:endParaRPr sz="28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hyperactive</a:t>
            </a:r>
            <a:r>
              <a:rPr sz="2800" spc="-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464646"/>
                </a:solidFill>
                <a:latin typeface="Arial MT"/>
                <a:cs typeface="Arial MT"/>
              </a:rPr>
              <a:t>stretch</a:t>
            </a:r>
            <a:r>
              <a:rPr sz="2800" spc="-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464646"/>
                </a:solidFill>
                <a:latin typeface="Arial MT"/>
                <a:cs typeface="Arial MT"/>
              </a:rPr>
              <a:t>reflexes</a:t>
            </a:r>
            <a:endParaRPr sz="28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800" dirty="0">
                <a:solidFill>
                  <a:srgbClr val="464646"/>
                </a:solidFill>
                <a:latin typeface="Arial MT"/>
                <a:cs typeface="Arial MT"/>
              </a:rPr>
              <a:t>Involuntary</a:t>
            </a:r>
            <a:r>
              <a:rPr sz="28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flexor</a:t>
            </a:r>
            <a:r>
              <a:rPr sz="2800" dirty="0">
                <a:solidFill>
                  <a:srgbClr val="464646"/>
                </a:solidFill>
                <a:latin typeface="Arial MT"/>
                <a:cs typeface="Arial MT"/>
              </a:rPr>
              <a:t> and</a:t>
            </a:r>
            <a:r>
              <a:rPr sz="28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464646"/>
                </a:solidFill>
                <a:latin typeface="Arial MT"/>
                <a:cs typeface="Arial MT"/>
              </a:rPr>
              <a:t>extensor</a:t>
            </a:r>
            <a:r>
              <a:rPr sz="28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spasms</a:t>
            </a:r>
            <a:endParaRPr sz="28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800" spc="-10" dirty="0">
                <a:solidFill>
                  <a:srgbClr val="464646"/>
                </a:solidFill>
                <a:latin typeface="Arial MT"/>
                <a:cs typeface="Arial MT"/>
              </a:rPr>
              <a:t>Babinski’s</a:t>
            </a:r>
            <a:r>
              <a:rPr sz="28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sign</a:t>
            </a:r>
            <a:r>
              <a:rPr sz="28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464646"/>
                </a:solidFill>
                <a:latin typeface="Arial MT"/>
                <a:cs typeface="Arial MT"/>
              </a:rPr>
              <a:t>positive</a:t>
            </a:r>
            <a:r>
              <a:rPr sz="28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–Abnormal</a:t>
            </a:r>
            <a:r>
              <a:rPr sz="28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plantar</a:t>
            </a:r>
            <a:r>
              <a:rPr sz="28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reflex</a:t>
            </a:r>
            <a:endParaRPr sz="28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Exaggerated</a:t>
            </a:r>
            <a:r>
              <a:rPr sz="28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deep </a:t>
            </a:r>
            <a:r>
              <a:rPr sz="2800" dirty="0">
                <a:solidFill>
                  <a:srgbClr val="464646"/>
                </a:solidFill>
                <a:latin typeface="Arial MT"/>
                <a:cs typeface="Arial MT"/>
              </a:rPr>
              <a:t>tendon</a:t>
            </a:r>
            <a:r>
              <a:rPr sz="28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464646"/>
                </a:solidFill>
                <a:latin typeface="Arial MT"/>
                <a:cs typeface="Arial MT"/>
              </a:rPr>
              <a:t>reflexes</a:t>
            </a:r>
            <a:endParaRPr sz="28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800" dirty="0">
                <a:solidFill>
                  <a:srgbClr val="464646"/>
                </a:solidFill>
                <a:latin typeface="Arial MT"/>
                <a:cs typeface="Arial MT"/>
              </a:rPr>
              <a:t>Loss</a:t>
            </a:r>
            <a:r>
              <a:rPr sz="28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of </a:t>
            </a:r>
            <a:r>
              <a:rPr sz="2800" dirty="0">
                <a:solidFill>
                  <a:srgbClr val="464646"/>
                </a:solidFill>
                <a:latin typeface="Arial MT"/>
                <a:cs typeface="Arial MT"/>
              </a:rPr>
              <a:t>precise</a:t>
            </a:r>
            <a:r>
              <a:rPr sz="28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autonomic</a:t>
            </a:r>
            <a:r>
              <a:rPr sz="2800" spc="3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464646"/>
                </a:solidFill>
                <a:latin typeface="Arial MT"/>
                <a:cs typeface="Arial MT"/>
              </a:rPr>
              <a:t>control</a:t>
            </a:r>
            <a:endParaRPr sz="2800">
              <a:latin typeface="Arial MT"/>
              <a:cs typeface="Arial MT"/>
            </a:endParaRPr>
          </a:p>
          <a:p>
            <a:pPr marL="241300" marR="5080" indent="-228600">
              <a:lnSpc>
                <a:spcPct val="100000"/>
              </a:lnSpc>
              <a:spcBef>
                <a:spcPts val="670"/>
              </a:spcBef>
              <a:buClr>
                <a:srgbClr val="2CA1BE"/>
              </a:buClr>
              <a:buFont typeface="Wingdings"/>
              <a:buChar char=""/>
              <a:tabLst>
                <a:tab pos="241300" algn="l"/>
              </a:tabLst>
            </a:pPr>
            <a:r>
              <a:rPr sz="2800" b="1" spc="-5" dirty="0">
                <a:solidFill>
                  <a:srgbClr val="464646"/>
                </a:solidFill>
                <a:latin typeface="Arial"/>
                <a:cs typeface="Arial"/>
              </a:rPr>
              <a:t>Clonus-</a:t>
            </a:r>
            <a:r>
              <a:rPr sz="2800" b="1" spc="2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464646"/>
                </a:solidFill>
                <a:latin typeface="Arial MT"/>
                <a:cs typeface="Arial MT"/>
              </a:rPr>
              <a:t>cyclic,</a:t>
            </a:r>
            <a:r>
              <a:rPr sz="28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spasmodic</a:t>
            </a:r>
            <a:r>
              <a:rPr sz="28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464646"/>
                </a:solidFill>
                <a:latin typeface="Arial MT"/>
                <a:cs typeface="Arial MT"/>
              </a:rPr>
              <a:t>alteration</a:t>
            </a:r>
            <a:r>
              <a:rPr sz="2800" spc="4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of muscle </a:t>
            </a:r>
            <a:r>
              <a:rPr sz="2800" dirty="0">
                <a:solidFill>
                  <a:srgbClr val="464646"/>
                </a:solidFill>
                <a:latin typeface="Arial MT"/>
                <a:cs typeface="Arial MT"/>
              </a:rPr>
              <a:t> contraction</a:t>
            </a: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dirty="0">
                <a:solidFill>
                  <a:srgbClr val="464646"/>
                </a:solidFill>
                <a:latin typeface="Arial MT"/>
                <a:cs typeface="Arial MT"/>
              </a:rPr>
              <a:t>relaxation</a:t>
            </a:r>
            <a:r>
              <a:rPr sz="2800" spc="3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in </a:t>
            </a:r>
            <a:r>
              <a:rPr sz="2800" dirty="0">
                <a:solidFill>
                  <a:srgbClr val="464646"/>
                </a:solidFill>
                <a:latin typeface="Arial MT"/>
                <a:cs typeface="Arial MT"/>
              </a:rPr>
              <a:t>response</a:t>
            </a:r>
            <a:r>
              <a:rPr sz="28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to</a:t>
            </a:r>
            <a:r>
              <a:rPr sz="28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muscle</a:t>
            </a:r>
            <a:r>
              <a:rPr sz="2800" dirty="0">
                <a:solidFill>
                  <a:srgbClr val="464646"/>
                </a:solidFill>
                <a:latin typeface="Arial MT"/>
                <a:cs typeface="Arial MT"/>
              </a:rPr>
              <a:t> stretch </a:t>
            </a: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of </a:t>
            </a:r>
            <a:r>
              <a:rPr sz="2800" spc="-76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a spastic</a:t>
            </a:r>
            <a:r>
              <a:rPr sz="2800" spc="-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muscle.</a:t>
            </a:r>
            <a:r>
              <a:rPr sz="28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spc="-10" dirty="0">
                <a:solidFill>
                  <a:srgbClr val="464646"/>
                </a:solidFill>
                <a:latin typeface="Arial MT"/>
                <a:cs typeface="Arial MT"/>
              </a:rPr>
              <a:t>Common</a:t>
            </a:r>
            <a:r>
              <a:rPr sz="2800" spc="4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in</a:t>
            </a:r>
            <a:r>
              <a:rPr sz="28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plantar</a:t>
            </a:r>
            <a:r>
              <a:rPr sz="28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800" spc="-5" dirty="0">
                <a:solidFill>
                  <a:srgbClr val="464646"/>
                </a:solidFill>
                <a:latin typeface="Arial MT"/>
                <a:cs typeface="Arial MT"/>
              </a:rPr>
              <a:t>flexors…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2133601" y="1447800"/>
            <a:ext cx="9372600" cy="4191000"/>
            <a:chOff x="0" y="185928"/>
            <a:chExt cx="11828145" cy="437388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4236" y="277368"/>
              <a:ext cx="11463528" cy="132892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96823" y="373379"/>
              <a:ext cx="11174095" cy="1118870"/>
            </a:xfrm>
            <a:custGeom>
              <a:avLst/>
              <a:gdLst/>
              <a:ahLst/>
              <a:cxnLst/>
              <a:rect l="l" t="t" r="r" b="b"/>
              <a:pathLst>
                <a:path w="11174095" h="1118870">
                  <a:moveTo>
                    <a:pt x="11173968" y="0"/>
                  </a:moveTo>
                  <a:lnTo>
                    <a:pt x="0" y="0"/>
                  </a:lnTo>
                  <a:lnTo>
                    <a:pt x="0" y="1118615"/>
                  </a:lnTo>
                  <a:lnTo>
                    <a:pt x="11173968" y="1118615"/>
                  </a:lnTo>
                  <a:lnTo>
                    <a:pt x="111739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85928"/>
              <a:ext cx="4378452" cy="437388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02107"/>
            <a:ext cx="11948160" cy="66644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4236" y="277368"/>
            <a:ext cx="11463528" cy="13289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6823" y="373379"/>
            <a:ext cx="11174095" cy="1118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92075" rIns="0" bIns="0" rtlCol="0">
            <a:spAutoFit/>
          </a:bodyPr>
          <a:lstStyle/>
          <a:p>
            <a:pPr marL="5588635">
              <a:lnSpc>
                <a:spcPct val="100000"/>
              </a:lnSpc>
              <a:spcBef>
                <a:spcPts val="725"/>
              </a:spcBef>
            </a:pPr>
            <a:r>
              <a:rPr sz="3500" b="1" dirty="0">
                <a:solidFill>
                  <a:srgbClr val="21798F"/>
                </a:solidFill>
                <a:latin typeface="Arial"/>
                <a:cs typeface="Arial"/>
              </a:rPr>
              <a:t>RIGIDITY</a:t>
            </a:r>
            <a:endParaRPr sz="3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50745" y="1511045"/>
            <a:ext cx="9624695" cy="38303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75"/>
              </a:spcBef>
              <a:buClr>
                <a:srgbClr val="2CA1BE"/>
              </a:buClr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Hypertonic</a:t>
            </a:r>
            <a:r>
              <a:rPr sz="2400" spc="-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state</a:t>
            </a:r>
            <a:endParaRPr sz="2400">
              <a:latin typeface="Arial MT"/>
              <a:cs typeface="Arial MT"/>
            </a:endParaRPr>
          </a:p>
          <a:p>
            <a:pPr marL="241300" marR="5080" indent="-229235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Increased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uniform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resistance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that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persists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throughout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the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whole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ROM </a:t>
            </a:r>
            <a:r>
              <a:rPr sz="2400" spc="-65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(</a:t>
            </a:r>
            <a:r>
              <a:rPr sz="2400" b="1" spc="-5" dirty="0">
                <a:solidFill>
                  <a:srgbClr val="464646"/>
                </a:solidFill>
                <a:latin typeface="Arial"/>
                <a:cs typeface="Arial"/>
              </a:rPr>
              <a:t>leadpipe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)</a:t>
            </a:r>
            <a:endParaRPr sz="2400">
              <a:latin typeface="Arial MT"/>
              <a:cs typeface="Arial MT"/>
            </a:endParaRPr>
          </a:p>
          <a:p>
            <a:pPr marL="241300" indent="-229235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Cause-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lesion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of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the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basal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ganglia</a:t>
            </a:r>
            <a:r>
              <a:rPr sz="2400" spc="3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system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( 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Parkinson’s</a:t>
            </a:r>
            <a:r>
              <a:rPr sz="2400" spc="4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disease)</a:t>
            </a:r>
            <a:endParaRPr sz="2400">
              <a:latin typeface="Arial MT"/>
              <a:cs typeface="Arial MT"/>
            </a:endParaRPr>
          </a:p>
          <a:p>
            <a:pPr marL="325120" indent="-313055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325120" algn="l"/>
                <a:tab pos="325755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Stiffness,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20" dirty="0">
                <a:solidFill>
                  <a:srgbClr val="464646"/>
                </a:solidFill>
                <a:latin typeface="Arial MT"/>
                <a:cs typeface="Arial MT"/>
              </a:rPr>
              <a:t>inflexibility,</a:t>
            </a:r>
            <a:r>
              <a:rPr sz="2400" spc="6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Significant</a:t>
            </a:r>
            <a:r>
              <a:rPr sz="2400" spc="4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functional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limitation.</a:t>
            </a:r>
            <a:endParaRPr sz="2400">
              <a:latin typeface="Arial MT"/>
              <a:cs typeface="Arial MT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Due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to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excessive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supraspinal</a:t>
            </a:r>
            <a:r>
              <a:rPr sz="2400" spc="3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drive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(UMN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facilitation)</a:t>
            </a:r>
            <a:endParaRPr sz="2400">
              <a:latin typeface="Arial MT"/>
              <a:cs typeface="Arial MT"/>
            </a:endParaRPr>
          </a:p>
          <a:p>
            <a:pPr marL="241300" indent="-229235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Char char="•"/>
              <a:tabLst>
                <a:tab pos="241935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Spinal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reflex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mechanisms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are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normal.</a:t>
            </a:r>
            <a:endParaRPr sz="2400">
              <a:latin typeface="Arial MT"/>
              <a:cs typeface="Arial MT"/>
            </a:endParaRPr>
          </a:p>
          <a:p>
            <a:pPr marL="241300" marR="155575" indent="-229235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Font typeface="Arial MT"/>
              <a:buChar char="•"/>
              <a:tabLst>
                <a:tab pos="241935" algn="l"/>
              </a:tabLst>
            </a:pPr>
            <a:r>
              <a:rPr sz="2400" b="1" dirty="0">
                <a:solidFill>
                  <a:srgbClr val="464646"/>
                </a:solidFill>
                <a:latin typeface="Arial"/>
                <a:cs typeface="Arial"/>
              </a:rPr>
              <a:t>Cogwheel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-</a:t>
            </a:r>
            <a:r>
              <a:rPr sz="2400" spc="-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Hypertonic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state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with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superimposed</a:t>
            </a:r>
            <a:r>
              <a:rPr sz="2400" spc="6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rachetlike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jerkiness, </a:t>
            </a:r>
            <a:r>
              <a:rPr sz="2400" spc="-65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commonly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UE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movement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e.g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Elbow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flexion/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extension)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02107"/>
            <a:ext cx="11948160" cy="66644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4236" y="277368"/>
            <a:ext cx="11463528" cy="13289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6823" y="373379"/>
            <a:ext cx="11174095" cy="1118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76225" rIns="0" bIns="0" rtlCol="0">
            <a:spAutoFit/>
          </a:bodyPr>
          <a:lstStyle/>
          <a:p>
            <a:pPr marR="9525" algn="ctr">
              <a:lnSpc>
                <a:spcPct val="100000"/>
              </a:lnSpc>
              <a:spcBef>
                <a:spcPts val="2175"/>
              </a:spcBef>
            </a:pPr>
            <a:r>
              <a:rPr sz="3500" b="1" spc="-5" dirty="0">
                <a:solidFill>
                  <a:srgbClr val="21798F"/>
                </a:solidFill>
                <a:latin typeface="Arial"/>
                <a:cs typeface="Arial"/>
              </a:rPr>
              <a:t>HYPOTONIA</a:t>
            </a:r>
            <a:endParaRPr sz="3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0192" y="1459483"/>
            <a:ext cx="9793605" cy="375729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75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Flaccidity-</a:t>
            </a:r>
            <a:r>
              <a:rPr sz="2400" spc="-1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Absent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muscular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tone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Resistance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to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passive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movement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is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diminished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Stretch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reflexes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are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dampened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or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 absent, limbs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are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floppy</a:t>
            </a:r>
            <a:endParaRPr sz="2400">
              <a:latin typeface="Arial MT"/>
              <a:cs typeface="Arial MT"/>
            </a:endParaRPr>
          </a:p>
          <a:p>
            <a:pPr marL="241300" marR="398145" indent="-228600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Occurs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 in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Lower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Motor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Neuron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Lesion-</a:t>
            </a:r>
            <a:r>
              <a:rPr sz="2400" spc="4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affection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ant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horn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cell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 </a:t>
            </a:r>
            <a:r>
              <a:rPr sz="2400" spc="-6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peripheral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nerves</a:t>
            </a:r>
            <a:endParaRPr sz="2400">
              <a:latin typeface="Arial MT"/>
              <a:cs typeface="Arial MT"/>
            </a:endParaRPr>
          </a:p>
          <a:p>
            <a:pPr marL="241300" marR="508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Symptoms-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Decreased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or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absent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reflexes,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paresis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or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paralysis,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muscle </a:t>
            </a:r>
            <a:r>
              <a:rPr sz="2400" spc="-6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fasciculation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fibrillation,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muscle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25" dirty="0">
                <a:solidFill>
                  <a:srgbClr val="464646"/>
                </a:solidFill>
                <a:latin typeface="Arial MT"/>
                <a:cs typeface="Arial MT"/>
              </a:rPr>
              <a:t>atrophy.</a:t>
            </a:r>
            <a:endParaRPr sz="2400">
              <a:latin typeface="Arial MT"/>
              <a:cs typeface="Arial MT"/>
            </a:endParaRPr>
          </a:p>
          <a:p>
            <a:pPr marL="241300" marR="613410" indent="-228600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35" dirty="0">
                <a:solidFill>
                  <a:srgbClr val="464646"/>
                </a:solidFill>
                <a:latin typeface="Arial MT"/>
                <a:cs typeface="Arial MT"/>
              </a:rPr>
              <a:t>Temporary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states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flaccidity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or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hypotonia-</a:t>
            </a:r>
            <a:r>
              <a:rPr sz="2400" spc="4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Spinal</a:t>
            </a:r>
            <a:r>
              <a:rPr sz="2400" spc="4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Shock/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cerebral </a:t>
            </a:r>
            <a:r>
              <a:rPr sz="2400" spc="-65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Shock depending</a:t>
            </a:r>
            <a:r>
              <a:rPr sz="2400" spc="4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upon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location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lesion.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02107"/>
            <a:ext cx="11948160" cy="66644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4236" y="277368"/>
            <a:ext cx="11463528" cy="13289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6823" y="373379"/>
            <a:ext cx="11174095" cy="1118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23825" rIns="0" bIns="0" rtlCol="0">
            <a:spAutoFit/>
          </a:bodyPr>
          <a:lstStyle/>
          <a:p>
            <a:pPr marL="5251450">
              <a:lnSpc>
                <a:spcPct val="100000"/>
              </a:lnSpc>
              <a:spcBef>
                <a:spcPts val="975"/>
              </a:spcBef>
            </a:pPr>
            <a:r>
              <a:rPr sz="3500" b="1" spc="-5" dirty="0">
                <a:solidFill>
                  <a:srgbClr val="21798F"/>
                </a:solidFill>
                <a:latin typeface="Arial"/>
                <a:cs typeface="Arial"/>
              </a:rPr>
              <a:t>DYSTONIA</a:t>
            </a:r>
            <a:endParaRPr sz="3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48460" y="1687195"/>
            <a:ext cx="10213975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460375" indent="-228600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Hyperkinetic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movement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disorder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characterized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by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disordered</a:t>
            </a:r>
            <a:r>
              <a:rPr sz="2400" spc="4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tone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 </a:t>
            </a:r>
            <a:r>
              <a:rPr sz="2400" spc="-6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involuntary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movements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involving</a:t>
            </a:r>
            <a:r>
              <a:rPr sz="2400" spc="3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large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portion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the </a:t>
            </a:r>
            <a:r>
              <a:rPr sz="2400" spc="-40" dirty="0">
                <a:solidFill>
                  <a:srgbClr val="464646"/>
                </a:solidFill>
                <a:latin typeface="Arial MT"/>
                <a:cs typeface="Arial MT"/>
              </a:rPr>
              <a:t>body.</a:t>
            </a:r>
            <a:endParaRPr sz="2400">
              <a:latin typeface="Arial MT"/>
              <a:cs typeface="Arial MT"/>
            </a:endParaRPr>
          </a:p>
          <a:p>
            <a:pPr marL="241300" marR="2149475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Movements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are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similar</a:t>
            </a:r>
            <a:r>
              <a:rPr sz="2400" spc="3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to</a:t>
            </a:r>
            <a:r>
              <a:rPr sz="2400" spc="-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athetoid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movements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with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typical </a:t>
            </a:r>
            <a:r>
              <a:rPr sz="2400" spc="-65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twisting/writhing</a:t>
            </a:r>
            <a:r>
              <a:rPr sz="2400" spc="3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motions.</a:t>
            </a:r>
            <a:endParaRPr sz="2400">
              <a:latin typeface="Arial MT"/>
              <a:cs typeface="Arial MT"/>
            </a:endParaRPr>
          </a:p>
          <a:p>
            <a:pPr marL="241300" marR="4572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Dystonic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Posturing-</a:t>
            </a:r>
            <a:r>
              <a:rPr sz="2400" spc="4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sustained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abnormal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postures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due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to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co-contraction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 </a:t>
            </a:r>
            <a:r>
              <a:rPr sz="2400" spc="-6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muscles.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Result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from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CNS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lesion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(Basal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Ganglia).</a:t>
            </a:r>
            <a:endParaRPr sz="2400">
              <a:latin typeface="Arial MT"/>
              <a:cs typeface="Arial MT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Focal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Dystonia-</a:t>
            </a:r>
            <a:r>
              <a:rPr sz="2400" spc="-10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Affects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only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one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part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of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the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body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e.g spasmodic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torticollis.</a:t>
            </a:r>
            <a:endParaRPr sz="2400">
              <a:latin typeface="Arial MT"/>
              <a:cs typeface="Arial MT"/>
            </a:endParaRPr>
          </a:p>
          <a:p>
            <a:pPr marL="241300" marR="648970" indent="-228600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Segmental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Dystonia- 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Affects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two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or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more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adjacent areas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e.g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dystonic </a:t>
            </a:r>
            <a:r>
              <a:rPr sz="2400" spc="-65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posturing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 arms.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02107"/>
            <a:ext cx="11948160" cy="666445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4236" y="277368"/>
            <a:ext cx="11463528" cy="13289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6823" y="373379"/>
            <a:ext cx="11174095" cy="11188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9715" rIns="0" bIns="0" rtlCol="0">
            <a:spAutoFit/>
          </a:bodyPr>
          <a:lstStyle/>
          <a:p>
            <a:pPr marR="7620" algn="ctr">
              <a:lnSpc>
                <a:spcPct val="100000"/>
              </a:lnSpc>
              <a:spcBef>
                <a:spcPts val="2045"/>
              </a:spcBef>
            </a:pPr>
            <a:r>
              <a:rPr sz="3500" b="1" spc="-25" dirty="0">
                <a:solidFill>
                  <a:srgbClr val="21798F"/>
                </a:solidFill>
                <a:latin typeface="Arial"/>
                <a:cs typeface="Arial"/>
              </a:rPr>
              <a:t>DECEREBRATE</a:t>
            </a:r>
            <a:r>
              <a:rPr sz="3500" b="1" spc="-65" dirty="0">
                <a:solidFill>
                  <a:srgbClr val="21798F"/>
                </a:solidFill>
                <a:latin typeface="Arial"/>
                <a:cs typeface="Arial"/>
              </a:rPr>
              <a:t> </a:t>
            </a:r>
            <a:r>
              <a:rPr sz="3500" b="1" dirty="0">
                <a:solidFill>
                  <a:srgbClr val="21798F"/>
                </a:solidFill>
                <a:latin typeface="Arial"/>
                <a:cs typeface="Arial"/>
              </a:rPr>
              <a:t>RIGIDITY</a:t>
            </a:r>
            <a:endParaRPr sz="3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03805" y="1980438"/>
            <a:ext cx="8460740" cy="309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398145" indent="-228600">
              <a:lnSpc>
                <a:spcPct val="100000"/>
              </a:lnSpc>
              <a:spcBef>
                <a:spcPts val="100"/>
              </a:spcBef>
              <a:buClr>
                <a:srgbClr val="2CA1BE"/>
              </a:buClr>
              <a:buFont typeface="Arial MT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464646"/>
                </a:solidFill>
                <a:latin typeface="Arial"/>
                <a:cs typeface="Arial"/>
              </a:rPr>
              <a:t>Abnormal</a:t>
            </a:r>
            <a:r>
              <a:rPr sz="2400" b="1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64646"/>
                </a:solidFill>
                <a:latin typeface="Arial"/>
                <a:cs typeface="Arial"/>
              </a:rPr>
              <a:t>Extensor</a:t>
            </a:r>
            <a:r>
              <a:rPr sz="2400" b="1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464646"/>
                </a:solidFill>
                <a:latin typeface="Arial"/>
                <a:cs typeface="Arial"/>
              </a:rPr>
              <a:t>Response</a:t>
            </a:r>
            <a:r>
              <a:rPr sz="2400" b="1" spc="20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464646"/>
                </a:solidFill>
                <a:latin typeface="Arial"/>
                <a:cs typeface="Arial"/>
              </a:rPr>
              <a:t>-</a:t>
            </a:r>
            <a:r>
              <a:rPr sz="2400" b="1" spc="-5" dirty="0">
                <a:solidFill>
                  <a:srgbClr val="46464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refers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to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sustained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contraction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posturing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</a:t>
            </a:r>
            <a:r>
              <a:rPr sz="2400" spc="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the</a:t>
            </a:r>
            <a:r>
              <a:rPr sz="2400" spc="-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trunk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lower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limbs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 </a:t>
            </a:r>
            <a:r>
              <a:rPr sz="2400" spc="-6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position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full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extension.</a:t>
            </a:r>
            <a:endParaRPr sz="2400">
              <a:latin typeface="Arial MT"/>
              <a:cs typeface="Arial MT"/>
            </a:endParaRPr>
          </a:p>
          <a:p>
            <a:pPr marL="241300" marR="75565" indent="-228600">
              <a:lnSpc>
                <a:spcPct val="100000"/>
              </a:lnSpc>
              <a:spcBef>
                <a:spcPts val="575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Indicative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of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corticospinal</a:t>
            </a:r>
            <a:r>
              <a:rPr sz="2400" spc="4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brainstem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lesion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between</a:t>
            </a:r>
            <a:r>
              <a:rPr sz="2400" spc="3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superior </a:t>
            </a:r>
            <a:r>
              <a:rPr sz="2400" spc="-6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colliculus</a:t>
            </a:r>
            <a:r>
              <a:rPr sz="2400" spc="4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vestibular</a:t>
            </a:r>
            <a:r>
              <a:rPr sz="2400" spc="2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nucleus.</a:t>
            </a:r>
            <a:endParaRPr sz="2400">
              <a:latin typeface="Arial MT"/>
              <a:cs typeface="Arial MT"/>
            </a:endParaRPr>
          </a:p>
          <a:p>
            <a:pPr marL="241300" marR="5080" indent="-228600">
              <a:lnSpc>
                <a:spcPct val="100000"/>
              </a:lnSpc>
              <a:spcBef>
                <a:spcPts val="580"/>
              </a:spcBef>
              <a:buClr>
                <a:srgbClr val="2CA1BE"/>
              </a:buClr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Elbows-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extended,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Shoulders-</a:t>
            </a:r>
            <a:r>
              <a:rPr sz="2400" spc="3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adducted,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Forearm-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pronated, </a:t>
            </a:r>
            <a:r>
              <a:rPr sz="2400" spc="-65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wrist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fingers-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flexed,</a:t>
            </a:r>
            <a:r>
              <a:rPr sz="2400" spc="1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lower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limb-</a:t>
            </a:r>
            <a:r>
              <a:rPr sz="2400" spc="2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10" dirty="0">
                <a:solidFill>
                  <a:srgbClr val="464646"/>
                </a:solidFill>
                <a:latin typeface="Arial MT"/>
                <a:cs typeface="Arial MT"/>
              </a:rPr>
              <a:t>stiff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extension</a:t>
            </a:r>
            <a:r>
              <a:rPr sz="2400" spc="15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and </a:t>
            </a:r>
            <a:r>
              <a:rPr sz="2400" dirty="0">
                <a:solidFill>
                  <a:srgbClr val="464646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64646"/>
                </a:solidFill>
                <a:latin typeface="Arial MT"/>
                <a:cs typeface="Arial MT"/>
              </a:rPr>
              <a:t>plantarflexion.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1102</Words>
  <Application>Microsoft Office PowerPoint</Application>
  <PresentationFormat>Widescreen</PresentationFormat>
  <Paragraphs>184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MT</vt:lpstr>
      <vt:lpstr>Calibri</vt:lpstr>
      <vt:lpstr>Palatino Linotype</vt:lpstr>
      <vt:lpstr>Times New Roman</vt:lpstr>
      <vt:lpstr>Wingdings</vt:lpstr>
      <vt:lpstr>Office Theme</vt:lpstr>
      <vt:lpstr>MUSCLE TONE</vt:lpstr>
      <vt:lpstr> INTRODUCTION</vt:lpstr>
      <vt:lpstr>ABNORMAL TONE</vt:lpstr>
      <vt:lpstr>PowerPoint Presentation</vt:lpstr>
      <vt:lpstr>PowerPoint Presentation</vt:lpstr>
      <vt:lpstr>RIGIDITY</vt:lpstr>
      <vt:lpstr>HYPOTONIA</vt:lpstr>
      <vt:lpstr>DYSTONIA</vt:lpstr>
      <vt:lpstr>DECEREBRATE RIGIDITY</vt:lpstr>
      <vt:lpstr> DECORTICATE RIGIDITY</vt:lpstr>
      <vt:lpstr>EXAMINATION OF TONE</vt:lpstr>
      <vt:lpstr>PowerPoint Presentation</vt:lpstr>
      <vt:lpstr>PowerPoint Presentation</vt:lpstr>
      <vt:lpstr>TYPICAL PATTERNS OF SPASTICITY IN UMN LESION</vt:lpstr>
      <vt:lpstr>TYPICAL PATTERNS OF SPASTICITY IN UMN LESION</vt:lpstr>
      <vt:lpstr>PowerPoint Presentation</vt:lpstr>
      <vt:lpstr>GRADING OF TONE</vt:lpstr>
      <vt:lpstr>MODIFIED ASHWORTH SCALE</vt:lpstr>
      <vt:lpstr>PowerPoint Presentation</vt:lpstr>
      <vt:lpstr>SUMMARY</vt:lpstr>
      <vt:lpstr>REFERENCE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 TONE</dc:title>
  <cp:lastModifiedBy>Ankit Srivastava</cp:lastModifiedBy>
  <cp:revision>1</cp:revision>
  <dcterms:created xsi:type="dcterms:W3CDTF">2022-05-01T19:36:02Z</dcterms:created>
  <dcterms:modified xsi:type="dcterms:W3CDTF">2022-05-01T19:38:38Z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2022-05-01T00:00:00Z</vt:filetime>
  </property>
</Properties>
</file>