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7785-10B1-EE0F-69BF-D5EDEA5F8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DB8F0-F039-A13B-EBA3-CA7CA4FB4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5F98-B7F1-763F-8697-235CF5FD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8B6D7-A0D8-A0F7-6D5C-6FDA2DD8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1FDC-2921-68C6-BF42-7D90CB4A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0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B5BF1-179B-C1D0-99DA-0E13CB77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32337-056A-235A-597A-0D15C56F4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175B6-5790-ED5A-1B55-CBF07F46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CC1D-90A9-32FD-1700-9C9A0DC3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BA903-F10A-F10D-1219-4FA00D44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22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02461-7B1F-11FA-70C3-5AF096CD0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39549-1526-CAAB-3B09-160886B7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C9C7-9FF9-EEFA-6160-EE78FDB7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9CE8F-6989-7CF7-A25C-20ED5304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669B-3647-C0C0-BC35-7023F34A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5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F3CEF-DF0A-240E-E0E3-715188BA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9233-FA2D-52DD-00C1-B07256E9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55D69-DAC8-EA95-42BB-2036F9DD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24B2B-6C69-46F8-A861-4BBEF5A0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AB61-E515-00E2-1E17-FAB188F3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7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BB42-D4D0-51A7-F558-FB6BC925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1C634-E201-98B7-75E8-67C0459F1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7B8B7-4B72-F3AB-56E7-45841CB1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864E0-6D86-B214-A9CE-B4E2BCE4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DDA4F-4193-6C2C-5BAA-45776BB3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32E9-2CCD-6928-BF36-099CCDE8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0099-E709-C507-0DE9-8AD96489F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1E8A7-7F26-3250-2D0E-B0C268339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E5F73-338A-3768-F594-DCFF095C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D75F8-F437-DDC4-C03D-3186E5F8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5B2C8-20F7-EF6B-9ABC-FE266342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25A6-7A57-1507-CFED-D62BD27E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7D7FE-C22C-0B87-C0AC-8D43C255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1EC90-B9E4-C8CF-FF42-DA631E285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9964A-B2BD-8339-4904-B88AFB6CE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AD4D0-DC7C-2B35-1638-CE1C8B6EA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197992-DD28-F7E7-2C7F-1BD68EB3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0794A-28BB-4FB3-0C5C-37511B7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EB874-D06F-C4DA-A77C-42A8BCD8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2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0E449-9E04-B5C5-2373-CADF1634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C78C5-6AE6-C231-00CA-D81A6A2A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E3362-AB17-5240-E005-C7AB1DB7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BA1D7-16A0-4D07-66FD-BA024991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98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C2EFE-AF17-F55E-D3C4-E2007BF8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65098-6A35-CF4A-BAF6-38A93860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49493-EC2E-7C52-FD8A-E960DE5A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06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B732-ED66-0DDF-1EC0-67F64E05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DFBA5-AC99-156B-03C6-85B7917C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236D1-8DF1-69AD-D392-DED1DEF14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94BB-C152-9CD4-0EB4-C139B795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72159-6F48-AB80-ECE3-38242BFC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7B423-51E9-B1B7-5140-83880E2C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0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E1E5-E688-8966-AE1B-16D49F06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551B7-BD3E-EFC3-8623-4CEDC647E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E9170-D24B-A17E-F34D-F2405C35B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7BEE7-726D-79CA-BB54-A85B224E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71813-8637-5498-4E77-AC266CC3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BC2B-A01A-B470-7B48-55B8FAFE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72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470A-9060-A4A2-0C77-333175B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9B043-359B-3EF4-305B-B272DD8A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01C28-56D3-4204-C3D3-30C18C06D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27CC7-A62B-FAE6-6C50-A0F7ADD7D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A104-47D0-548B-D202-EB64C91AF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3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AEBB-0FA9-0FE4-4394-CD54083BB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280" y="1269999"/>
            <a:ext cx="9885680" cy="1366203"/>
          </a:xfrm>
        </p:spPr>
        <p:txBody>
          <a:bodyPr>
            <a:normAutofit/>
          </a:bodyPr>
          <a:lstStyle/>
          <a:p>
            <a:r>
              <a:rPr lang="en-IN" sz="7200" b="1" dirty="0">
                <a:latin typeface="Algerian" panose="04020705040A02060702" pitchFamily="82" charset="0"/>
              </a:rPr>
              <a:t>MUSCULAR FUNCTIONS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8057D5B-37BB-866D-2ECA-9881A957B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IN" sz="2400" b="1" dirty="0"/>
              <a:t>BY:</a:t>
            </a:r>
          </a:p>
          <a:p>
            <a:r>
              <a:rPr lang="en-IN" sz="2400" b="1" dirty="0"/>
              <a:t>DR. DIGVIJAY SHARMA</a:t>
            </a:r>
          </a:p>
          <a:p>
            <a:r>
              <a:rPr lang="en-IN" sz="2400" b="1" dirty="0"/>
              <a:t>DIRECTOR</a:t>
            </a:r>
          </a:p>
          <a:p>
            <a:r>
              <a:rPr lang="en-IN" sz="2400" b="1" dirty="0"/>
              <a:t>SCHOOL OF HEALTH SCIENCES, CSJMU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44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19D0-B748-96A1-906B-CF32D1E7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>
                <a:latin typeface="Algerian" panose="04020705040A02060702" pitchFamily="82" charset="0"/>
              </a:rPr>
              <a:t>Muscle tension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216EF-1248-9F7A-BA3E-197051AA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1415"/>
          </a:xfrm>
        </p:spPr>
        <p:txBody>
          <a:bodyPr/>
          <a:lstStyle/>
          <a:p>
            <a:r>
              <a:rPr lang="en-IN" dirty="0"/>
              <a:t>The most important characteristic of a muscle is its ability to develop tension and to exert a force on the bony lever. </a:t>
            </a:r>
          </a:p>
          <a:p>
            <a:r>
              <a:rPr lang="en-IN" dirty="0"/>
              <a:t>The lever may be:</a:t>
            </a:r>
          </a:p>
          <a:p>
            <a:pPr lvl="1"/>
            <a:r>
              <a:rPr lang="en-IN" dirty="0"/>
              <a:t>Passive tension</a:t>
            </a:r>
          </a:p>
          <a:p>
            <a:pPr lvl="1"/>
            <a:r>
              <a:rPr lang="en-IN" dirty="0"/>
              <a:t>Active tension</a:t>
            </a:r>
          </a:p>
        </p:txBody>
      </p:sp>
    </p:spTree>
    <p:extLst>
      <p:ext uri="{BB962C8B-B14F-4D97-AF65-F5344CB8AC3E}">
        <p14:creationId xmlns:p14="http://schemas.microsoft.com/office/powerpoint/2010/main" val="29134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4E26-0E18-7818-F192-378C13B1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Passive </a:t>
            </a:r>
            <a:r>
              <a:rPr lang="en-IN" sz="4400" b="1" dirty="0">
                <a:latin typeface="Algerian" panose="04020705040A02060702" pitchFamily="82" charset="0"/>
              </a:rPr>
              <a:t>tension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1279-0FAE-2E26-8C1B-727628CA6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3721735"/>
          </a:xfrm>
        </p:spPr>
        <p:txBody>
          <a:bodyPr/>
          <a:lstStyle/>
          <a:p>
            <a:r>
              <a:rPr lang="en-IN" dirty="0"/>
              <a:t>Passive tension refers to tension develop in the passive non-contractile components of the muscle</a:t>
            </a:r>
          </a:p>
          <a:p>
            <a:r>
              <a:rPr lang="en-IN" dirty="0"/>
              <a:t>Contractile components of the muscle</a:t>
            </a:r>
          </a:p>
          <a:p>
            <a:r>
              <a:rPr lang="en-IN" dirty="0"/>
              <a:t>It develops in the parallel elastic component is created by lengthening the muscle beyond the slack length of the tissues</a:t>
            </a:r>
          </a:p>
          <a:p>
            <a:r>
              <a:rPr lang="en-IN" dirty="0"/>
              <a:t>The total tension that develops during an active contraction of a muscle is a combination of the non-contractile (Passive) tension added to the contractile (active) tension</a:t>
            </a:r>
          </a:p>
        </p:txBody>
      </p:sp>
    </p:spTree>
    <p:extLst>
      <p:ext uri="{BB962C8B-B14F-4D97-AF65-F5344CB8AC3E}">
        <p14:creationId xmlns:p14="http://schemas.microsoft.com/office/powerpoint/2010/main" val="428809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4891F-444C-CC58-4EFD-EBFE8C94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active </a:t>
            </a:r>
            <a:r>
              <a:rPr lang="en-IN" sz="4400" b="1" dirty="0">
                <a:latin typeface="Algerian" panose="04020705040A02060702" pitchFamily="82" charset="0"/>
              </a:rPr>
              <a:t>tension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B5FB4-1393-6436-ACC2-196E495A4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3255"/>
          </a:xfrm>
        </p:spPr>
        <p:txBody>
          <a:bodyPr/>
          <a:lstStyle/>
          <a:p>
            <a:r>
              <a:rPr lang="en-IN" dirty="0"/>
              <a:t>It refers to tension developed by the contractile elements of the muscle</a:t>
            </a:r>
          </a:p>
          <a:p>
            <a:r>
              <a:rPr lang="en-IN" dirty="0"/>
              <a:t>Active tension in a muscle is initiated by cross bridge formation and movement of thin filament over thick filament</a:t>
            </a:r>
          </a:p>
        </p:txBody>
      </p:sp>
    </p:spTree>
    <p:extLst>
      <p:ext uri="{BB962C8B-B14F-4D97-AF65-F5344CB8AC3E}">
        <p14:creationId xmlns:p14="http://schemas.microsoft.com/office/powerpoint/2010/main" val="95711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omechanics/The Biomechanics Of Skeletal Muscles part 2 - Wikibooks, open  books for an open world">
            <a:extLst>
              <a:ext uri="{FF2B5EF4-FFF2-40B4-BE49-F238E27FC236}">
                <a16:creationId xmlns:a16="http://schemas.microsoft.com/office/drawing/2014/main" id="{F2B0FE30-BB7B-C24A-CF04-9BC0DE886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7450137" cy="39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uscle Cell Physiology - Physiology - An Illustrated Review">
            <a:extLst>
              <a:ext uri="{FF2B5EF4-FFF2-40B4-BE49-F238E27FC236}">
                <a16:creationId xmlns:a16="http://schemas.microsoft.com/office/drawing/2014/main" id="{6ECC3752-7B2A-0917-86CE-6AD0041B8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60" y="219075"/>
            <a:ext cx="5628640" cy="64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61E4DA8-AD46-8324-F876-CDDA9E0FD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431" y="3667317"/>
            <a:ext cx="4393210" cy="318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6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29FF-135E-E15C-5603-87E03B1D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lgerian" panose="04020705040A02060702" pitchFamily="82" charset="0"/>
              </a:rPr>
              <a:t>Factors affecting active tension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C257-54F4-C919-5855-AF0A0A091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b="1" dirty="0"/>
              <a:t>Size of motor unit- </a:t>
            </a:r>
            <a:r>
              <a:rPr lang="en-IN" dirty="0"/>
              <a:t>larger unit produces greater 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/>
              <a:t>Number and size of muscle fibre in a cross- section of the muscle- </a:t>
            </a:r>
            <a:r>
              <a:rPr lang="en-IN" dirty="0"/>
              <a:t>the larger the cross section the greater the 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/>
              <a:t>Number of motor unit firing- </a:t>
            </a:r>
            <a:r>
              <a:rPr lang="en-IN" dirty="0"/>
              <a:t>the greater the number of motor units firing in a muscle greater the 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/>
              <a:t>Frequency of firing of a motor unit- </a:t>
            </a:r>
            <a:r>
              <a:rPr lang="en-IN" dirty="0"/>
              <a:t>greater the frequency, the greater the 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/>
              <a:t>Sarcomere length- </a:t>
            </a:r>
            <a:r>
              <a:rPr lang="en-IN" dirty="0"/>
              <a:t>the closer the optimal length, the greater the amount of isometric tension that can be generated</a:t>
            </a:r>
          </a:p>
        </p:txBody>
      </p:sp>
    </p:spTree>
    <p:extLst>
      <p:ext uri="{BB962C8B-B14F-4D97-AF65-F5344CB8AC3E}">
        <p14:creationId xmlns:p14="http://schemas.microsoft.com/office/powerpoint/2010/main" val="265352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51C4-8A27-8BDC-AA71-038A4A6C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1"/>
            <a:ext cx="10515600" cy="522224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6. </a:t>
            </a:r>
            <a:r>
              <a:rPr lang="en-IN" b="1" dirty="0"/>
              <a:t>Fibre arrangement- </a:t>
            </a:r>
            <a:r>
              <a:rPr lang="en-IN" dirty="0"/>
              <a:t>a pennate fibre arrangement gives a greater 	number of muscle fibre and therefore a greater amount of 	tension is generated than in a parallel muscle</a:t>
            </a:r>
          </a:p>
          <a:p>
            <a:pPr marL="0" indent="0">
              <a:buNone/>
            </a:pPr>
            <a:r>
              <a:rPr lang="en-IN" dirty="0"/>
              <a:t>7. </a:t>
            </a:r>
            <a:r>
              <a:rPr lang="en-IN" b="1" dirty="0"/>
              <a:t>Type of muscle contraction- </a:t>
            </a:r>
            <a:r>
              <a:rPr lang="en-IN" dirty="0"/>
              <a:t>an isometric contraction can develop 	greater tension than a concentric, eccentric contraction can 	develop greater tension than an isometric contraction.</a:t>
            </a:r>
          </a:p>
          <a:p>
            <a:pPr marL="0" indent="0">
              <a:buNone/>
            </a:pPr>
            <a:r>
              <a:rPr lang="en-IN" dirty="0"/>
              <a:t>8</a:t>
            </a:r>
            <a:r>
              <a:rPr lang="en-IN" b="1" dirty="0"/>
              <a:t>. Speed- </a:t>
            </a:r>
            <a:r>
              <a:rPr lang="en-IN" dirty="0"/>
              <a:t>as the speed of the shortening increases, tension decreases 	in concentric contraction. As the speed of active lengthening 	increases, tension in an eccentric contraction increases </a:t>
            </a:r>
          </a:p>
        </p:txBody>
      </p:sp>
    </p:spTree>
    <p:extLst>
      <p:ext uri="{BB962C8B-B14F-4D97-AF65-F5344CB8AC3E}">
        <p14:creationId xmlns:p14="http://schemas.microsoft.com/office/powerpoint/2010/main" val="87667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MUSCULAR FUNCTIONS</vt:lpstr>
      <vt:lpstr>Muscle tension</vt:lpstr>
      <vt:lpstr>Passive tension</vt:lpstr>
      <vt:lpstr>active tension</vt:lpstr>
      <vt:lpstr>PowerPoint Presentation</vt:lpstr>
      <vt:lpstr>Factors affecting active tension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FUNCTIONS</dc:title>
  <dc:creator>apoorva srivastava</dc:creator>
  <cp:lastModifiedBy>apoorva srivastava</cp:lastModifiedBy>
  <cp:revision>5</cp:revision>
  <dcterms:created xsi:type="dcterms:W3CDTF">2022-11-02T19:45:02Z</dcterms:created>
  <dcterms:modified xsi:type="dcterms:W3CDTF">2022-11-20T16:33:25Z</dcterms:modified>
</cp:coreProperties>
</file>