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7502-E25A-2E6A-F120-8E8442A58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68B8A-7D33-CD1D-1161-A1D3C7790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5AA81-6319-2D31-AA52-29A48A96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B2CF7-8622-C310-D3B3-4BF7EF43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06DE-6B8F-93AD-0AD4-2F4379D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23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5830-6E7D-3715-420F-706D897E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D27A8-C8C7-9ED3-EF43-BCC8CB43F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3D8C-A262-0ED6-759E-C912EAF4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5574-6B2C-0039-ABCC-F82FDEEC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AAE5-FC52-BB52-06A9-1942CD4D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9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A9A5F-DAB7-07A0-E17A-F2029A1FD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CEF4D-CF68-358A-234C-FD843B7B6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9721-6412-D96D-A6A2-FAA2BFEF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B19DF-7075-6D86-E970-0DF85593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4A64-BB75-FC90-DCC6-2B051B4E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9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35C0-B83A-16B1-F85D-5DC5D27A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DC1A-2F7A-7522-2D5F-3A5E8253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AEA8-E906-86B4-6E2E-32BF20BD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0C1-D905-5512-969F-D2A199A5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9537-A5B6-1CDF-5194-F75536A3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2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63DE-2B47-5E0C-4AD5-2F968D14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1C27-1112-A685-E2A8-3C5739BD3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9407E-BCD9-2B3F-AAE5-7EF9FACF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F31E2-DEEC-C8DD-B136-23A53FF9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4A6F1-4E06-FCE9-739F-3701B5D1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85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C124-9050-CEE5-E66B-69C05EED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3771-3C1D-AD6E-8D4E-FFD299691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644C4-A6D9-8EC6-4F5C-235DACA7A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76F7F-0226-9CBA-105C-0257DE23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5DEE9-7ECC-97F0-55C9-B97E924E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0FEFE-A3D2-527F-4387-E6C323A3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5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56E9-B2AD-9168-6922-F96C4E66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6B78A-B630-4135-2690-96B4F9F4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38976-7794-36BB-7CC2-67EBF825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39C2D-D076-5D9B-CB79-147FE9BDE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BD0D6-A19C-D8AB-E70A-89712EBBE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E25F1-FF0C-3CC4-D4CA-FBB0298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B90FC-EA51-9DF1-A388-873337C1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1B8DC-1F15-0157-1F0B-4F7D5DE3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4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D373-1412-BB4C-C158-AB6174DC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EE4C-D1FC-A3EA-B4E3-7A45E181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6E30A-871E-6B3F-0DBA-D51BB7D9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5CF39-A560-8F3E-24C8-EC5BF5FA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1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803E9-5866-7FE2-85F0-BF867B5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B4721-3ED3-86E8-66BB-B5E486FB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889C-C42E-8F6D-A7A5-75CBA4B3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99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EDE6-1D3C-91F8-93B1-E01FFCC9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5599-23C1-7E9F-EBC3-5F6B5C056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E0F09-EDB3-EBEC-FD32-E39C84281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74FAA-FF67-7BF8-7079-65C0A717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ACC1-DA31-F2BF-E200-7DAF3EC0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B5D3F-2BBF-6B49-6729-950A8930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4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5D35-55B6-D78B-00D4-1C3865B1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4F4E-7504-4A4B-7EFC-35035EDF0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65E2-B8A7-F1F5-DE44-1549410CC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A8C16-B2AA-635C-C99A-E1E43DAF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82977-D1A4-4744-8E30-02549A2D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0F201-9CBB-D3EF-CB5D-576C854C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9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7419E-604C-049C-C6E0-8ADB48D0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6246C-BACC-40A0-16E3-3401B83E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73753-D64B-5B8D-26AE-A7396325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9918-ED8D-4F00-9C84-917BF41D0507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33C3-C2C0-9B65-17F5-DAFA81435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CC0A-2C8B-4DE7-6DDC-94CB766BA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FCAF-03A8-461F-B61D-DB648EB385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43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1276-631E-BB2F-8A16-17FB5A58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6639"/>
            <a:ext cx="9144000" cy="1274763"/>
          </a:xfrm>
        </p:spPr>
        <p:txBody>
          <a:bodyPr>
            <a:normAutofit/>
          </a:bodyPr>
          <a:lstStyle/>
          <a:p>
            <a:r>
              <a:rPr lang="en-IN" sz="6600" b="1" dirty="0">
                <a:latin typeface="Algerian" panose="04020705040A02060702" pitchFamily="82" charset="0"/>
              </a:rPr>
              <a:t>MUSCULAR STRUCTURE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A53D0C-AFDE-A120-3B17-8E7E884B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BY:</a:t>
            </a:r>
          </a:p>
          <a:p>
            <a:r>
              <a:rPr lang="en-IN" sz="2400" b="1" dirty="0"/>
              <a:t>DR. DIGVIJAY SHARMA</a:t>
            </a:r>
          </a:p>
          <a:p>
            <a:r>
              <a:rPr lang="en-IN" sz="2400" b="1" dirty="0"/>
              <a:t>DIRECTOR</a:t>
            </a:r>
          </a:p>
          <a:p>
            <a:r>
              <a:rPr lang="en-IN" sz="2400" b="1" dirty="0"/>
              <a:t>SCHOOL OF HEALTH SCIENCES, CSJMU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727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D5542-A326-53C4-2877-E01E9447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74930"/>
            <a:ext cx="6631940" cy="4012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66AA3-F398-77BB-5AF1-53CCBD91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F5E56-53B4-5350-40C2-2BC10773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" y="3993439"/>
            <a:ext cx="4212590" cy="28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E519-AA67-53AA-6A41-7ADC78BB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MUSCULAR STRUCTURE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BE7-ADF1-011E-CC01-59C15D64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129"/>
            <a:ext cx="11079480" cy="52133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Mainly three types of fibres are found in human skeletal muscles</a:t>
            </a:r>
          </a:p>
          <a:p>
            <a:pPr>
              <a:lnSpc>
                <a:spcPct val="150000"/>
              </a:lnSpc>
            </a:pPr>
            <a:r>
              <a:rPr lang="en-IN" dirty="0"/>
              <a:t>These are:</a:t>
            </a:r>
          </a:p>
          <a:p>
            <a:pPr lvl="1">
              <a:lnSpc>
                <a:spcPct val="150000"/>
              </a:lnSpc>
            </a:pPr>
            <a:r>
              <a:rPr lang="en-IN" sz="2800" dirty="0"/>
              <a:t>Type I or Slow twitch oxidative fibres</a:t>
            </a:r>
          </a:p>
          <a:p>
            <a:pPr lvl="1">
              <a:lnSpc>
                <a:spcPct val="150000"/>
              </a:lnSpc>
            </a:pPr>
            <a:r>
              <a:rPr lang="en-IN" sz="2800" dirty="0"/>
              <a:t>Type II a or Intermediate fibres or fast twitch red fibres or fast twitch oxidative glycolytic fibres</a:t>
            </a:r>
          </a:p>
          <a:p>
            <a:pPr lvl="1">
              <a:lnSpc>
                <a:spcPct val="150000"/>
              </a:lnSpc>
            </a:pPr>
            <a:r>
              <a:rPr lang="en-IN" sz="2800" dirty="0"/>
              <a:t>Type II b or fats twitch fibres or fast twitch glycolytic or fats twitch white fibres</a:t>
            </a:r>
          </a:p>
          <a:p>
            <a:pPr>
              <a:lnSpc>
                <a:spcPct val="150000"/>
              </a:lnSpc>
            </a:pPr>
            <a:r>
              <a:rPr lang="en-IN" dirty="0"/>
              <a:t>They can be distinguished from each other </a:t>
            </a:r>
            <a:r>
              <a:rPr lang="en-IN" dirty="0" err="1"/>
              <a:t>histo</a:t>
            </a:r>
            <a:r>
              <a:rPr lang="en-IN" dirty="0"/>
              <a:t>-chemically, metabolically, morphologically and mechanically. </a:t>
            </a:r>
          </a:p>
        </p:txBody>
      </p:sp>
    </p:spTree>
    <p:extLst>
      <p:ext uri="{BB962C8B-B14F-4D97-AF65-F5344CB8AC3E}">
        <p14:creationId xmlns:p14="http://schemas.microsoft.com/office/powerpoint/2010/main" val="419997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BC8E-545F-3114-DFF6-626884C6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285"/>
            <a:ext cx="10515600" cy="1325563"/>
          </a:xfrm>
        </p:spPr>
        <p:txBody>
          <a:bodyPr/>
          <a:lstStyle/>
          <a:p>
            <a:pPr lvl="1" algn="ctr"/>
            <a:r>
              <a:rPr lang="en-IN" sz="4400" b="1" dirty="0">
                <a:latin typeface="Algerian" panose="04020705040A02060702" pitchFamily="82" charset="0"/>
              </a:rPr>
              <a:t>CHARACTERISTICS OF MUSCLE FIBRES</a:t>
            </a:r>
            <a:endParaRPr lang="en-IN" b="1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ECBA06-5492-41A3-E4AE-82E29A21E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95164"/>
              </p:ext>
            </p:extLst>
          </p:nvPr>
        </p:nvGraphicFramePr>
        <p:xfrm>
          <a:off x="386080" y="1715346"/>
          <a:ext cx="11419842" cy="454981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611524">
                  <a:extLst>
                    <a:ext uri="{9D8B030D-6E8A-4147-A177-3AD203B41FA5}">
                      <a16:colId xmlns:a16="http://schemas.microsoft.com/office/drawing/2014/main" val="1752662963"/>
                    </a:ext>
                  </a:extLst>
                </a:gridCol>
                <a:gridCol w="2561810">
                  <a:extLst>
                    <a:ext uri="{9D8B030D-6E8A-4147-A177-3AD203B41FA5}">
                      <a16:colId xmlns:a16="http://schemas.microsoft.com/office/drawing/2014/main" val="3577448518"/>
                    </a:ext>
                  </a:extLst>
                </a:gridCol>
                <a:gridCol w="2703248">
                  <a:extLst>
                    <a:ext uri="{9D8B030D-6E8A-4147-A177-3AD203B41FA5}">
                      <a16:colId xmlns:a16="http://schemas.microsoft.com/office/drawing/2014/main" val="2208314522"/>
                    </a:ext>
                  </a:extLst>
                </a:gridCol>
                <a:gridCol w="2543260">
                  <a:extLst>
                    <a:ext uri="{9D8B030D-6E8A-4147-A177-3AD203B41FA5}">
                      <a16:colId xmlns:a16="http://schemas.microsoft.com/office/drawing/2014/main" val="4048828483"/>
                    </a:ext>
                  </a:extLst>
                </a:gridCol>
              </a:tblGrid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CHARACTERS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TYPE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TYPE II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TYPE II 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500180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25830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MUSCLE 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WHITE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701737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CAPILLARY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SPARSE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273530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MYOGLOBIN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28389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SPEED OF CONTRACTION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637104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RATE OF 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698519"/>
                  </a:ext>
                </a:extLst>
              </a:tr>
              <a:tr h="595581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MOTOR UNIT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INTERMEDIATE TO 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492685"/>
                  </a:ext>
                </a:extLst>
              </a:tr>
              <a:tr h="49427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AXON CONDUCTION VELOCITY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87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82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cle Fibers Explained: Type I and Type II (Slow &amp; Fast Twitch) – Sport  Science Insider">
            <a:extLst>
              <a:ext uri="{FF2B5EF4-FFF2-40B4-BE49-F238E27FC236}">
                <a16:creationId xmlns:a16="http://schemas.microsoft.com/office/drawing/2014/main" id="{E421BCBD-F311-80B5-3C4D-DDABEDE8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011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FDDBDB-838A-7EDB-D367-160DBAAD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1" y="0"/>
            <a:ext cx="6461760" cy="3881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C8A0F-718A-9C1F-B2C2-6A7AFC37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9" y="3429000"/>
            <a:ext cx="4870036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3ECBB9-27E6-F942-1A2F-DEFD5C842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114" y="3881754"/>
            <a:ext cx="5413085" cy="29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11F0-1164-D9BE-4DB3-AAC2EE6F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TONIC AND PHASIC MUSCLES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8E48-97FB-25FE-439D-3CC58E9B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985"/>
            <a:ext cx="10515600" cy="85661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Characteristics used to differentiate between tonic and phasic muscles are of the following: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9E1A16-536C-63E6-6B3E-7B63AD33F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51079"/>
              </p:ext>
            </p:extLst>
          </p:nvPr>
        </p:nvGraphicFramePr>
        <p:xfrm>
          <a:off x="294640" y="2255520"/>
          <a:ext cx="11541762" cy="44196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13221739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05562035"/>
                    </a:ext>
                  </a:extLst>
                </a:gridCol>
                <a:gridCol w="4429762">
                  <a:extLst>
                    <a:ext uri="{9D8B030D-6E8A-4147-A177-3AD203B41FA5}">
                      <a16:colId xmlns:a16="http://schemas.microsoft.com/office/drawing/2014/main" val="851696524"/>
                    </a:ext>
                  </a:extLst>
                </a:gridCol>
              </a:tblGrid>
              <a:tr h="677388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TONIC MUSCLE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PHASIC MUSCLE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728464"/>
                  </a:ext>
                </a:extLst>
              </a:tr>
              <a:tr h="795813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FIBRE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HIGH PROPORTION OF SLOW OXIDATIVE FIBRE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HIGH PROPORTION OF FAST GLYCOLYTIC FIBRE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838848"/>
                  </a:ext>
                </a:extLst>
              </a:tr>
              <a:tr h="677388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FIBRE ARRANGEMENT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PENNIFORM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PARALLEL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715763"/>
                  </a:ext>
                </a:extLst>
              </a:tr>
              <a:tr h="795813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DEEP AND CROSSES ONE JOINT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SUPERFICIAL AND CROSSES MORE THAN ONE JOINT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983869"/>
                  </a:ext>
                </a:extLst>
              </a:tr>
              <a:tr h="677388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MOBILITY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108871"/>
                  </a:ext>
                </a:extLst>
              </a:tr>
              <a:tr h="795813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EXTENSION, ABDUCTION, EXTERNAL ROTATION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FLEXION, ADDUCTION, INTERNAL ROTATION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92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6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F292-A758-4DD4-48A2-A6E66465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SPURT MUSCLES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FF89-B72D-746F-3B84-0CCC64A86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1015"/>
          </a:xfrm>
        </p:spPr>
        <p:txBody>
          <a:bodyPr/>
          <a:lstStyle/>
          <a:p>
            <a:r>
              <a:rPr lang="en-IN" dirty="0"/>
              <a:t>SPURT muscles have a proximal point of attachment i.e., far from joint axis and the distal attachment i.e., close to the joint axis</a:t>
            </a:r>
          </a:p>
          <a:p>
            <a:r>
              <a:rPr lang="en-IN" dirty="0"/>
              <a:t>These muscles have a relatively large rotatory component than translatory component at all points in the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9C643-2EF5-A7A2-83E6-6BD179C9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20" y="3640137"/>
            <a:ext cx="4421187" cy="2835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BAC84-1623-53B6-F5B6-F4C0D3B2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04" y="3599497"/>
            <a:ext cx="5781675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161-3271-97CA-66DD-B4264521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SHUNT MUSCLES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8595-FF7B-823F-0866-E6157D0A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05"/>
            <a:ext cx="10515600" cy="2807335"/>
          </a:xfrm>
        </p:spPr>
        <p:txBody>
          <a:bodyPr/>
          <a:lstStyle/>
          <a:p>
            <a:r>
              <a:rPr lang="en-IN" dirty="0"/>
              <a:t>SHUNT muscles have a proximal attachment close to a joint axis and distal attachment far away from the joint axis</a:t>
            </a:r>
          </a:p>
          <a:p>
            <a:r>
              <a:rPr lang="en-IN" dirty="0"/>
              <a:t>These muscles help to maintain joint stability since they have a large translatory component</a:t>
            </a:r>
          </a:p>
          <a:p>
            <a:r>
              <a:rPr lang="en-IN" dirty="0"/>
              <a:t>When muscle action is reversed spurt muscle may act like shunt muscle and vice-versa</a:t>
            </a:r>
          </a:p>
        </p:txBody>
      </p:sp>
      <p:pic>
        <p:nvPicPr>
          <p:cNvPr id="2050" name="Picture 2" descr="Week 3 Flashcards | Quizlet">
            <a:extLst>
              <a:ext uri="{FF2B5EF4-FFF2-40B4-BE49-F238E27FC236}">
                <a16:creationId xmlns:a16="http://schemas.microsoft.com/office/drawing/2014/main" id="{06E73F6C-AA4E-EBE2-335A-C990512E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78" y="3691255"/>
            <a:ext cx="2542222" cy="31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B7146-262B-E166-AED3-305F1BC8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4" y="3691254"/>
            <a:ext cx="3995103" cy="3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4E7C-3CAC-D425-EA5A-E114062C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MUSCULAR CONNECTIVE TISSUE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94526-4B28-A16E-502C-307E7AFA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615441"/>
            <a:ext cx="10515600" cy="4531360"/>
          </a:xfrm>
        </p:spPr>
        <p:txBody>
          <a:bodyPr>
            <a:normAutofit/>
          </a:bodyPr>
          <a:lstStyle/>
          <a:p>
            <a:r>
              <a:rPr lang="en-IN" dirty="0"/>
              <a:t>Muscle and muscle fibres like other soft tissues in the body are supported and surrounded by connective tissue.</a:t>
            </a:r>
          </a:p>
          <a:p>
            <a:r>
              <a:rPr lang="en-IN" dirty="0"/>
              <a:t>The sarcolemma of individual muscle fibres are surrounded by connective tissue called endomysium and groups of muscle fibres are caused by connective tissue called perimysium</a:t>
            </a:r>
          </a:p>
          <a:p>
            <a:r>
              <a:rPr lang="en-IN" dirty="0"/>
              <a:t>The endomysium and perimysium are continuous with outer connective tissue sheath called epimysium, which envelopes the entire muscle.</a:t>
            </a:r>
          </a:p>
          <a:p>
            <a:r>
              <a:rPr lang="en-IN" dirty="0"/>
              <a:t>Continuation of the outer sheath forms the tendon that attach each end of the muscle to the bony components.</a:t>
            </a:r>
          </a:p>
        </p:txBody>
      </p:sp>
    </p:spTree>
    <p:extLst>
      <p:ext uri="{BB962C8B-B14F-4D97-AF65-F5344CB8AC3E}">
        <p14:creationId xmlns:p14="http://schemas.microsoft.com/office/powerpoint/2010/main" val="428973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6710-7D54-6C81-ADB0-723E2893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384483"/>
          </a:xfrm>
        </p:spPr>
        <p:txBody>
          <a:bodyPr>
            <a:normAutofit/>
          </a:bodyPr>
          <a:lstStyle/>
          <a:p>
            <a:r>
              <a:rPr lang="en-IN" dirty="0"/>
              <a:t>Tendons are attached to bones by sharply fibres which become continuous with the periosteum</a:t>
            </a:r>
          </a:p>
          <a:p>
            <a:r>
              <a:rPr lang="en-IN" dirty="0"/>
              <a:t>Other connective tissue associated with the muscles are fascial (deep and superficial) aponeurosis and sheaths</a:t>
            </a:r>
          </a:p>
          <a:p>
            <a:r>
              <a:rPr lang="en-IN" dirty="0"/>
              <a:t>All connective tissue in a muscle is interconnected and constitutes passive elastic component of a muscle. </a:t>
            </a:r>
          </a:p>
          <a:p>
            <a:r>
              <a:rPr lang="en-IN" dirty="0"/>
              <a:t>The connective tissues that surround the muscle and sarcolemma plus other structures (i.e., nerve and blood vessels) form the parallel elastic component of a muscle </a:t>
            </a:r>
          </a:p>
          <a:p>
            <a:r>
              <a:rPr lang="en-IN" dirty="0"/>
              <a:t>When a muscle lengthens or shortens, these tissues also lengthens or shortens because they function in parallel to the muscle contractile unit.</a:t>
            </a:r>
          </a:p>
        </p:txBody>
      </p:sp>
    </p:spTree>
    <p:extLst>
      <p:ext uri="{BB962C8B-B14F-4D97-AF65-F5344CB8AC3E}">
        <p14:creationId xmlns:p14="http://schemas.microsoft.com/office/powerpoint/2010/main" val="48876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500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MUSCULAR STRUCTURE</vt:lpstr>
      <vt:lpstr>MUSCULAR STRUCTURE</vt:lpstr>
      <vt:lpstr>CHARACTERISTICS OF MUSCLE FIBRES</vt:lpstr>
      <vt:lpstr>PowerPoint Presentation</vt:lpstr>
      <vt:lpstr>TONIC AND PHASIC MUSCLES</vt:lpstr>
      <vt:lpstr>SPURT MUSCLES</vt:lpstr>
      <vt:lpstr>SHUNT MUSCLES</vt:lpstr>
      <vt:lpstr>MUSCULAR CONNECTIVE TISSUE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STRUCTURE</dc:title>
  <dc:creator>apoorva srivastava</dc:creator>
  <cp:lastModifiedBy>apoorva srivastava</cp:lastModifiedBy>
  <cp:revision>5</cp:revision>
  <dcterms:created xsi:type="dcterms:W3CDTF">2022-11-02T19:44:40Z</dcterms:created>
  <dcterms:modified xsi:type="dcterms:W3CDTF">2022-11-20T16:45:37Z</dcterms:modified>
</cp:coreProperties>
</file>