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ink/ink1.xml" ContentType="application/inkml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8" r:id="rId2"/>
  </p:sldMasterIdLst>
  <p:notesMasterIdLst>
    <p:notesMasterId r:id="rId17"/>
  </p:notesMasterIdLst>
  <p:handoutMasterIdLst>
    <p:handoutMasterId r:id="rId18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5" r:id="rId13"/>
    <p:sldId id="267" r:id="rId14"/>
    <p:sldId id="270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703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B3154B-C1F8-49ED-B8C3-E30FC92EBF4B}" type="doc">
      <dgm:prSet loTypeId="urn:microsoft.com/office/officeart/2005/8/layout/vList3" loCatId="list" qsTypeId="urn:microsoft.com/office/officeart/2005/8/quickstyle/simple1" qsCatId="simple" csTypeId="urn:microsoft.com/office/officeart/2005/8/colors/colorful5" csCatId="colorful" phldr="1"/>
      <dgm:spPr/>
    </dgm:pt>
    <dgm:pt modelId="{8C4A9D85-6CBA-45C6-A799-716F35F9F538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Micro economics helps in understating the operation of a free enterprise economy.</a:t>
          </a:r>
          <a:endParaRPr lang="en-IN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E2A6A1-F795-4E5D-A507-40EDFAAC4BEC}" type="parTrans" cxnId="{AC7A60EF-83C4-459C-8AF8-939C1561A9A5}">
      <dgm:prSet/>
      <dgm:spPr/>
      <dgm:t>
        <a:bodyPr/>
        <a:lstStyle/>
        <a:p>
          <a:endParaRPr lang="en-IN"/>
        </a:p>
      </dgm:t>
    </dgm:pt>
    <dgm:pt modelId="{8F1179A2-76F9-4FE6-8009-2280FC509490}" type="sibTrans" cxnId="{AC7A60EF-83C4-459C-8AF8-939C1561A9A5}">
      <dgm:prSet/>
      <dgm:spPr/>
      <dgm:t>
        <a:bodyPr/>
        <a:lstStyle/>
        <a:p>
          <a:endParaRPr lang="en-IN"/>
        </a:p>
      </dgm:t>
    </dgm:pt>
    <dgm:pt modelId="{A6EBA155-F62C-4CAE-A107-C9EDA867683B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It helps the government in establishing the correct policies.</a:t>
          </a:r>
          <a:endParaRPr lang="en-IN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E6E52E-5419-4B9C-B849-42E3EB2B15BB}" type="parTrans" cxnId="{07A002D6-FACC-4EC3-A4F9-D4A298008F56}">
      <dgm:prSet/>
      <dgm:spPr/>
      <dgm:t>
        <a:bodyPr/>
        <a:lstStyle/>
        <a:p>
          <a:endParaRPr lang="en-IN"/>
        </a:p>
      </dgm:t>
    </dgm:pt>
    <dgm:pt modelId="{37DC6D89-25B9-41A9-9D35-03C6311524A8}" type="sibTrans" cxnId="{07A002D6-FACC-4EC3-A4F9-D4A298008F56}">
      <dgm:prSet/>
      <dgm:spPr/>
      <dgm:t>
        <a:bodyPr/>
        <a:lstStyle/>
        <a:p>
          <a:endParaRPr lang="en-IN"/>
        </a:p>
      </dgm:t>
    </dgm:pt>
    <dgm:pt modelId="{8B75F5A9-EC49-4E4C-A8F1-14BAA2648786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It helps in search of efficient employment of resources.</a:t>
          </a:r>
          <a:endParaRPr lang="en-IN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EF3ACE-A1EA-40DF-9132-A7413DD67638}" type="parTrans" cxnId="{F45A67C0-9700-456A-A10D-9D9BADF8B637}">
      <dgm:prSet/>
      <dgm:spPr/>
      <dgm:t>
        <a:bodyPr/>
        <a:lstStyle/>
        <a:p>
          <a:endParaRPr lang="en-IN"/>
        </a:p>
      </dgm:t>
    </dgm:pt>
    <dgm:pt modelId="{07D86AAC-647D-4C9F-90BF-D0E4E0AB8B51}" type="sibTrans" cxnId="{F45A67C0-9700-456A-A10D-9D9BADF8B637}">
      <dgm:prSet/>
      <dgm:spPr/>
      <dgm:t>
        <a:bodyPr/>
        <a:lstStyle/>
        <a:p>
          <a:endParaRPr lang="en-IN"/>
        </a:p>
      </dgm:t>
    </dgm:pt>
    <dgm:pt modelId="{70D4F7FB-4B6F-4C89-931D-F848AE33C2B7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It helps the producer to achieve maximum productivity with existing resource.</a:t>
          </a:r>
          <a:endParaRPr lang="en-IN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196B1E-1DDB-405D-AE76-264C5D22DA65}" type="parTrans" cxnId="{055020A7-823C-4A87-86C0-4A5AE6888B93}">
      <dgm:prSet/>
      <dgm:spPr/>
      <dgm:t>
        <a:bodyPr/>
        <a:lstStyle/>
        <a:p>
          <a:endParaRPr lang="en-IN"/>
        </a:p>
      </dgm:t>
    </dgm:pt>
    <dgm:pt modelId="{0995C5EE-B8CB-4894-9009-DB1A53BF00CB}" type="sibTrans" cxnId="{055020A7-823C-4A87-86C0-4A5AE6888B93}">
      <dgm:prSet/>
      <dgm:spPr/>
      <dgm:t>
        <a:bodyPr/>
        <a:lstStyle/>
        <a:p>
          <a:endParaRPr lang="en-IN"/>
        </a:p>
      </dgm:t>
    </dgm:pt>
    <dgm:pt modelId="{61D3C245-A950-4AD8-9FD6-E3EB137F3AF0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It is useful in foreign trade</a:t>
          </a:r>
          <a:endParaRPr lang="en-IN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51CC98-07F1-430E-8EC2-CBF7DCE9E5CB}" type="parTrans" cxnId="{80EF8347-4965-4202-ACFA-B56F974C42E7}">
      <dgm:prSet/>
      <dgm:spPr/>
      <dgm:t>
        <a:bodyPr/>
        <a:lstStyle/>
        <a:p>
          <a:endParaRPr lang="en-IN"/>
        </a:p>
      </dgm:t>
    </dgm:pt>
    <dgm:pt modelId="{6FB475AF-B8BF-4860-90A5-316B751CB90A}" type="sibTrans" cxnId="{80EF8347-4965-4202-ACFA-B56F974C42E7}">
      <dgm:prSet/>
      <dgm:spPr/>
      <dgm:t>
        <a:bodyPr/>
        <a:lstStyle/>
        <a:p>
          <a:endParaRPr lang="en-IN"/>
        </a:p>
      </dgm:t>
    </dgm:pt>
    <dgm:pt modelId="{9A704662-8F75-4280-AA4D-F5990C69D2FF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It helps businessman to make the policies for future</a:t>
          </a:r>
          <a:endParaRPr lang="en-IN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6146FA-1465-4336-B799-985982F69A80}" type="parTrans" cxnId="{48B2F3FF-BEDF-4CA0-8666-03DE7556BB80}">
      <dgm:prSet/>
      <dgm:spPr/>
      <dgm:t>
        <a:bodyPr/>
        <a:lstStyle/>
        <a:p>
          <a:endParaRPr lang="en-IN"/>
        </a:p>
      </dgm:t>
    </dgm:pt>
    <dgm:pt modelId="{7170BBB4-82A1-4FC2-B9AB-E42F31E1B354}" type="sibTrans" cxnId="{48B2F3FF-BEDF-4CA0-8666-03DE7556BB80}">
      <dgm:prSet/>
      <dgm:spPr/>
      <dgm:t>
        <a:bodyPr/>
        <a:lstStyle/>
        <a:p>
          <a:endParaRPr lang="en-IN"/>
        </a:p>
      </dgm:t>
    </dgm:pt>
    <dgm:pt modelId="{DBD06EB2-C9B4-4EC6-A9EC-3E6B94336914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It also helps in understanding the complicating problems by formulating models</a:t>
          </a:r>
          <a:endParaRPr lang="en-IN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8305D8-DB2E-4C58-BD64-80FE923E2F89}" type="parTrans" cxnId="{A2761457-A051-4703-A7C0-D342DB9DFF80}">
      <dgm:prSet/>
      <dgm:spPr/>
      <dgm:t>
        <a:bodyPr/>
        <a:lstStyle/>
        <a:p>
          <a:endParaRPr lang="en-IN"/>
        </a:p>
      </dgm:t>
    </dgm:pt>
    <dgm:pt modelId="{1E1C6473-0385-404E-980E-A9FC93445C25}" type="sibTrans" cxnId="{A2761457-A051-4703-A7C0-D342DB9DFF80}">
      <dgm:prSet/>
      <dgm:spPr/>
      <dgm:t>
        <a:bodyPr/>
        <a:lstStyle/>
        <a:p>
          <a:endParaRPr lang="en-IN"/>
        </a:p>
      </dgm:t>
    </dgm:pt>
    <dgm:pt modelId="{E1A637B4-5993-43EA-B46C-2A2A357198F5}" type="pres">
      <dgm:prSet presAssocID="{2BB3154B-C1F8-49ED-B8C3-E30FC92EBF4B}" presName="linearFlow" presStyleCnt="0">
        <dgm:presLayoutVars>
          <dgm:dir/>
          <dgm:resizeHandles val="exact"/>
        </dgm:presLayoutVars>
      </dgm:prSet>
      <dgm:spPr/>
    </dgm:pt>
    <dgm:pt modelId="{D0668732-F920-43BC-9EA5-1EF3A52F1E7B}" type="pres">
      <dgm:prSet presAssocID="{8C4A9D85-6CBA-45C6-A799-716F35F9F538}" presName="composite" presStyleCnt="0"/>
      <dgm:spPr/>
    </dgm:pt>
    <dgm:pt modelId="{D8FD0089-0A95-483A-98C4-C8E2B47C5C5E}" type="pres">
      <dgm:prSet presAssocID="{8C4A9D85-6CBA-45C6-A799-716F35F9F538}" presName="imgShp" presStyleLbl="fgImgPlace1" presStyleIdx="0" presStyleCnt="7"/>
      <dgm:spPr/>
    </dgm:pt>
    <dgm:pt modelId="{46671BF8-02F3-4FA7-ADD3-FBB9CCE8C158}" type="pres">
      <dgm:prSet presAssocID="{8C4A9D85-6CBA-45C6-A799-716F35F9F538}" presName="txShp" presStyleLbl="node1" presStyleIdx="0" presStyleCnt="7">
        <dgm:presLayoutVars>
          <dgm:bulletEnabled val="1"/>
        </dgm:presLayoutVars>
      </dgm:prSet>
      <dgm:spPr/>
    </dgm:pt>
    <dgm:pt modelId="{25B8F879-F7B8-4478-941F-DAFBAEAC84FD}" type="pres">
      <dgm:prSet presAssocID="{8F1179A2-76F9-4FE6-8009-2280FC509490}" presName="spacing" presStyleCnt="0"/>
      <dgm:spPr/>
    </dgm:pt>
    <dgm:pt modelId="{4A796747-73ED-434C-BC99-2339E69A3113}" type="pres">
      <dgm:prSet presAssocID="{A6EBA155-F62C-4CAE-A107-C9EDA867683B}" presName="composite" presStyleCnt="0"/>
      <dgm:spPr/>
    </dgm:pt>
    <dgm:pt modelId="{CC49C47B-D706-4784-9ECC-F5061ED99DB2}" type="pres">
      <dgm:prSet presAssocID="{A6EBA155-F62C-4CAE-A107-C9EDA867683B}" presName="imgShp" presStyleLbl="fgImgPlace1" presStyleIdx="1" presStyleCnt="7"/>
      <dgm:spPr/>
    </dgm:pt>
    <dgm:pt modelId="{E56D7C3A-53B2-4196-A0B3-022762EFECB0}" type="pres">
      <dgm:prSet presAssocID="{A6EBA155-F62C-4CAE-A107-C9EDA867683B}" presName="txShp" presStyleLbl="node1" presStyleIdx="1" presStyleCnt="7">
        <dgm:presLayoutVars>
          <dgm:bulletEnabled val="1"/>
        </dgm:presLayoutVars>
      </dgm:prSet>
      <dgm:spPr/>
    </dgm:pt>
    <dgm:pt modelId="{9CA9394C-2E42-4EEB-8BEC-696C87FD899C}" type="pres">
      <dgm:prSet presAssocID="{37DC6D89-25B9-41A9-9D35-03C6311524A8}" presName="spacing" presStyleCnt="0"/>
      <dgm:spPr/>
    </dgm:pt>
    <dgm:pt modelId="{5BD96880-AF3A-43E3-82DA-780C1DDFA887}" type="pres">
      <dgm:prSet presAssocID="{8B75F5A9-EC49-4E4C-A8F1-14BAA2648786}" presName="composite" presStyleCnt="0"/>
      <dgm:spPr/>
    </dgm:pt>
    <dgm:pt modelId="{41ABF9B0-9A7C-42D6-8F09-CA455607B038}" type="pres">
      <dgm:prSet presAssocID="{8B75F5A9-EC49-4E4C-A8F1-14BAA2648786}" presName="imgShp" presStyleLbl="fgImgPlace1" presStyleIdx="2" presStyleCnt="7"/>
      <dgm:spPr/>
    </dgm:pt>
    <dgm:pt modelId="{3C420E8C-8F7B-4B03-B6BE-10500802C49F}" type="pres">
      <dgm:prSet presAssocID="{8B75F5A9-EC49-4E4C-A8F1-14BAA2648786}" presName="txShp" presStyleLbl="node1" presStyleIdx="2" presStyleCnt="7">
        <dgm:presLayoutVars>
          <dgm:bulletEnabled val="1"/>
        </dgm:presLayoutVars>
      </dgm:prSet>
      <dgm:spPr/>
    </dgm:pt>
    <dgm:pt modelId="{30C0999F-9149-4F2D-B0D0-B49AFBB611C1}" type="pres">
      <dgm:prSet presAssocID="{07D86AAC-647D-4C9F-90BF-D0E4E0AB8B51}" presName="spacing" presStyleCnt="0"/>
      <dgm:spPr/>
    </dgm:pt>
    <dgm:pt modelId="{67CF4C17-1023-43A9-9679-E0016A7239C5}" type="pres">
      <dgm:prSet presAssocID="{70D4F7FB-4B6F-4C89-931D-F848AE33C2B7}" presName="composite" presStyleCnt="0"/>
      <dgm:spPr/>
    </dgm:pt>
    <dgm:pt modelId="{FA5C991A-1B52-49FB-9205-7414705B3476}" type="pres">
      <dgm:prSet presAssocID="{70D4F7FB-4B6F-4C89-931D-F848AE33C2B7}" presName="imgShp" presStyleLbl="fgImgPlace1" presStyleIdx="3" presStyleCnt="7"/>
      <dgm:spPr/>
    </dgm:pt>
    <dgm:pt modelId="{E7420CEE-E100-483C-AAC9-4A035BCA0294}" type="pres">
      <dgm:prSet presAssocID="{70D4F7FB-4B6F-4C89-931D-F848AE33C2B7}" presName="txShp" presStyleLbl="node1" presStyleIdx="3" presStyleCnt="7">
        <dgm:presLayoutVars>
          <dgm:bulletEnabled val="1"/>
        </dgm:presLayoutVars>
      </dgm:prSet>
      <dgm:spPr/>
    </dgm:pt>
    <dgm:pt modelId="{4C4E0C82-AD8B-4699-B129-ED7E899203CB}" type="pres">
      <dgm:prSet presAssocID="{0995C5EE-B8CB-4894-9009-DB1A53BF00CB}" presName="spacing" presStyleCnt="0"/>
      <dgm:spPr/>
    </dgm:pt>
    <dgm:pt modelId="{575A6DCB-7B9D-4114-9A0B-996EA9E5B794}" type="pres">
      <dgm:prSet presAssocID="{61D3C245-A950-4AD8-9FD6-E3EB137F3AF0}" presName="composite" presStyleCnt="0"/>
      <dgm:spPr/>
    </dgm:pt>
    <dgm:pt modelId="{510A1410-675F-4DBA-ABD3-69F823E00DB2}" type="pres">
      <dgm:prSet presAssocID="{61D3C245-A950-4AD8-9FD6-E3EB137F3AF0}" presName="imgShp" presStyleLbl="fgImgPlace1" presStyleIdx="4" presStyleCnt="7"/>
      <dgm:spPr/>
    </dgm:pt>
    <dgm:pt modelId="{213B8B87-DCE4-4420-92FA-ED58AE0A110E}" type="pres">
      <dgm:prSet presAssocID="{61D3C245-A950-4AD8-9FD6-E3EB137F3AF0}" presName="txShp" presStyleLbl="node1" presStyleIdx="4" presStyleCnt="7" custLinFactNeighborX="-870">
        <dgm:presLayoutVars>
          <dgm:bulletEnabled val="1"/>
        </dgm:presLayoutVars>
      </dgm:prSet>
      <dgm:spPr/>
    </dgm:pt>
    <dgm:pt modelId="{244A604A-1592-4405-AADC-A8CC1F07831B}" type="pres">
      <dgm:prSet presAssocID="{6FB475AF-B8BF-4860-90A5-316B751CB90A}" presName="spacing" presStyleCnt="0"/>
      <dgm:spPr/>
    </dgm:pt>
    <dgm:pt modelId="{EB974667-3F9F-4822-AB23-3CEE1ABD65D3}" type="pres">
      <dgm:prSet presAssocID="{9A704662-8F75-4280-AA4D-F5990C69D2FF}" presName="composite" presStyleCnt="0"/>
      <dgm:spPr/>
    </dgm:pt>
    <dgm:pt modelId="{DC9A22AF-962B-4BC2-8175-95924F3FB958}" type="pres">
      <dgm:prSet presAssocID="{9A704662-8F75-4280-AA4D-F5990C69D2FF}" presName="imgShp" presStyleLbl="fgImgPlace1" presStyleIdx="5" presStyleCnt="7"/>
      <dgm:spPr/>
    </dgm:pt>
    <dgm:pt modelId="{9A6C854D-5192-4F37-A359-A776819957EA}" type="pres">
      <dgm:prSet presAssocID="{9A704662-8F75-4280-AA4D-F5990C69D2FF}" presName="txShp" presStyleLbl="node1" presStyleIdx="5" presStyleCnt="7">
        <dgm:presLayoutVars>
          <dgm:bulletEnabled val="1"/>
        </dgm:presLayoutVars>
      </dgm:prSet>
      <dgm:spPr/>
    </dgm:pt>
    <dgm:pt modelId="{BF572FDE-1889-4A64-8C7B-DC1C99186C96}" type="pres">
      <dgm:prSet presAssocID="{7170BBB4-82A1-4FC2-B9AB-E42F31E1B354}" presName="spacing" presStyleCnt="0"/>
      <dgm:spPr/>
    </dgm:pt>
    <dgm:pt modelId="{8805BC46-975F-478D-B4BA-84B0A2C9BE54}" type="pres">
      <dgm:prSet presAssocID="{DBD06EB2-C9B4-4EC6-A9EC-3E6B94336914}" presName="composite" presStyleCnt="0"/>
      <dgm:spPr/>
    </dgm:pt>
    <dgm:pt modelId="{99F78DC5-E397-466D-A50B-B2180B1E7948}" type="pres">
      <dgm:prSet presAssocID="{DBD06EB2-C9B4-4EC6-A9EC-3E6B94336914}" presName="imgShp" presStyleLbl="fgImgPlace1" presStyleIdx="6" presStyleCnt="7"/>
      <dgm:spPr/>
    </dgm:pt>
    <dgm:pt modelId="{8EE2EBE5-9ED8-4956-A3AA-6BC32AB36077}" type="pres">
      <dgm:prSet presAssocID="{DBD06EB2-C9B4-4EC6-A9EC-3E6B94336914}" presName="txShp" presStyleLbl="node1" presStyleIdx="6" presStyleCnt="7">
        <dgm:presLayoutVars>
          <dgm:bulletEnabled val="1"/>
        </dgm:presLayoutVars>
      </dgm:prSet>
      <dgm:spPr/>
    </dgm:pt>
  </dgm:ptLst>
  <dgm:cxnLst>
    <dgm:cxn modelId="{E82F6226-32F5-4A51-8B87-2BFFB76D2087}" type="presOf" srcId="{8C4A9D85-6CBA-45C6-A799-716F35F9F538}" destId="{46671BF8-02F3-4FA7-ADD3-FBB9CCE8C158}" srcOrd="0" destOrd="0" presId="urn:microsoft.com/office/officeart/2005/8/layout/vList3"/>
    <dgm:cxn modelId="{D7EC3560-5820-4340-8A35-DAF01745A958}" type="presOf" srcId="{61D3C245-A950-4AD8-9FD6-E3EB137F3AF0}" destId="{213B8B87-DCE4-4420-92FA-ED58AE0A110E}" srcOrd="0" destOrd="0" presId="urn:microsoft.com/office/officeart/2005/8/layout/vList3"/>
    <dgm:cxn modelId="{31E2A560-0A3E-44E8-A59D-A850E823A740}" type="presOf" srcId="{9A704662-8F75-4280-AA4D-F5990C69D2FF}" destId="{9A6C854D-5192-4F37-A359-A776819957EA}" srcOrd="0" destOrd="0" presId="urn:microsoft.com/office/officeart/2005/8/layout/vList3"/>
    <dgm:cxn modelId="{80EF8347-4965-4202-ACFA-B56F974C42E7}" srcId="{2BB3154B-C1F8-49ED-B8C3-E30FC92EBF4B}" destId="{61D3C245-A950-4AD8-9FD6-E3EB137F3AF0}" srcOrd="4" destOrd="0" parTransId="{CD51CC98-07F1-430E-8EC2-CBF7DCE9E5CB}" sibTransId="{6FB475AF-B8BF-4860-90A5-316B751CB90A}"/>
    <dgm:cxn modelId="{136A7B55-14DD-44C5-BA9B-F6AEB35BC493}" type="presOf" srcId="{DBD06EB2-C9B4-4EC6-A9EC-3E6B94336914}" destId="{8EE2EBE5-9ED8-4956-A3AA-6BC32AB36077}" srcOrd="0" destOrd="0" presId="urn:microsoft.com/office/officeart/2005/8/layout/vList3"/>
    <dgm:cxn modelId="{A2761457-A051-4703-A7C0-D342DB9DFF80}" srcId="{2BB3154B-C1F8-49ED-B8C3-E30FC92EBF4B}" destId="{DBD06EB2-C9B4-4EC6-A9EC-3E6B94336914}" srcOrd="6" destOrd="0" parTransId="{9A8305D8-DB2E-4C58-BD64-80FE923E2F89}" sibTransId="{1E1C6473-0385-404E-980E-A9FC93445C25}"/>
    <dgm:cxn modelId="{5E9A8B90-A78A-48F0-AE21-842AC2622117}" type="presOf" srcId="{70D4F7FB-4B6F-4C89-931D-F848AE33C2B7}" destId="{E7420CEE-E100-483C-AAC9-4A035BCA0294}" srcOrd="0" destOrd="0" presId="urn:microsoft.com/office/officeart/2005/8/layout/vList3"/>
    <dgm:cxn modelId="{5598349B-B1E6-4EA3-AA31-4AD58A25C5B2}" type="presOf" srcId="{A6EBA155-F62C-4CAE-A107-C9EDA867683B}" destId="{E56D7C3A-53B2-4196-A0B3-022762EFECB0}" srcOrd="0" destOrd="0" presId="urn:microsoft.com/office/officeart/2005/8/layout/vList3"/>
    <dgm:cxn modelId="{055020A7-823C-4A87-86C0-4A5AE6888B93}" srcId="{2BB3154B-C1F8-49ED-B8C3-E30FC92EBF4B}" destId="{70D4F7FB-4B6F-4C89-931D-F848AE33C2B7}" srcOrd="3" destOrd="0" parTransId="{FA196B1E-1DDB-405D-AE76-264C5D22DA65}" sibTransId="{0995C5EE-B8CB-4894-9009-DB1A53BF00CB}"/>
    <dgm:cxn modelId="{F45A67C0-9700-456A-A10D-9D9BADF8B637}" srcId="{2BB3154B-C1F8-49ED-B8C3-E30FC92EBF4B}" destId="{8B75F5A9-EC49-4E4C-A8F1-14BAA2648786}" srcOrd="2" destOrd="0" parTransId="{EDEF3ACE-A1EA-40DF-9132-A7413DD67638}" sibTransId="{07D86AAC-647D-4C9F-90BF-D0E4E0AB8B51}"/>
    <dgm:cxn modelId="{55110FC3-3496-4579-8DC3-1C77BA800A6B}" type="presOf" srcId="{2BB3154B-C1F8-49ED-B8C3-E30FC92EBF4B}" destId="{E1A637B4-5993-43EA-B46C-2A2A357198F5}" srcOrd="0" destOrd="0" presId="urn:microsoft.com/office/officeart/2005/8/layout/vList3"/>
    <dgm:cxn modelId="{07A002D6-FACC-4EC3-A4F9-D4A298008F56}" srcId="{2BB3154B-C1F8-49ED-B8C3-E30FC92EBF4B}" destId="{A6EBA155-F62C-4CAE-A107-C9EDA867683B}" srcOrd="1" destOrd="0" parTransId="{D5E6E52E-5419-4B9C-B849-42E3EB2B15BB}" sibTransId="{37DC6D89-25B9-41A9-9D35-03C6311524A8}"/>
    <dgm:cxn modelId="{AC7A60EF-83C4-459C-8AF8-939C1561A9A5}" srcId="{2BB3154B-C1F8-49ED-B8C3-E30FC92EBF4B}" destId="{8C4A9D85-6CBA-45C6-A799-716F35F9F538}" srcOrd="0" destOrd="0" parTransId="{0DE2A6A1-F795-4E5D-A507-40EDFAAC4BEC}" sibTransId="{8F1179A2-76F9-4FE6-8009-2280FC509490}"/>
    <dgm:cxn modelId="{DD2FEFF3-05D9-459E-B30C-7ABE0D56E3D4}" type="presOf" srcId="{8B75F5A9-EC49-4E4C-A8F1-14BAA2648786}" destId="{3C420E8C-8F7B-4B03-B6BE-10500802C49F}" srcOrd="0" destOrd="0" presId="urn:microsoft.com/office/officeart/2005/8/layout/vList3"/>
    <dgm:cxn modelId="{48B2F3FF-BEDF-4CA0-8666-03DE7556BB80}" srcId="{2BB3154B-C1F8-49ED-B8C3-E30FC92EBF4B}" destId="{9A704662-8F75-4280-AA4D-F5990C69D2FF}" srcOrd="5" destOrd="0" parTransId="{8D6146FA-1465-4336-B799-985982F69A80}" sibTransId="{7170BBB4-82A1-4FC2-B9AB-E42F31E1B354}"/>
    <dgm:cxn modelId="{C8572A5C-4736-4AEC-A92B-07CD4210F275}" type="presParOf" srcId="{E1A637B4-5993-43EA-B46C-2A2A357198F5}" destId="{D0668732-F920-43BC-9EA5-1EF3A52F1E7B}" srcOrd="0" destOrd="0" presId="urn:microsoft.com/office/officeart/2005/8/layout/vList3"/>
    <dgm:cxn modelId="{8285C430-30E7-4026-9E65-FB247FE6109A}" type="presParOf" srcId="{D0668732-F920-43BC-9EA5-1EF3A52F1E7B}" destId="{D8FD0089-0A95-483A-98C4-C8E2B47C5C5E}" srcOrd="0" destOrd="0" presId="urn:microsoft.com/office/officeart/2005/8/layout/vList3"/>
    <dgm:cxn modelId="{53C2E4FF-3C5C-4A7A-8945-EDB9A292887C}" type="presParOf" srcId="{D0668732-F920-43BC-9EA5-1EF3A52F1E7B}" destId="{46671BF8-02F3-4FA7-ADD3-FBB9CCE8C158}" srcOrd="1" destOrd="0" presId="urn:microsoft.com/office/officeart/2005/8/layout/vList3"/>
    <dgm:cxn modelId="{C0D6B375-3985-4503-BE76-BEA87ABF42BB}" type="presParOf" srcId="{E1A637B4-5993-43EA-B46C-2A2A357198F5}" destId="{25B8F879-F7B8-4478-941F-DAFBAEAC84FD}" srcOrd="1" destOrd="0" presId="urn:microsoft.com/office/officeart/2005/8/layout/vList3"/>
    <dgm:cxn modelId="{F70A5646-C04A-4260-BBCF-7949C1D7462B}" type="presParOf" srcId="{E1A637B4-5993-43EA-B46C-2A2A357198F5}" destId="{4A796747-73ED-434C-BC99-2339E69A3113}" srcOrd="2" destOrd="0" presId="urn:microsoft.com/office/officeart/2005/8/layout/vList3"/>
    <dgm:cxn modelId="{B237893C-CFF1-480F-9D96-8DD4CAAFE7DC}" type="presParOf" srcId="{4A796747-73ED-434C-BC99-2339E69A3113}" destId="{CC49C47B-D706-4784-9ECC-F5061ED99DB2}" srcOrd="0" destOrd="0" presId="urn:microsoft.com/office/officeart/2005/8/layout/vList3"/>
    <dgm:cxn modelId="{F73A74E0-0FD2-4681-BF32-E73706F081BB}" type="presParOf" srcId="{4A796747-73ED-434C-BC99-2339E69A3113}" destId="{E56D7C3A-53B2-4196-A0B3-022762EFECB0}" srcOrd="1" destOrd="0" presId="urn:microsoft.com/office/officeart/2005/8/layout/vList3"/>
    <dgm:cxn modelId="{511099BB-D38C-4505-B9A3-B775A6EA02AC}" type="presParOf" srcId="{E1A637B4-5993-43EA-B46C-2A2A357198F5}" destId="{9CA9394C-2E42-4EEB-8BEC-696C87FD899C}" srcOrd="3" destOrd="0" presId="urn:microsoft.com/office/officeart/2005/8/layout/vList3"/>
    <dgm:cxn modelId="{3300C133-A5FF-4975-887C-68DF5F5423D2}" type="presParOf" srcId="{E1A637B4-5993-43EA-B46C-2A2A357198F5}" destId="{5BD96880-AF3A-43E3-82DA-780C1DDFA887}" srcOrd="4" destOrd="0" presId="urn:microsoft.com/office/officeart/2005/8/layout/vList3"/>
    <dgm:cxn modelId="{8F51A1B3-4422-46E7-B7FE-7A08808693F5}" type="presParOf" srcId="{5BD96880-AF3A-43E3-82DA-780C1DDFA887}" destId="{41ABF9B0-9A7C-42D6-8F09-CA455607B038}" srcOrd="0" destOrd="0" presId="urn:microsoft.com/office/officeart/2005/8/layout/vList3"/>
    <dgm:cxn modelId="{AA9A1E92-4D96-4A32-A0C0-A0A06CF12A19}" type="presParOf" srcId="{5BD96880-AF3A-43E3-82DA-780C1DDFA887}" destId="{3C420E8C-8F7B-4B03-B6BE-10500802C49F}" srcOrd="1" destOrd="0" presId="urn:microsoft.com/office/officeart/2005/8/layout/vList3"/>
    <dgm:cxn modelId="{A73BB14F-8E3D-479E-90DE-27C665B31BDC}" type="presParOf" srcId="{E1A637B4-5993-43EA-B46C-2A2A357198F5}" destId="{30C0999F-9149-4F2D-B0D0-B49AFBB611C1}" srcOrd="5" destOrd="0" presId="urn:microsoft.com/office/officeart/2005/8/layout/vList3"/>
    <dgm:cxn modelId="{B3655341-B899-44FB-BEB4-AEAB35E6A1BC}" type="presParOf" srcId="{E1A637B4-5993-43EA-B46C-2A2A357198F5}" destId="{67CF4C17-1023-43A9-9679-E0016A7239C5}" srcOrd="6" destOrd="0" presId="urn:microsoft.com/office/officeart/2005/8/layout/vList3"/>
    <dgm:cxn modelId="{C1F65562-F3C1-474E-9EBB-6B97D50DC142}" type="presParOf" srcId="{67CF4C17-1023-43A9-9679-E0016A7239C5}" destId="{FA5C991A-1B52-49FB-9205-7414705B3476}" srcOrd="0" destOrd="0" presId="urn:microsoft.com/office/officeart/2005/8/layout/vList3"/>
    <dgm:cxn modelId="{CF1BDBF1-6DA3-47F6-83B9-E1D8914DCA8A}" type="presParOf" srcId="{67CF4C17-1023-43A9-9679-E0016A7239C5}" destId="{E7420CEE-E100-483C-AAC9-4A035BCA0294}" srcOrd="1" destOrd="0" presId="urn:microsoft.com/office/officeart/2005/8/layout/vList3"/>
    <dgm:cxn modelId="{8B3F3B72-111C-43BE-BE7E-D1C851D1012D}" type="presParOf" srcId="{E1A637B4-5993-43EA-B46C-2A2A357198F5}" destId="{4C4E0C82-AD8B-4699-B129-ED7E899203CB}" srcOrd="7" destOrd="0" presId="urn:microsoft.com/office/officeart/2005/8/layout/vList3"/>
    <dgm:cxn modelId="{173AF468-A644-47D5-8FBD-85181E94A1D3}" type="presParOf" srcId="{E1A637B4-5993-43EA-B46C-2A2A357198F5}" destId="{575A6DCB-7B9D-4114-9A0B-996EA9E5B794}" srcOrd="8" destOrd="0" presId="urn:microsoft.com/office/officeart/2005/8/layout/vList3"/>
    <dgm:cxn modelId="{67BE3093-30B3-42B0-A333-D7C467BED097}" type="presParOf" srcId="{575A6DCB-7B9D-4114-9A0B-996EA9E5B794}" destId="{510A1410-675F-4DBA-ABD3-69F823E00DB2}" srcOrd="0" destOrd="0" presId="urn:microsoft.com/office/officeart/2005/8/layout/vList3"/>
    <dgm:cxn modelId="{3F095C3C-A1FE-48FB-AA91-F28F37A9BF53}" type="presParOf" srcId="{575A6DCB-7B9D-4114-9A0B-996EA9E5B794}" destId="{213B8B87-DCE4-4420-92FA-ED58AE0A110E}" srcOrd="1" destOrd="0" presId="urn:microsoft.com/office/officeart/2005/8/layout/vList3"/>
    <dgm:cxn modelId="{7FC4431D-9AEB-41A0-AD3E-021D21910AA3}" type="presParOf" srcId="{E1A637B4-5993-43EA-B46C-2A2A357198F5}" destId="{244A604A-1592-4405-AADC-A8CC1F07831B}" srcOrd="9" destOrd="0" presId="urn:microsoft.com/office/officeart/2005/8/layout/vList3"/>
    <dgm:cxn modelId="{6ED3D51F-6FC6-4A7E-8F90-F3FFB442E9FB}" type="presParOf" srcId="{E1A637B4-5993-43EA-B46C-2A2A357198F5}" destId="{EB974667-3F9F-4822-AB23-3CEE1ABD65D3}" srcOrd="10" destOrd="0" presId="urn:microsoft.com/office/officeart/2005/8/layout/vList3"/>
    <dgm:cxn modelId="{CED380D4-E3B6-4EA2-8118-91CF7B8BCD14}" type="presParOf" srcId="{EB974667-3F9F-4822-AB23-3CEE1ABD65D3}" destId="{DC9A22AF-962B-4BC2-8175-95924F3FB958}" srcOrd="0" destOrd="0" presId="urn:microsoft.com/office/officeart/2005/8/layout/vList3"/>
    <dgm:cxn modelId="{CE3D077A-DAE0-4677-A987-8B5C74E841F4}" type="presParOf" srcId="{EB974667-3F9F-4822-AB23-3CEE1ABD65D3}" destId="{9A6C854D-5192-4F37-A359-A776819957EA}" srcOrd="1" destOrd="0" presId="urn:microsoft.com/office/officeart/2005/8/layout/vList3"/>
    <dgm:cxn modelId="{5CAF7C31-F68C-44A0-9340-89F7D12C2617}" type="presParOf" srcId="{E1A637B4-5993-43EA-B46C-2A2A357198F5}" destId="{BF572FDE-1889-4A64-8C7B-DC1C99186C96}" srcOrd="11" destOrd="0" presId="urn:microsoft.com/office/officeart/2005/8/layout/vList3"/>
    <dgm:cxn modelId="{2DB436AC-70A3-478D-A562-142DADFD7AD1}" type="presParOf" srcId="{E1A637B4-5993-43EA-B46C-2A2A357198F5}" destId="{8805BC46-975F-478D-B4BA-84B0A2C9BE54}" srcOrd="12" destOrd="0" presId="urn:microsoft.com/office/officeart/2005/8/layout/vList3"/>
    <dgm:cxn modelId="{21EC1D23-FD7E-4AF9-AD97-1257BD612EC0}" type="presParOf" srcId="{8805BC46-975F-478D-B4BA-84B0A2C9BE54}" destId="{99F78DC5-E397-466D-A50B-B2180B1E7948}" srcOrd="0" destOrd="0" presId="urn:microsoft.com/office/officeart/2005/8/layout/vList3"/>
    <dgm:cxn modelId="{9A35D5BE-BB02-4B69-994E-8166362EC2B4}" type="presParOf" srcId="{8805BC46-975F-478D-B4BA-84B0A2C9BE54}" destId="{8EE2EBE5-9ED8-4956-A3AA-6BC32AB3607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B3154B-C1F8-49ED-B8C3-E30FC92EBF4B}" type="doc">
      <dgm:prSet loTypeId="urn:microsoft.com/office/officeart/2005/8/layout/vList3" loCatId="list" qsTypeId="urn:microsoft.com/office/officeart/2005/8/quickstyle/simple1" qsCatId="simple" csTypeId="urn:microsoft.com/office/officeart/2005/8/colors/colorful5" csCatId="colorful" phldr="1"/>
      <dgm:spPr/>
    </dgm:pt>
    <dgm:pt modelId="{8C4A9D85-6CBA-45C6-A799-716F35F9F538}">
      <dgm:prSet phldrT="[Text]" custT="1"/>
      <dgm:spPr/>
      <dgm:t>
        <a:bodyPr/>
        <a:lstStyle/>
        <a:p>
          <a:pPr>
            <a:buFont typeface="+mj-lt"/>
            <a:buAutoNum type="arabicPeriod"/>
          </a:pPr>
          <a:r>
            <a:rPr lang="en-US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Micro economics does not give us the overview of all pictures of working of economy </a:t>
          </a:r>
          <a:endParaRPr lang="en-IN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E2A6A1-F795-4E5D-A507-40EDFAAC4BEC}" type="parTrans" cxnId="{AC7A60EF-83C4-459C-8AF8-939C1561A9A5}">
      <dgm:prSet/>
      <dgm:spPr/>
      <dgm:t>
        <a:bodyPr/>
        <a:lstStyle/>
        <a:p>
          <a:endParaRPr lang="en-IN"/>
        </a:p>
      </dgm:t>
    </dgm:pt>
    <dgm:pt modelId="{8F1179A2-76F9-4FE6-8009-2280FC509490}" type="sibTrans" cxnId="{AC7A60EF-83C4-459C-8AF8-939C1561A9A5}">
      <dgm:prSet/>
      <dgm:spPr/>
      <dgm:t>
        <a:bodyPr/>
        <a:lstStyle/>
        <a:p>
          <a:endParaRPr lang="en-IN"/>
        </a:p>
      </dgm:t>
    </dgm:pt>
    <dgm:pt modelId="{8B75F5A9-EC49-4E4C-A8F1-14BAA2648786}">
      <dgm:prSet phldrT="[Text]" custT="1"/>
      <dgm:spPr/>
      <dgm:t>
        <a:bodyPr/>
        <a:lstStyle/>
        <a:p>
          <a:pPr>
            <a:buFont typeface="+mj-lt"/>
            <a:buAutoNum type="arabicPeriod"/>
          </a:pPr>
          <a:r>
            <a:rPr lang="en-US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The result which is predicted by microeconomics is not applicable universally</a:t>
          </a:r>
          <a:endParaRPr lang="en-IN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EF3ACE-A1EA-40DF-9132-A7413DD67638}" type="parTrans" cxnId="{F45A67C0-9700-456A-A10D-9D9BADF8B637}">
      <dgm:prSet/>
      <dgm:spPr/>
      <dgm:t>
        <a:bodyPr/>
        <a:lstStyle/>
        <a:p>
          <a:endParaRPr lang="en-IN"/>
        </a:p>
      </dgm:t>
    </dgm:pt>
    <dgm:pt modelId="{07D86AAC-647D-4C9F-90BF-D0E4E0AB8B51}" type="sibTrans" cxnId="{F45A67C0-9700-456A-A10D-9D9BADF8B637}">
      <dgm:prSet/>
      <dgm:spPr/>
      <dgm:t>
        <a:bodyPr/>
        <a:lstStyle/>
        <a:p>
          <a:endParaRPr lang="en-IN"/>
        </a:p>
      </dgm:t>
    </dgm:pt>
    <dgm:pt modelId="{61D3C245-A950-4AD8-9FD6-E3EB137F3AF0}">
      <dgm:prSet phldrT="[Text]" custT="1"/>
      <dgm:spPr/>
      <dgm:t>
        <a:bodyPr/>
        <a:lstStyle/>
        <a:p>
          <a:pPr>
            <a:buFont typeface="+mj-lt"/>
            <a:buAutoNum type="arabicPeriod"/>
          </a:pPr>
          <a:r>
            <a:rPr lang="en-US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Micro economics analysis useful only for full employment situation.</a:t>
          </a:r>
          <a:endParaRPr lang="en-IN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51CC98-07F1-430E-8EC2-CBF7DCE9E5CB}" type="parTrans" cxnId="{80EF8347-4965-4202-ACFA-B56F974C42E7}">
      <dgm:prSet/>
      <dgm:spPr/>
      <dgm:t>
        <a:bodyPr/>
        <a:lstStyle/>
        <a:p>
          <a:endParaRPr lang="en-IN"/>
        </a:p>
      </dgm:t>
    </dgm:pt>
    <dgm:pt modelId="{6FB475AF-B8BF-4860-90A5-316B751CB90A}" type="sibTrans" cxnId="{80EF8347-4965-4202-ACFA-B56F974C42E7}">
      <dgm:prSet/>
      <dgm:spPr/>
      <dgm:t>
        <a:bodyPr/>
        <a:lstStyle/>
        <a:p>
          <a:endParaRPr lang="en-IN"/>
        </a:p>
      </dgm:t>
    </dgm:pt>
    <dgm:pt modelId="{DBD06EB2-C9B4-4EC6-A9EC-3E6B94336914}">
      <dgm:prSet phldrT="[Text]" custT="1"/>
      <dgm:spPr/>
      <dgm:t>
        <a:bodyPr/>
        <a:lstStyle/>
        <a:p>
          <a:pPr>
            <a:buFont typeface="+mj-lt"/>
            <a:buAutoNum type="arabicPeriod"/>
          </a:pPr>
          <a:r>
            <a:rPr lang="en-US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Micro economics gives accurate result only in free enterprise system.</a:t>
          </a:r>
          <a:endParaRPr lang="en-IN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8305D8-DB2E-4C58-BD64-80FE923E2F89}" type="parTrans" cxnId="{A2761457-A051-4703-A7C0-D342DB9DFF80}">
      <dgm:prSet/>
      <dgm:spPr/>
      <dgm:t>
        <a:bodyPr/>
        <a:lstStyle/>
        <a:p>
          <a:endParaRPr lang="en-IN"/>
        </a:p>
      </dgm:t>
    </dgm:pt>
    <dgm:pt modelId="{1E1C6473-0385-404E-980E-A9FC93445C25}" type="sibTrans" cxnId="{A2761457-A051-4703-A7C0-D342DB9DFF80}">
      <dgm:prSet/>
      <dgm:spPr/>
      <dgm:t>
        <a:bodyPr/>
        <a:lstStyle/>
        <a:p>
          <a:endParaRPr lang="en-IN"/>
        </a:p>
      </dgm:t>
    </dgm:pt>
    <dgm:pt modelId="{E1A637B4-5993-43EA-B46C-2A2A357198F5}" type="pres">
      <dgm:prSet presAssocID="{2BB3154B-C1F8-49ED-B8C3-E30FC92EBF4B}" presName="linearFlow" presStyleCnt="0">
        <dgm:presLayoutVars>
          <dgm:dir/>
          <dgm:resizeHandles val="exact"/>
        </dgm:presLayoutVars>
      </dgm:prSet>
      <dgm:spPr/>
    </dgm:pt>
    <dgm:pt modelId="{D0668732-F920-43BC-9EA5-1EF3A52F1E7B}" type="pres">
      <dgm:prSet presAssocID="{8C4A9D85-6CBA-45C6-A799-716F35F9F538}" presName="composite" presStyleCnt="0"/>
      <dgm:spPr/>
    </dgm:pt>
    <dgm:pt modelId="{D8FD0089-0A95-483A-98C4-C8E2B47C5C5E}" type="pres">
      <dgm:prSet presAssocID="{8C4A9D85-6CBA-45C6-A799-716F35F9F538}" presName="imgShp" presStyleLbl="fgImgPlace1" presStyleIdx="0" presStyleCnt="4"/>
      <dgm:spPr/>
    </dgm:pt>
    <dgm:pt modelId="{46671BF8-02F3-4FA7-ADD3-FBB9CCE8C158}" type="pres">
      <dgm:prSet presAssocID="{8C4A9D85-6CBA-45C6-A799-716F35F9F538}" presName="txShp" presStyleLbl="node1" presStyleIdx="0" presStyleCnt="4">
        <dgm:presLayoutVars>
          <dgm:bulletEnabled val="1"/>
        </dgm:presLayoutVars>
      </dgm:prSet>
      <dgm:spPr/>
    </dgm:pt>
    <dgm:pt modelId="{25B8F879-F7B8-4478-941F-DAFBAEAC84FD}" type="pres">
      <dgm:prSet presAssocID="{8F1179A2-76F9-4FE6-8009-2280FC509490}" presName="spacing" presStyleCnt="0"/>
      <dgm:spPr/>
    </dgm:pt>
    <dgm:pt modelId="{5BD96880-AF3A-43E3-82DA-780C1DDFA887}" type="pres">
      <dgm:prSet presAssocID="{8B75F5A9-EC49-4E4C-A8F1-14BAA2648786}" presName="composite" presStyleCnt="0"/>
      <dgm:spPr/>
    </dgm:pt>
    <dgm:pt modelId="{41ABF9B0-9A7C-42D6-8F09-CA455607B038}" type="pres">
      <dgm:prSet presAssocID="{8B75F5A9-EC49-4E4C-A8F1-14BAA2648786}" presName="imgShp" presStyleLbl="fgImgPlace1" presStyleIdx="1" presStyleCnt="4"/>
      <dgm:spPr/>
    </dgm:pt>
    <dgm:pt modelId="{3C420E8C-8F7B-4B03-B6BE-10500802C49F}" type="pres">
      <dgm:prSet presAssocID="{8B75F5A9-EC49-4E4C-A8F1-14BAA2648786}" presName="txShp" presStyleLbl="node1" presStyleIdx="1" presStyleCnt="4">
        <dgm:presLayoutVars>
          <dgm:bulletEnabled val="1"/>
        </dgm:presLayoutVars>
      </dgm:prSet>
      <dgm:spPr/>
    </dgm:pt>
    <dgm:pt modelId="{30C0999F-9149-4F2D-B0D0-B49AFBB611C1}" type="pres">
      <dgm:prSet presAssocID="{07D86AAC-647D-4C9F-90BF-D0E4E0AB8B51}" presName="spacing" presStyleCnt="0"/>
      <dgm:spPr/>
    </dgm:pt>
    <dgm:pt modelId="{575A6DCB-7B9D-4114-9A0B-996EA9E5B794}" type="pres">
      <dgm:prSet presAssocID="{61D3C245-A950-4AD8-9FD6-E3EB137F3AF0}" presName="composite" presStyleCnt="0"/>
      <dgm:spPr/>
    </dgm:pt>
    <dgm:pt modelId="{510A1410-675F-4DBA-ABD3-69F823E00DB2}" type="pres">
      <dgm:prSet presAssocID="{61D3C245-A950-4AD8-9FD6-E3EB137F3AF0}" presName="imgShp" presStyleLbl="fgImgPlace1" presStyleIdx="2" presStyleCnt="4"/>
      <dgm:spPr/>
    </dgm:pt>
    <dgm:pt modelId="{213B8B87-DCE4-4420-92FA-ED58AE0A110E}" type="pres">
      <dgm:prSet presAssocID="{61D3C245-A950-4AD8-9FD6-E3EB137F3AF0}" presName="txShp" presStyleLbl="node1" presStyleIdx="2" presStyleCnt="4" custLinFactNeighborX="-870">
        <dgm:presLayoutVars>
          <dgm:bulletEnabled val="1"/>
        </dgm:presLayoutVars>
      </dgm:prSet>
      <dgm:spPr/>
    </dgm:pt>
    <dgm:pt modelId="{244A604A-1592-4405-AADC-A8CC1F07831B}" type="pres">
      <dgm:prSet presAssocID="{6FB475AF-B8BF-4860-90A5-316B751CB90A}" presName="spacing" presStyleCnt="0"/>
      <dgm:spPr/>
    </dgm:pt>
    <dgm:pt modelId="{8805BC46-975F-478D-B4BA-84B0A2C9BE54}" type="pres">
      <dgm:prSet presAssocID="{DBD06EB2-C9B4-4EC6-A9EC-3E6B94336914}" presName="composite" presStyleCnt="0"/>
      <dgm:spPr/>
    </dgm:pt>
    <dgm:pt modelId="{99F78DC5-E397-466D-A50B-B2180B1E7948}" type="pres">
      <dgm:prSet presAssocID="{DBD06EB2-C9B4-4EC6-A9EC-3E6B94336914}" presName="imgShp" presStyleLbl="fgImgPlace1" presStyleIdx="3" presStyleCnt="4"/>
      <dgm:spPr/>
    </dgm:pt>
    <dgm:pt modelId="{8EE2EBE5-9ED8-4956-A3AA-6BC32AB36077}" type="pres">
      <dgm:prSet presAssocID="{DBD06EB2-C9B4-4EC6-A9EC-3E6B94336914}" presName="txShp" presStyleLbl="node1" presStyleIdx="3" presStyleCnt="4">
        <dgm:presLayoutVars>
          <dgm:bulletEnabled val="1"/>
        </dgm:presLayoutVars>
      </dgm:prSet>
      <dgm:spPr/>
    </dgm:pt>
  </dgm:ptLst>
  <dgm:cxnLst>
    <dgm:cxn modelId="{E82F6226-32F5-4A51-8B87-2BFFB76D2087}" type="presOf" srcId="{8C4A9D85-6CBA-45C6-A799-716F35F9F538}" destId="{46671BF8-02F3-4FA7-ADD3-FBB9CCE8C158}" srcOrd="0" destOrd="0" presId="urn:microsoft.com/office/officeart/2005/8/layout/vList3"/>
    <dgm:cxn modelId="{D7EC3560-5820-4340-8A35-DAF01745A958}" type="presOf" srcId="{61D3C245-A950-4AD8-9FD6-E3EB137F3AF0}" destId="{213B8B87-DCE4-4420-92FA-ED58AE0A110E}" srcOrd="0" destOrd="0" presId="urn:microsoft.com/office/officeart/2005/8/layout/vList3"/>
    <dgm:cxn modelId="{80EF8347-4965-4202-ACFA-B56F974C42E7}" srcId="{2BB3154B-C1F8-49ED-B8C3-E30FC92EBF4B}" destId="{61D3C245-A950-4AD8-9FD6-E3EB137F3AF0}" srcOrd="2" destOrd="0" parTransId="{CD51CC98-07F1-430E-8EC2-CBF7DCE9E5CB}" sibTransId="{6FB475AF-B8BF-4860-90A5-316B751CB90A}"/>
    <dgm:cxn modelId="{136A7B55-14DD-44C5-BA9B-F6AEB35BC493}" type="presOf" srcId="{DBD06EB2-C9B4-4EC6-A9EC-3E6B94336914}" destId="{8EE2EBE5-9ED8-4956-A3AA-6BC32AB36077}" srcOrd="0" destOrd="0" presId="urn:microsoft.com/office/officeart/2005/8/layout/vList3"/>
    <dgm:cxn modelId="{A2761457-A051-4703-A7C0-D342DB9DFF80}" srcId="{2BB3154B-C1F8-49ED-B8C3-E30FC92EBF4B}" destId="{DBD06EB2-C9B4-4EC6-A9EC-3E6B94336914}" srcOrd="3" destOrd="0" parTransId="{9A8305D8-DB2E-4C58-BD64-80FE923E2F89}" sibTransId="{1E1C6473-0385-404E-980E-A9FC93445C25}"/>
    <dgm:cxn modelId="{F45A67C0-9700-456A-A10D-9D9BADF8B637}" srcId="{2BB3154B-C1F8-49ED-B8C3-E30FC92EBF4B}" destId="{8B75F5A9-EC49-4E4C-A8F1-14BAA2648786}" srcOrd="1" destOrd="0" parTransId="{EDEF3ACE-A1EA-40DF-9132-A7413DD67638}" sibTransId="{07D86AAC-647D-4C9F-90BF-D0E4E0AB8B51}"/>
    <dgm:cxn modelId="{55110FC3-3496-4579-8DC3-1C77BA800A6B}" type="presOf" srcId="{2BB3154B-C1F8-49ED-B8C3-E30FC92EBF4B}" destId="{E1A637B4-5993-43EA-B46C-2A2A357198F5}" srcOrd="0" destOrd="0" presId="urn:microsoft.com/office/officeart/2005/8/layout/vList3"/>
    <dgm:cxn modelId="{AC7A60EF-83C4-459C-8AF8-939C1561A9A5}" srcId="{2BB3154B-C1F8-49ED-B8C3-E30FC92EBF4B}" destId="{8C4A9D85-6CBA-45C6-A799-716F35F9F538}" srcOrd="0" destOrd="0" parTransId="{0DE2A6A1-F795-4E5D-A507-40EDFAAC4BEC}" sibTransId="{8F1179A2-76F9-4FE6-8009-2280FC509490}"/>
    <dgm:cxn modelId="{DD2FEFF3-05D9-459E-B30C-7ABE0D56E3D4}" type="presOf" srcId="{8B75F5A9-EC49-4E4C-A8F1-14BAA2648786}" destId="{3C420E8C-8F7B-4B03-B6BE-10500802C49F}" srcOrd="0" destOrd="0" presId="urn:microsoft.com/office/officeart/2005/8/layout/vList3"/>
    <dgm:cxn modelId="{C8572A5C-4736-4AEC-A92B-07CD4210F275}" type="presParOf" srcId="{E1A637B4-5993-43EA-B46C-2A2A357198F5}" destId="{D0668732-F920-43BC-9EA5-1EF3A52F1E7B}" srcOrd="0" destOrd="0" presId="urn:microsoft.com/office/officeart/2005/8/layout/vList3"/>
    <dgm:cxn modelId="{8285C430-30E7-4026-9E65-FB247FE6109A}" type="presParOf" srcId="{D0668732-F920-43BC-9EA5-1EF3A52F1E7B}" destId="{D8FD0089-0A95-483A-98C4-C8E2B47C5C5E}" srcOrd="0" destOrd="0" presId="urn:microsoft.com/office/officeart/2005/8/layout/vList3"/>
    <dgm:cxn modelId="{53C2E4FF-3C5C-4A7A-8945-EDB9A292887C}" type="presParOf" srcId="{D0668732-F920-43BC-9EA5-1EF3A52F1E7B}" destId="{46671BF8-02F3-4FA7-ADD3-FBB9CCE8C158}" srcOrd="1" destOrd="0" presId="urn:microsoft.com/office/officeart/2005/8/layout/vList3"/>
    <dgm:cxn modelId="{C0D6B375-3985-4503-BE76-BEA87ABF42BB}" type="presParOf" srcId="{E1A637B4-5993-43EA-B46C-2A2A357198F5}" destId="{25B8F879-F7B8-4478-941F-DAFBAEAC84FD}" srcOrd="1" destOrd="0" presId="urn:microsoft.com/office/officeart/2005/8/layout/vList3"/>
    <dgm:cxn modelId="{3300C133-A5FF-4975-887C-68DF5F5423D2}" type="presParOf" srcId="{E1A637B4-5993-43EA-B46C-2A2A357198F5}" destId="{5BD96880-AF3A-43E3-82DA-780C1DDFA887}" srcOrd="2" destOrd="0" presId="urn:microsoft.com/office/officeart/2005/8/layout/vList3"/>
    <dgm:cxn modelId="{8F51A1B3-4422-46E7-B7FE-7A08808693F5}" type="presParOf" srcId="{5BD96880-AF3A-43E3-82DA-780C1DDFA887}" destId="{41ABF9B0-9A7C-42D6-8F09-CA455607B038}" srcOrd="0" destOrd="0" presId="urn:microsoft.com/office/officeart/2005/8/layout/vList3"/>
    <dgm:cxn modelId="{AA9A1E92-4D96-4A32-A0C0-A0A06CF12A19}" type="presParOf" srcId="{5BD96880-AF3A-43E3-82DA-780C1DDFA887}" destId="{3C420E8C-8F7B-4B03-B6BE-10500802C49F}" srcOrd="1" destOrd="0" presId="urn:microsoft.com/office/officeart/2005/8/layout/vList3"/>
    <dgm:cxn modelId="{A73BB14F-8E3D-479E-90DE-27C665B31BDC}" type="presParOf" srcId="{E1A637B4-5993-43EA-B46C-2A2A357198F5}" destId="{30C0999F-9149-4F2D-B0D0-B49AFBB611C1}" srcOrd="3" destOrd="0" presId="urn:microsoft.com/office/officeart/2005/8/layout/vList3"/>
    <dgm:cxn modelId="{173AF468-A644-47D5-8FBD-85181E94A1D3}" type="presParOf" srcId="{E1A637B4-5993-43EA-B46C-2A2A357198F5}" destId="{575A6DCB-7B9D-4114-9A0B-996EA9E5B794}" srcOrd="4" destOrd="0" presId="urn:microsoft.com/office/officeart/2005/8/layout/vList3"/>
    <dgm:cxn modelId="{67BE3093-30B3-42B0-A333-D7C467BED097}" type="presParOf" srcId="{575A6DCB-7B9D-4114-9A0B-996EA9E5B794}" destId="{510A1410-675F-4DBA-ABD3-69F823E00DB2}" srcOrd="0" destOrd="0" presId="urn:microsoft.com/office/officeart/2005/8/layout/vList3"/>
    <dgm:cxn modelId="{3F095C3C-A1FE-48FB-AA91-F28F37A9BF53}" type="presParOf" srcId="{575A6DCB-7B9D-4114-9A0B-996EA9E5B794}" destId="{213B8B87-DCE4-4420-92FA-ED58AE0A110E}" srcOrd="1" destOrd="0" presId="urn:microsoft.com/office/officeart/2005/8/layout/vList3"/>
    <dgm:cxn modelId="{7FC4431D-9AEB-41A0-AD3E-021D21910AA3}" type="presParOf" srcId="{E1A637B4-5993-43EA-B46C-2A2A357198F5}" destId="{244A604A-1592-4405-AADC-A8CC1F07831B}" srcOrd="5" destOrd="0" presId="urn:microsoft.com/office/officeart/2005/8/layout/vList3"/>
    <dgm:cxn modelId="{2DB436AC-70A3-478D-A562-142DADFD7AD1}" type="presParOf" srcId="{E1A637B4-5993-43EA-B46C-2A2A357198F5}" destId="{8805BC46-975F-478D-B4BA-84B0A2C9BE54}" srcOrd="6" destOrd="0" presId="urn:microsoft.com/office/officeart/2005/8/layout/vList3"/>
    <dgm:cxn modelId="{21EC1D23-FD7E-4AF9-AD97-1257BD612EC0}" type="presParOf" srcId="{8805BC46-975F-478D-B4BA-84B0A2C9BE54}" destId="{99F78DC5-E397-466D-A50B-B2180B1E7948}" srcOrd="0" destOrd="0" presId="urn:microsoft.com/office/officeart/2005/8/layout/vList3"/>
    <dgm:cxn modelId="{9A35D5BE-BB02-4B69-994E-8166362EC2B4}" type="presParOf" srcId="{8805BC46-975F-478D-B4BA-84B0A2C9BE54}" destId="{8EE2EBE5-9ED8-4956-A3AA-6BC32AB3607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036F08-2334-4742-84AD-4141908D3D88}" type="doc">
      <dgm:prSet loTypeId="urn:microsoft.com/office/officeart/2005/8/layout/vList3" loCatId="list" qsTypeId="urn:microsoft.com/office/officeart/2005/8/quickstyle/simple1" qsCatId="simple" csTypeId="urn:microsoft.com/office/officeart/2005/8/colors/colorful5" csCatId="colorful" phldr="1"/>
      <dgm:spPr/>
    </dgm:pt>
    <dgm:pt modelId="{05EAAD4B-F465-4F81-B631-1B8165ED5C8F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US" b="1" dirty="0"/>
            <a:t>The variable in the macroeconomics can be measured statistically and its effect and functioning on the economy can be found out.</a:t>
          </a:r>
          <a:endParaRPr lang="en-IN" b="1" dirty="0"/>
        </a:p>
      </dgm:t>
    </dgm:pt>
    <dgm:pt modelId="{095C82E4-445A-4F54-A59A-5463DD148010}" type="parTrans" cxnId="{791A44D8-FC03-4C33-B218-2770A446CCA0}">
      <dgm:prSet/>
      <dgm:spPr/>
      <dgm:t>
        <a:bodyPr/>
        <a:lstStyle/>
        <a:p>
          <a:endParaRPr lang="en-IN"/>
        </a:p>
      </dgm:t>
    </dgm:pt>
    <dgm:pt modelId="{049C3E93-7A6C-4C5F-9AD4-921B3F87997F}" type="sibTrans" cxnId="{791A44D8-FC03-4C33-B218-2770A446CCA0}">
      <dgm:prSet/>
      <dgm:spPr/>
      <dgm:t>
        <a:bodyPr/>
        <a:lstStyle/>
        <a:p>
          <a:endParaRPr lang="en-IN"/>
        </a:p>
      </dgm:t>
    </dgm:pt>
    <dgm:pt modelId="{45FAEA08-D3FF-4701-980E-E558C9310DAE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US" b="1" dirty="0"/>
            <a:t>Macroeconomics help government to find solution to economic problem.</a:t>
          </a:r>
          <a:endParaRPr lang="en-IN" b="1" dirty="0"/>
        </a:p>
      </dgm:t>
    </dgm:pt>
    <dgm:pt modelId="{4E36E88A-278B-4AAB-9721-6BC11EE1EAE6}" type="parTrans" cxnId="{1118F471-4758-4F4D-BD3E-94EE09972432}">
      <dgm:prSet/>
      <dgm:spPr/>
      <dgm:t>
        <a:bodyPr/>
        <a:lstStyle/>
        <a:p>
          <a:endParaRPr lang="en-IN"/>
        </a:p>
      </dgm:t>
    </dgm:pt>
    <dgm:pt modelId="{2D39ABAB-C0CF-4B3D-B22D-EA74D0CDA171}" type="sibTrans" cxnId="{1118F471-4758-4F4D-BD3E-94EE09972432}">
      <dgm:prSet/>
      <dgm:spPr/>
      <dgm:t>
        <a:bodyPr/>
        <a:lstStyle/>
        <a:p>
          <a:endParaRPr lang="en-IN"/>
        </a:p>
      </dgm:t>
    </dgm:pt>
    <dgm:pt modelId="{8569DA54-C03F-4835-9A5D-E39DC54763DB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US" b="1" dirty="0"/>
            <a:t>Macroeconomics helps us to understand the problem of unemployment and to make the solution to it.</a:t>
          </a:r>
          <a:endParaRPr lang="en-IN" b="1" dirty="0"/>
        </a:p>
      </dgm:t>
    </dgm:pt>
    <dgm:pt modelId="{C165EC19-BEA3-4DA3-BDE0-A64CC6E6BE0D}" type="parTrans" cxnId="{28E01508-1BA5-41BE-B526-4D2453B7E69F}">
      <dgm:prSet/>
      <dgm:spPr/>
      <dgm:t>
        <a:bodyPr/>
        <a:lstStyle/>
        <a:p>
          <a:endParaRPr lang="en-IN"/>
        </a:p>
      </dgm:t>
    </dgm:pt>
    <dgm:pt modelId="{A332642A-65F0-4762-8491-B4F1AFF070D5}" type="sibTrans" cxnId="{28E01508-1BA5-41BE-B526-4D2453B7E69F}">
      <dgm:prSet/>
      <dgm:spPr/>
      <dgm:t>
        <a:bodyPr/>
        <a:lstStyle/>
        <a:p>
          <a:endParaRPr lang="en-IN"/>
        </a:p>
      </dgm:t>
    </dgm:pt>
    <dgm:pt modelId="{8226DB21-85BF-4691-9E9C-1404B39C3C54}" type="pres">
      <dgm:prSet presAssocID="{95036F08-2334-4742-84AD-4141908D3D88}" presName="linearFlow" presStyleCnt="0">
        <dgm:presLayoutVars>
          <dgm:dir/>
          <dgm:resizeHandles val="exact"/>
        </dgm:presLayoutVars>
      </dgm:prSet>
      <dgm:spPr/>
    </dgm:pt>
    <dgm:pt modelId="{3515DF39-911F-4A18-A6A1-8502CE8345A5}" type="pres">
      <dgm:prSet presAssocID="{05EAAD4B-F465-4F81-B631-1B8165ED5C8F}" presName="composite" presStyleCnt="0"/>
      <dgm:spPr/>
    </dgm:pt>
    <dgm:pt modelId="{4FC3DF25-D8D7-4EA9-99CD-7EDD6A2D9D8C}" type="pres">
      <dgm:prSet presAssocID="{05EAAD4B-F465-4F81-B631-1B8165ED5C8F}" presName="imgShp" presStyleLbl="fgImgPlace1" presStyleIdx="0" presStyleCnt="3"/>
      <dgm:spPr/>
    </dgm:pt>
    <dgm:pt modelId="{DCC7051F-75C1-4B7C-AE1E-3884C55BFB3C}" type="pres">
      <dgm:prSet presAssocID="{05EAAD4B-F465-4F81-B631-1B8165ED5C8F}" presName="txShp" presStyleLbl="node1" presStyleIdx="0" presStyleCnt="3" custLinFactNeighborX="-326" custLinFactNeighborY="-1928">
        <dgm:presLayoutVars>
          <dgm:bulletEnabled val="1"/>
        </dgm:presLayoutVars>
      </dgm:prSet>
      <dgm:spPr/>
    </dgm:pt>
    <dgm:pt modelId="{240B8293-C584-48BE-BCAD-2DD60AD8B136}" type="pres">
      <dgm:prSet presAssocID="{049C3E93-7A6C-4C5F-9AD4-921B3F87997F}" presName="spacing" presStyleCnt="0"/>
      <dgm:spPr/>
    </dgm:pt>
    <dgm:pt modelId="{73B9F703-DBD2-4A39-B5FB-993F3F1E77E6}" type="pres">
      <dgm:prSet presAssocID="{45FAEA08-D3FF-4701-980E-E558C9310DAE}" presName="composite" presStyleCnt="0"/>
      <dgm:spPr/>
    </dgm:pt>
    <dgm:pt modelId="{8033AD75-9A91-4FC8-8CF9-1D82EAA20C8F}" type="pres">
      <dgm:prSet presAssocID="{45FAEA08-D3FF-4701-980E-E558C9310DAE}" presName="imgShp" presStyleLbl="fgImgPlace1" presStyleIdx="1" presStyleCnt="3"/>
      <dgm:spPr/>
    </dgm:pt>
    <dgm:pt modelId="{B8D99E74-926D-4582-8EC0-EA23436D4EA9}" type="pres">
      <dgm:prSet presAssocID="{45FAEA08-D3FF-4701-980E-E558C9310DAE}" presName="txShp" presStyleLbl="node1" presStyleIdx="1" presStyleCnt="3">
        <dgm:presLayoutVars>
          <dgm:bulletEnabled val="1"/>
        </dgm:presLayoutVars>
      </dgm:prSet>
      <dgm:spPr/>
    </dgm:pt>
    <dgm:pt modelId="{768E2853-63C4-4A89-8B02-C3C67DBBD725}" type="pres">
      <dgm:prSet presAssocID="{2D39ABAB-C0CF-4B3D-B22D-EA74D0CDA171}" presName="spacing" presStyleCnt="0"/>
      <dgm:spPr/>
    </dgm:pt>
    <dgm:pt modelId="{5F20BAE7-364B-416D-AEF6-611BE8A3F41C}" type="pres">
      <dgm:prSet presAssocID="{8569DA54-C03F-4835-9A5D-E39DC54763DB}" presName="composite" presStyleCnt="0"/>
      <dgm:spPr/>
    </dgm:pt>
    <dgm:pt modelId="{7415BF27-5544-49B3-9EEF-20A524A40ECD}" type="pres">
      <dgm:prSet presAssocID="{8569DA54-C03F-4835-9A5D-E39DC54763DB}" presName="imgShp" presStyleLbl="fgImgPlace1" presStyleIdx="2" presStyleCnt="3"/>
      <dgm:spPr/>
    </dgm:pt>
    <dgm:pt modelId="{9F5CDA56-7575-4D86-90DC-4F10E5D8F9B7}" type="pres">
      <dgm:prSet presAssocID="{8569DA54-C03F-4835-9A5D-E39DC54763DB}" presName="txShp" presStyleLbl="node1" presStyleIdx="2" presStyleCnt="3">
        <dgm:presLayoutVars>
          <dgm:bulletEnabled val="1"/>
        </dgm:presLayoutVars>
      </dgm:prSet>
      <dgm:spPr/>
    </dgm:pt>
  </dgm:ptLst>
  <dgm:cxnLst>
    <dgm:cxn modelId="{28E01508-1BA5-41BE-B526-4D2453B7E69F}" srcId="{95036F08-2334-4742-84AD-4141908D3D88}" destId="{8569DA54-C03F-4835-9A5D-E39DC54763DB}" srcOrd="2" destOrd="0" parTransId="{C165EC19-BEA3-4DA3-BDE0-A64CC6E6BE0D}" sibTransId="{A332642A-65F0-4762-8491-B4F1AFF070D5}"/>
    <dgm:cxn modelId="{F393D120-7987-4EBE-BEE4-DA3B138FD905}" type="presOf" srcId="{45FAEA08-D3FF-4701-980E-E558C9310DAE}" destId="{B8D99E74-926D-4582-8EC0-EA23436D4EA9}" srcOrd="0" destOrd="0" presId="urn:microsoft.com/office/officeart/2005/8/layout/vList3"/>
    <dgm:cxn modelId="{20065032-6D9B-41E3-A6AA-5EB1F0CABC0D}" type="presOf" srcId="{95036F08-2334-4742-84AD-4141908D3D88}" destId="{8226DB21-85BF-4691-9E9C-1404B39C3C54}" srcOrd="0" destOrd="0" presId="urn:microsoft.com/office/officeart/2005/8/layout/vList3"/>
    <dgm:cxn modelId="{AE00556F-6296-4301-B225-6AFB98E5D7C4}" type="presOf" srcId="{05EAAD4B-F465-4F81-B631-1B8165ED5C8F}" destId="{DCC7051F-75C1-4B7C-AE1E-3884C55BFB3C}" srcOrd="0" destOrd="0" presId="urn:microsoft.com/office/officeart/2005/8/layout/vList3"/>
    <dgm:cxn modelId="{1118F471-4758-4F4D-BD3E-94EE09972432}" srcId="{95036F08-2334-4742-84AD-4141908D3D88}" destId="{45FAEA08-D3FF-4701-980E-E558C9310DAE}" srcOrd="1" destOrd="0" parTransId="{4E36E88A-278B-4AAB-9721-6BC11EE1EAE6}" sibTransId="{2D39ABAB-C0CF-4B3D-B22D-EA74D0CDA171}"/>
    <dgm:cxn modelId="{366D26B2-D3B3-4D8E-ABE3-48BA2E776C0F}" type="presOf" srcId="{8569DA54-C03F-4835-9A5D-E39DC54763DB}" destId="{9F5CDA56-7575-4D86-90DC-4F10E5D8F9B7}" srcOrd="0" destOrd="0" presId="urn:microsoft.com/office/officeart/2005/8/layout/vList3"/>
    <dgm:cxn modelId="{791A44D8-FC03-4C33-B218-2770A446CCA0}" srcId="{95036F08-2334-4742-84AD-4141908D3D88}" destId="{05EAAD4B-F465-4F81-B631-1B8165ED5C8F}" srcOrd="0" destOrd="0" parTransId="{095C82E4-445A-4F54-A59A-5463DD148010}" sibTransId="{049C3E93-7A6C-4C5F-9AD4-921B3F87997F}"/>
    <dgm:cxn modelId="{13590CDE-2E45-4594-9D4F-5721EBC628B4}" type="presParOf" srcId="{8226DB21-85BF-4691-9E9C-1404B39C3C54}" destId="{3515DF39-911F-4A18-A6A1-8502CE8345A5}" srcOrd="0" destOrd="0" presId="urn:microsoft.com/office/officeart/2005/8/layout/vList3"/>
    <dgm:cxn modelId="{FCB0C4B4-BB0B-4B3F-A497-735474B9135F}" type="presParOf" srcId="{3515DF39-911F-4A18-A6A1-8502CE8345A5}" destId="{4FC3DF25-D8D7-4EA9-99CD-7EDD6A2D9D8C}" srcOrd="0" destOrd="0" presId="urn:microsoft.com/office/officeart/2005/8/layout/vList3"/>
    <dgm:cxn modelId="{6E568ED9-DD3F-4CE3-B337-EDF6D5C34E42}" type="presParOf" srcId="{3515DF39-911F-4A18-A6A1-8502CE8345A5}" destId="{DCC7051F-75C1-4B7C-AE1E-3884C55BFB3C}" srcOrd="1" destOrd="0" presId="urn:microsoft.com/office/officeart/2005/8/layout/vList3"/>
    <dgm:cxn modelId="{D78FF726-A183-4E88-B9B8-6138CB6152B8}" type="presParOf" srcId="{8226DB21-85BF-4691-9E9C-1404B39C3C54}" destId="{240B8293-C584-48BE-BCAD-2DD60AD8B136}" srcOrd="1" destOrd="0" presId="urn:microsoft.com/office/officeart/2005/8/layout/vList3"/>
    <dgm:cxn modelId="{13C8D597-D910-4987-AA25-5062A4F01F9B}" type="presParOf" srcId="{8226DB21-85BF-4691-9E9C-1404B39C3C54}" destId="{73B9F703-DBD2-4A39-B5FB-993F3F1E77E6}" srcOrd="2" destOrd="0" presId="urn:microsoft.com/office/officeart/2005/8/layout/vList3"/>
    <dgm:cxn modelId="{03B393AE-4196-4309-91BF-12565E5FC574}" type="presParOf" srcId="{73B9F703-DBD2-4A39-B5FB-993F3F1E77E6}" destId="{8033AD75-9A91-4FC8-8CF9-1D82EAA20C8F}" srcOrd="0" destOrd="0" presId="urn:microsoft.com/office/officeart/2005/8/layout/vList3"/>
    <dgm:cxn modelId="{845A9A36-4FEB-4416-BB26-31C13EA1160B}" type="presParOf" srcId="{73B9F703-DBD2-4A39-B5FB-993F3F1E77E6}" destId="{B8D99E74-926D-4582-8EC0-EA23436D4EA9}" srcOrd="1" destOrd="0" presId="urn:microsoft.com/office/officeart/2005/8/layout/vList3"/>
    <dgm:cxn modelId="{1F2DB57A-1901-4281-A4F5-99F825B99299}" type="presParOf" srcId="{8226DB21-85BF-4691-9E9C-1404B39C3C54}" destId="{768E2853-63C4-4A89-8B02-C3C67DBBD725}" srcOrd="3" destOrd="0" presId="urn:microsoft.com/office/officeart/2005/8/layout/vList3"/>
    <dgm:cxn modelId="{B191E53E-0D33-4C84-9D2C-0A78403C80F3}" type="presParOf" srcId="{8226DB21-85BF-4691-9E9C-1404B39C3C54}" destId="{5F20BAE7-364B-416D-AEF6-611BE8A3F41C}" srcOrd="4" destOrd="0" presId="urn:microsoft.com/office/officeart/2005/8/layout/vList3"/>
    <dgm:cxn modelId="{9B144265-D063-4254-B200-9D2EFBDF4793}" type="presParOf" srcId="{5F20BAE7-364B-416D-AEF6-611BE8A3F41C}" destId="{7415BF27-5544-49B3-9EEF-20A524A40ECD}" srcOrd="0" destOrd="0" presId="urn:microsoft.com/office/officeart/2005/8/layout/vList3"/>
    <dgm:cxn modelId="{99304AB3-D8BB-43C3-B406-64F9E1A43D30}" type="presParOf" srcId="{5F20BAE7-364B-416D-AEF6-611BE8A3F41C}" destId="{9F5CDA56-7575-4D86-90DC-4F10E5D8F9B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53F1F3C-99E1-45B5-ADF1-40C63F6B2CB8}" type="doc">
      <dgm:prSet loTypeId="urn:microsoft.com/office/officeart/2005/8/layout/vList3" loCatId="list" qsTypeId="urn:microsoft.com/office/officeart/2005/8/quickstyle/simple1" qsCatId="simple" csTypeId="urn:microsoft.com/office/officeart/2005/8/colors/colorful5" csCatId="colorful" phldr="1"/>
      <dgm:spPr/>
    </dgm:pt>
    <dgm:pt modelId="{58A41D95-DA39-4EBE-804C-E2E80BAD312A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US" b="1" dirty="0"/>
            <a:t>It helps to measure the overall performance of the national economy in regard of economic growth, national income and price level etc.</a:t>
          </a:r>
          <a:endParaRPr lang="en-IN" dirty="0"/>
        </a:p>
      </dgm:t>
    </dgm:pt>
    <dgm:pt modelId="{762676BA-5676-44F0-844F-AE44ADDC71FB}" type="parTrans" cxnId="{84C14240-163E-4A23-B179-649CF1C792F4}">
      <dgm:prSet/>
      <dgm:spPr/>
      <dgm:t>
        <a:bodyPr/>
        <a:lstStyle/>
        <a:p>
          <a:endParaRPr lang="en-IN"/>
        </a:p>
      </dgm:t>
    </dgm:pt>
    <dgm:pt modelId="{84EF7C2A-523A-49DA-9331-710542121C3D}" type="sibTrans" cxnId="{84C14240-163E-4A23-B179-649CF1C792F4}">
      <dgm:prSet/>
      <dgm:spPr/>
      <dgm:t>
        <a:bodyPr/>
        <a:lstStyle/>
        <a:p>
          <a:endParaRPr lang="en-IN"/>
        </a:p>
      </dgm:t>
    </dgm:pt>
    <dgm:pt modelId="{EA45889E-6DE9-4F0A-8774-173D925C528E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US" b="1" dirty="0"/>
            <a:t>It helps in understanding the distribution patterns</a:t>
          </a:r>
          <a:endParaRPr lang="en-IN" b="1" dirty="0"/>
        </a:p>
      </dgm:t>
    </dgm:pt>
    <dgm:pt modelId="{B3F4F1D6-45C0-44F1-BDF8-EAF4ECDBB7F8}" type="parTrans" cxnId="{FE27DB76-E271-4351-B4DD-292392B424D3}">
      <dgm:prSet/>
      <dgm:spPr/>
      <dgm:t>
        <a:bodyPr/>
        <a:lstStyle/>
        <a:p>
          <a:endParaRPr lang="en-IN"/>
        </a:p>
      </dgm:t>
    </dgm:pt>
    <dgm:pt modelId="{6EAFDA2C-972E-43B2-B147-22D784FF37AE}" type="sibTrans" cxnId="{FE27DB76-E271-4351-B4DD-292392B424D3}">
      <dgm:prSet/>
      <dgm:spPr/>
      <dgm:t>
        <a:bodyPr/>
        <a:lstStyle/>
        <a:p>
          <a:endParaRPr lang="en-IN"/>
        </a:p>
      </dgm:t>
    </dgm:pt>
    <dgm:pt modelId="{CAC2F96B-6C8A-4485-BC2C-43770F7B8723}">
      <dgm:prSet phldrT="[Text]"/>
      <dgm:spPr/>
      <dgm:t>
        <a:bodyPr/>
        <a:lstStyle/>
        <a:p>
          <a:r>
            <a:rPr lang="en-US" b="1" dirty="0"/>
            <a:t>It helps in evolution of resources and potentiality of the economy</a:t>
          </a:r>
          <a:endParaRPr lang="en-IN" b="1" dirty="0"/>
        </a:p>
      </dgm:t>
    </dgm:pt>
    <dgm:pt modelId="{C007C1D1-CE43-4AA0-B24C-8752B640A69E}" type="parTrans" cxnId="{630CF674-2AC8-47F5-9A91-C84491D74765}">
      <dgm:prSet/>
      <dgm:spPr/>
      <dgm:t>
        <a:bodyPr/>
        <a:lstStyle/>
        <a:p>
          <a:endParaRPr lang="en-IN"/>
        </a:p>
      </dgm:t>
    </dgm:pt>
    <dgm:pt modelId="{33075F6B-C42F-4C08-8D89-0D55F43956C6}" type="sibTrans" cxnId="{630CF674-2AC8-47F5-9A91-C84491D74765}">
      <dgm:prSet/>
      <dgm:spPr/>
      <dgm:t>
        <a:bodyPr/>
        <a:lstStyle/>
        <a:p>
          <a:endParaRPr lang="en-IN"/>
        </a:p>
      </dgm:t>
    </dgm:pt>
    <dgm:pt modelId="{6EBDEFFE-848A-4FD5-B7F8-1493F55512C1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US" b="1" dirty="0"/>
            <a:t>It helps in finding solution to monetary problem of the economy.</a:t>
          </a:r>
          <a:endParaRPr lang="en-IN" b="1" dirty="0"/>
        </a:p>
      </dgm:t>
    </dgm:pt>
    <dgm:pt modelId="{B312A2FC-B66F-4054-AD57-6AE4845ED2D9}" type="parTrans" cxnId="{76B44444-CF3B-47F0-B52C-01175F173ECA}">
      <dgm:prSet/>
      <dgm:spPr/>
      <dgm:t>
        <a:bodyPr/>
        <a:lstStyle/>
        <a:p>
          <a:endParaRPr lang="en-IN"/>
        </a:p>
      </dgm:t>
    </dgm:pt>
    <dgm:pt modelId="{1C0BD419-FD73-444B-B974-635D2B5A5BDE}" type="sibTrans" cxnId="{76B44444-CF3B-47F0-B52C-01175F173ECA}">
      <dgm:prSet/>
      <dgm:spPr/>
      <dgm:t>
        <a:bodyPr/>
        <a:lstStyle/>
        <a:p>
          <a:endParaRPr lang="en-IN"/>
        </a:p>
      </dgm:t>
    </dgm:pt>
    <dgm:pt modelId="{71F1769F-7AE5-43B1-BEF1-4F5578C3E1AD}" type="pres">
      <dgm:prSet presAssocID="{153F1F3C-99E1-45B5-ADF1-40C63F6B2CB8}" presName="linearFlow" presStyleCnt="0">
        <dgm:presLayoutVars>
          <dgm:dir/>
          <dgm:resizeHandles val="exact"/>
        </dgm:presLayoutVars>
      </dgm:prSet>
      <dgm:spPr/>
    </dgm:pt>
    <dgm:pt modelId="{36C78063-C64D-4CE1-BD01-277E2B494E98}" type="pres">
      <dgm:prSet presAssocID="{58A41D95-DA39-4EBE-804C-E2E80BAD312A}" presName="composite" presStyleCnt="0"/>
      <dgm:spPr/>
    </dgm:pt>
    <dgm:pt modelId="{9A4BA829-8FB8-4BDE-B2BA-9CC2DADC139C}" type="pres">
      <dgm:prSet presAssocID="{58A41D95-DA39-4EBE-804C-E2E80BAD312A}" presName="imgShp" presStyleLbl="fgImgPlace1" presStyleIdx="0" presStyleCnt="4"/>
      <dgm:spPr/>
    </dgm:pt>
    <dgm:pt modelId="{DEB89340-2EC6-4A44-944A-5F016DC9BA24}" type="pres">
      <dgm:prSet presAssocID="{58A41D95-DA39-4EBE-804C-E2E80BAD312A}" presName="txShp" presStyleLbl="node1" presStyleIdx="0" presStyleCnt="4">
        <dgm:presLayoutVars>
          <dgm:bulletEnabled val="1"/>
        </dgm:presLayoutVars>
      </dgm:prSet>
      <dgm:spPr/>
    </dgm:pt>
    <dgm:pt modelId="{902FEA4B-9D7F-4200-A0B3-593078DEEE5A}" type="pres">
      <dgm:prSet presAssocID="{84EF7C2A-523A-49DA-9331-710542121C3D}" presName="spacing" presStyleCnt="0"/>
      <dgm:spPr/>
    </dgm:pt>
    <dgm:pt modelId="{10F56A65-DE33-4AB7-8439-F4232C814FDB}" type="pres">
      <dgm:prSet presAssocID="{EA45889E-6DE9-4F0A-8774-173D925C528E}" presName="composite" presStyleCnt="0"/>
      <dgm:spPr/>
    </dgm:pt>
    <dgm:pt modelId="{41DE4E2D-BB3D-4F7C-9533-778B40348067}" type="pres">
      <dgm:prSet presAssocID="{EA45889E-6DE9-4F0A-8774-173D925C528E}" presName="imgShp" presStyleLbl="fgImgPlace1" presStyleIdx="1" presStyleCnt="4"/>
      <dgm:spPr/>
    </dgm:pt>
    <dgm:pt modelId="{FEF2DFDE-1FC5-4F48-8E62-47F367EA1495}" type="pres">
      <dgm:prSet presAssocID="{EA45889E-6DE9-4F0A-8774-173D925C528E}" presName="txShp" presStyleLbl="node1" presStyleIdx="1" presStyleCnt="4">
        <dgm:presLayoutVars>
          <dgm:bulletEnabled val="1"/>
        </dgm:presLayoutVars>
      </dgm:prSet>
      <dgm:spPr/>
    </dgm:pt>
    <dgm:pt modelId="{371F42AF-F3C8-437E-900E-2BDBF8F289E5}" type="pres">
      <dgm:prSet presAssocID="{6EAFDA2C-972E-43B2-B147-22D784FF37AE}" presName="spacing" presStyleCnt="0"/>
      <dgm:spPr/>
    </dgm:pt>
    <dgm:pt modelId="{3B195788-7A5D-4197-87D6-A24370FFDD64}" type="pres">
      <dgm:prSet presAssocID="{CAC2F96B-6C8A-4485-BC2C-43770F7B8723}" presName="composite" presStyleCnt="0"/>
      <dgm:spPr/>
    </dgm:pt>
    <dgm:pt modelId="{426F9EE3-D34E-4074-98FA-D9DC4E60F459}" type="pres">
      <dgm:prSet presAssocID="{CAC2F96B-6C8A-4485-BC2C-43770F7B8723}" presName="imgShp" presStyleLbl="fgImgPlace1" presStyleIdx="2" presStyleCnt="4"/>
      <dgm:spPr/>
    </dgm:pt>
    <dgm:pt modelId="{54FC7A1E-2E3A-4BC8-AD61-D19566CDC4E7}" type="pres">
      <dgm:prSet presAssocID="{CAC2F96B-6C8A-4485-BC2C-43770F7B8723}" presName="txShp" presStyleLbl="node1" presStyleIdx="2" presStyleCnt="4">
        <dgm:presLayoutVars>
          <dgm:bulletEnabled val="1"/>
        </dgm:presLayoutVars>
      </dgm:prSet>
      <dgm:spPr/>
    </dgm:pt>
    <dgm:pt modelId="{A9CEE916-0141-480D-9A36-9BA597AF2F50}" type="pres">
      <dgm:prSet presAssocID="{33075F6B-C42F-4C08-8D89-0D55F43956C6}" presName="spacing" presStyleCnt="0"/>
      <dgm:spPr/>
    </dgm:pt>
    <dgm:pt modelId="{D2EB8B45-E8E2-471B-82D3-AA602B6909CC}" type="pres">
      <dgm:prSet presAssocID="{6EBDEFFE-848A-4FD5-B7F8-1493F55512C1}" presName="composite" presStyleCnt="0"/>
      <dgm:spPr/>
    </dgm:pt>
    <dgm:pt modelId="{0C2546D9-D910-4341-A7B2-23F0AACEEE69}" type="pres">
      <dgm:prSet presAssocID="{6EBDEFFE-848A-4FD5-B7F8-1493F55512C1}" presName="imgShp" presStyleLbl="fgImgPlace1" presStyleIdx="3" presStyleCnt="4"/>
      <dgm:spPr/>
    </dgm:pt>
    <dgm:pt modelId="{5B0ECFBA-B361-45F7-9EA1-B6DF92882F4D}" type="pres">
      <dgm:prSet presAssocID="{6EBDEFFE-848A-4FD5-B7F8-1493F55512C1}" presName="txShp" presStyleLbl="node1" presStyleIdx="3" presStyleCnt="4">
        <dgm:presLayoutVars>
          <dgm:bulletEnabled val="1"/>
        </dgm:presLayoutVars>
      </dgm:prSet>
      <dgm:spPr/>
    </dgm:pt>
  </dgm:ptLst>
  <dgm:cxnLst>
    <dgm:cxn modelId="{541D543F-A68C-40B6-9B52-1266A9FC20DE}" type="presOf" srcId="{153F1F3C-99E1-45B5-ADF1-40C63F6B2CB8}" destId="{71F1769F-7AE5-43B1-BEF1-4F5578C3E1AD}" srcOrd="0" destOrd="0" presId="urn:microsoft.com/office/officeart/2005/8/layout/vList3"/>
    <dgm:cxn modelId="{84C14240-163E-4A23-B179-649CF1C792F4}" srcId="{153F1F3C-99E1-45B5-ADF1-40C63F6B2CB8}" destId="{58A41D95-DA39-4EBE-804C-E2E80BAD312A}" srcOrd="0" destOrd="0" parTransId="{762676BA-5676-44F0-844F-AE44ADDC71FB}" sibTransId="{84EF7C2A-523A-49DA-9331-710542121C3D}"/>
    <dgm:cxn modelId="{76B44444-CF3B-47F0-B52C-01175F173ECA}" srcId="{153F1F3C-99E1-45B5-ADF1-40C63F6B2CB8}" destId="{6EBDEFFE-848A-4FD5-B7F8-1493F55512C1}" srcOrd="3" destOrd="0" parTransId="{B312A2FC-B66F-4054-AD57-6AE4845ED2D9}" sibTransId="{1C0BD419-FD73-444B-B974-635D2B5A5BDE}"/>
    <dgm:cxn modelId="{0C94B864-C6F8-47B5-A4A9-AB071FF8D9E5}" type="presOf" srcId="{CAC2F96B-6C8A-4485-BC2C-43770F7B8723}" destId="{54FC7A1E-2E3A-4BC8-AD61-D19566CDC4E7}" srcOrd="0" destOrd="0" presId="urn:microsoft.com/office/officeart/2005/8/layout/vList3"/>
    <dgm:cxn modelId="{5672344F-4BA6-4331-ACF4-AF8621FCE3BD}" type="presOf" srcId="{6EBDEFFE-848A-4FD5-B7F8-1493F55512C1}" destId="{5B0ECFBA-B361-45F7-9EA1-B6DF92882F4D}" srcOrd="0" destOrd="0" presId="urn:microsoft.com/office/officeart/2005/8/layout/vList3"/>
    <dgm:cxn modelId="{630CF674-2AC8-47F5-9A91-C84491D74765}" srcId="{153F1F3C-99E1-45B5-ADF1-40C63F6B2CB8}" destId="{CAC2F96B-6C8A-4485-BC2C-43770F7B8723}" srcOrd="2" destOrd="0" parTransId="{C007C1D1-CE43-4AA0-B24C-8752B640A69E}" sibTransId="{33075F6B-C42F-4C08-8D89-0D55F43956C6}"/>
    <dgm:cxn modelId="{FE27DB76-E271-4351-B4DD-292392B424D3}" srcId="{153F1F3C-99E1-45B5-ADF1-40C63F6B2CB8}" destId="{EA45889E-6DE9-4F0A-8774-173D925C528E}" srcOrd="1" destOrd="0" parTransId="{B3F4F1D6-45C0-44F1-BDF8-EAF4ECDBB7F8}" sibTransId="{6EAFDA2C-972E-43B2-B147-22D784FF37AE}"/>
    <dgm:cxn modelId="{4F72AB92-A652-4AFC-BAED-92EA0A8BB84C}" type="presOf" srcId="{EA45889E-6DE9-4F0A-8774-173D925C528E}" destId="{FEF2DFDE-1FC5-4F48-8E62-47F367EA1495}" srcOrd="0" destOrd="0" presId="urn:microsoft.com/office/officeart/2005/8/layout/vList3"/>
    <dgm:cxn modelId="{1FCE77DF-0BE3-447D-8079-C0AD878DCFE4}" type="presOf" srcId="{58A41D95-DA39-4EBE-804C-E2E80BAD312A}" destId="{DEB89340-2EC6-4A44-944A-5F016DC9BA24}" srcOrd="0" destOrd="0" presId="urn:microsoft.com/office/officeart/2005/8/layout/vList3"/>
    <dgm:cxn modelId="{4B33DC94-89D4-435C-92D1-8CE8FB317C61}" type="presParOf" srcId="{71F1769F-7AE5-43B1-BEF1-4F5578C3E1AD}" destId="{36C78063-C64D-4CE1-BD01-277E2B494E98}" srcOrd="0" destOrd="0" presId="urn:microsoft.com/office/officeart/2005/8/layout/vList3"/>
    <dgm:cxn modelId="{B71EAFD7-E277-4EE1-BE18-12FEAC23FDFA}" type="presParOf" srcId="{36C78063-C64D-4CE1-BD01-277E2B494E98}" destId="{9A4BA829-8FB8-4BDE-B2BA-9CC2DADC139C}" srcOrd="0" destOrd="0" presId="urn:microsoft.com/office/officeart/2005/8/layout/vList3"/>
    <dgm:cxn modelId="{53570F42-FDAF-4F90-8ADC-F8CC37C739CE}" type="presParOf" srcId="{36C78063-C64D-4CE1-BD01-277E2B494E98}" destId="{DEB89340-2EC6-4A44-944A-5F016DC9BA24}" srcOrd="1" destOrd="0" presId="urn:microsoft.com/office/officeart/2005/8/layout/vList3"/>
    <dgm:cxn modelId="{65511872-78A1-4C44-A932-D96DBB82A22B}" type="presParOf" srcId="{71F1769F-7AE5-43B1-BEF1-4F5578C3E1AD}" destId="{902FEA4B-9D7F-4200-A0B3-593078DEEE5A}" srcOrd="1" destOrd="0" presId="urn:microsoft.com/office/officeart/2005/8/layout/vList3"/>
    <dgm:cxn modelId="{8753D596-E5A1-45D9-AC22-D2D493774C0F}" type="presParOf" srcId="{71F1769F-7AE5-43B1-BEF1-4F5578C3E1AD}" destId="{10F56A65-DE33-4AB7-8439-F4232C814FDB}" srcOrd="2" destOrd="0" presId="urn:microsoft.com/office/officeart/2005/8/layout/vList3"/>
    <dgm:cxn modelId="{6B57C671-3318-4396-A4A8-0BB9FF0CD10F}" type="presParOf" srcId="{10F56A65-DE33-4AB7-8439-F4232C814FDB}" destId="{41DE4E2D-BB3D-4F7C-9533-778B40348067}" srcOrd="0" destOrd="0" presId="urn:microsoft.com/office/officeart/2005/8/layout/vList3"/>
    <dgm:cxn modelId="{E2EA9347-5DCD-4370-AEB0-D6345BBF8BB2}" type="presParOf" srcId="{10F56A65-DE33-4AB7-8439-F4232C814FDB}" destId="{FEF2DFDE-1FC5-4F48-8E62-47F367EA1495}" srcOrd="1" destOrd="0" presId="urn:microsoft.com/office/officeart/2005/8/layout/vList3"/>
    <dgm:cxn modelId="{7E8D2F7A-4EA9-404B-BBCF-0CCED371D072}" type="presParOf" srcId="{71F1769F-7AE5-43B1-BEF1-4F5578C3E1AD}" destId="{371F42AF-F3C8-437E-900E-2BDBF8F289E5}" srcOrd="3" destOrd="0" presId="urn:microsoft.com/office/officeart/2005/8/layout/vList3"/>
    <dgm:cxn modelId="{8E396E91-6518-416A-B62A-C6408E778AA7}" type="presParOf" srcId="{71F1769F-7AE5-43B1-BEF1-4F5578C3E1AD}" destId="{3B195788-7A5D-4197-87D6-A24370FFDD64}" srcOrd="4" destOrd="0" presId="urn:microsoft.com/office/officeart/2005/8/layout/vList3"/>
    <dgm:cxn modelId="{2EA620F6-38E0-4D12-8AE9-D187F72BB510}" type="presParOf" srcId="{3B195788-7A5D-4197-87D6-A24370FFDD64}" destId="{426F9EE3-D34E-4074-98FA-D9DC4E60F459}" srcOrd="0" destOrd="0" presId="urn:microsoft.com/office/officeart/2005/8/layout/vList3"/>
    <dgm:cxn modelId="{45D07BF0-752A-4EB8-AF0D-6BBDE5676EA7}" type="presParOf" srcId="{3B195788-7A5D-4197-87D6-A24370FFDD64}" destId="{54FC7A1E-2E3A-4BC8-AD61-D19566CDC4E7}" srcOrd="1" destOrd="0" presId="urn:microsoft.com/office/officeart/2005/8/layout/vList3"/>
    <dgm:cxn modelId="{08E844C2-B28A-428F-B076-D150E1A67C9A}" type="presParOf" srcId="{71F1769F-7AE5-43B1-BEF1-4F5578C3E1AD}" destId="{A9CEE916-0141-480D-9A36-9BA597AF2F50}" srcOrd="5" destOrd="0" presId="urn:microsoft.com/office/officeart/2005/8/layout/vList3"/>
    <dgm:cxn modelId="{F17835FF-D4D0-4409-96A9-5BE0741C1C15}" type="presParOf" srcId="{71F1769F-7AE5-43B1-BEF1-4F5578C3E1AD}" destId="{D2EB8B45-E8E2-471B-82D3-AA602B6909CC}" srcOrd="6" destOrd="0" presId="urn:microsoft.com/office/officeart/2005/8/layout/vList3"/>
    <dgm:cxn modelId="{4C3C2CA6-919F-4CAF-B5D3-98329844980B}" type="presParOf" srcId="{D2EB8B45-E8E2-471B-82D3-AA602B6909CC}" destId="{0C2546D9-D910-4341-A7B2-23F0AACEEE69}" srcOrd="0" destOrd="0" presId="urn:microsoft.com/office/officeart/2005/8/layout/vList3"/>
    <dgm:cxn modelId="{58D0F8BD-1687-4E1E-B825-DA4383840A79}" type="presParOf" srcId="{D2EB8B45-E8E2-471B-82D3-AA602B6909CC}" destId="{5B0ECFBA-B361-45F7-9EA1-B6DF92882F4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BC12F26-4585-4770-A406-2C8A34DBB186}" type="doc">
      <dgm:prSet loTypeId="urn:microsoft.com/office/officeart/2005/8/layout/vLis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IN"/>
        </a:p>
      </dgm:t>
    </dgm:pt>
    <dgm:pt modelId="{6ED4B695-6E89-424A-A523-F1E060C22ED3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US" b="1" dirty="0"/>
            <a:t>Macroeconomics does not give result in accurate form.</a:t>
          </a:r>
          <a:endParaRPr lang="en-IN" b="1" dirty="0"/>
        </a:p>
      </dgm:t>
    </dgm:pt>
    <dgm:pt modelId="{52B785E5-8B88-45C9-BAE0-3653BC5AF3DF}" type="parTrans" cxnId="{46E16D42-10A9-4543-B92B-84DF0EB05AE6}">
      <dgm:prSet/>
      <dgm:spPr/>
      <dgm:t>
        <a:bodyPr/>
        <a:lstStyle/>
        <a:p>
          <a:endParaRPr lang="en-IN"/>
        </a:p>
      </dgm:t>
    </dgm:pt>
    <dgm:pt modelId="{DC506614-934A-4A53-AE43-90403D915744}" type="sibTrans" cxnId="{46E16D42-10A9-4543-B92B-84DF0EB05AE6}">
      <dgm:prSet/>
      <dgm:spPr/>
      <dgm:t>
        <a:bodyPr/>
        <a:lstStyle/>
        <a:p>
          <a:endParaRPr lang="en-IN"/>
        </a:p>
      </dgm:t>
    </dgm:pt>
    <dgm:pt modelId="{3A85BED3-77EB-4546-A1F2-8F1D9B8BC531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US" b="1" dirty="0"/>
            <a:t>The generalization pattern is used in the study of macro analysis and not the individual study.</a:t>
          </a:r>
          <a:endParaRPr lang="en-IN" b="1" dirty="0"/>
        </a:p>
      </dgm:t>
    </dgm:pt>
    <dgm:pt modelId="{9AE213F6-8E7A-4D2E-8362-25B53554CC6D}" type="parTrans" cxnId="{819EE424-DDD1-42D9-A559-D3E721E70B78}">
      <dgm:prSet/>
      <dgm:spPr/>
      <dgm:t>
        <a:bodyPr/>
        <a:lstStyle/>
        <a:p>
          <a:endParaRPr lang="en-IN"/>
        </a:p>
      </dgm:t>
    </dgm:pt>
    <dgm:pt modelId="{A27BE978-5552-4B06-8EF7-9C62D87FFC6D}" type="sibTrans" cxnId="{819EE424-DDD1-42D9-A559-D3E721E70B78}">
      <dgm:prSet/>
      <dgm:spPr/>
      <dgm:t>
        <a:bodyPr/>
        <a:lstStyle/>
        <a:p>
          <a:endParaRPr lang="en-IN"/>
        </a:p>
      </dgm:t>
    </dgm:pt>
    <dgm:pt modelId="{5CBF86B8-E155-4A82-9BA8-BB0DC2F93282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US" b="1" dirty="0"/>
            <a:t>There is a distrust over the study of macro analysis</a:t>
          </a:r>
          <a:endParaRPr lang="en-IN" b="1" dirty="0"/>
        </a:p>
      </dgm:t>
    </dgm:pt>
    <dgm:pt modelId="{71528911-E936-4B28-B1BF-EFAC2279AEDA}" type="parTrans" cxnId="{1CAC2AE3-7429-4EB6-96E2-2D336F8B4A9E}">
      <dgm:prSet/>
      <dgm:spPr/>
      <dgm:t>
        <a:bodyPr/>
        <a:lstStyle/>
        <a:p>
          <a:endParaRPr lang="en-IN"/>
        </a:p>
      </dgm:t>
    </dgm:pt>
    <dgm:pt modelId="{B5AFB47D-7DBD-40DB-B1A7-476FA1CF7354}" type="sibTrans" cxnId="{1CAC2AE3-7429-4EB6-96E2-2D336F8B4A9E}">
      <dgm:prSet/>
      <dgm:spPr/>
      <dgm:t>
        <a:bodyPr/>
        <a:lstStyle/>
        <a:p>
          <a:endParaRPr lang="en-IN"/>
        </a:p>
      </dgm:t>
    </dgm:pt>
    <dgm:pt modelId="{C7E661CB-B600-45B2-B456-A6FA8FAA4853}" type="pres">
      <dgm:prSet presAssocID="{DBC12F26-4585-4770-A406-2C8A34DBB186}" presName="linearFlow" presStyleCnt="0">
        <dgm:presLayoutVars>
          <dgm:dir/>
          <dgm:resizeHandles val="exact"/>
        </dgm:presLayoutVars>
      </dgm:prSet>
      <dgm:spPr/>
    </dgm:pt>
    <dgm:pt modelId="{03E676C2-2087-4CF5-8E41-E0D581B28EC2}" type="pres">
      <dgm:prSet presAssocID="{6ED4B695-6E89-424A-A523-F1E060C22ED3}" presName="composite" presStyleCnt="0"/>
      <dgm:spPr/>
    </dgm:pt>
    <dgm:pt modelId="{D788212C-FBDE-417F-998A-21BAB950FBD0}" type="pres">
      <dgm:prSet presAssocID="{6ED4B695-6E89-424A-A523-F1E060C22ED3}" presName="imgShp" presStyleLbl="fgImgPlace1" presStyleIdx="0" presStyleCnt="3"/>
      <dgm:spPr/>
    </dgm:pt>
    <dgm:pt modelId="{0E1BDA74-0F71-456F-A140-3A1611EBE434}" type="pres">
      <dgm:prSet presAssocID="{6ED4B695-6E89-424A-A523-F1E060C22ED3}" presName="txShp" presStyleLbl="node1" presStyleIdx="0" presStyleCnt="3">
        <dgm:presLayoutVars>
          <dgm:bulletEnabled val="1"/>
        </dgm:presLayoutVars>
      </dgm:prSet>
      <dgm:spPr/>
    </dgm:pt>
    <dgm:pt modelId="{ED67DE1B-CFDD-4F2D-BE38-A482469A7960}" type="pres">
      <dgm:prSet presAssocID="{DC506614-934A-4A53-AE43-90403D915744}" presName="spacing" presStyleCnt="0"/>
      <dgm:spPr/>
    </dgm:pt>
    <dgm:pt modelId="{93E6BCCA-F533-4DA8-80C9-290A7B27E451}" type="pres">
      <dgm:prSet presAssocID="{3A85BED3-77EB-4546-A1F2-8F1D9B8BC531}" presName="composite" presStyleCnt="0"/>
      <dgm:spPr/>
    </dgm:pt>
    <dgm:pt modelId="{A40563DA-D9DA-4F9A-845E-56BF847281EA}" type="pres">
      <dgm:prSet presAssocID="{3A85BED3-77EB-4546-A1F2-8F1D9B8BC531}" presName="imgShp" presStyleLbl="fgImgPlace1" presStyleIdx="1" presStyleCnt="3"/>
      <dgm:spPr/>
    </dgm:pt>
    <dgm:pt modelId="{B6C410D7-E640-46EE-88B4-54198EF90542}" type="pres">
      <dgm:prSet presAssocID="{3A85BED3-77EB-4546-A1F2-8F1D9B8BC531}" presName="txShp" presStyleLbl="node1" presStyleIdx="1" presStyleCnt="3">
        <dgm:presLayoutVars>
          <dgm:bulletEnabled val="1"/>
        </dgm:presLayoutVars>
      </dgm:prSet>
      <dgm:spPr/>
    </dgm:pt>
    <dgm:pt modelId="{0E292C35-2037-4331-A332-F18743A5AF66}" type="pres">
      <dgm:prSet presAssocID="{A27BE978-5552-4B06-8EF7-9C62D87FFC6D}" presName="spacing" presStyleCnt="0"/>
      <dgm:spPr/>
    </dgm:pt>
    <dgm:pt modelId="{A17E7484-54A0-463C-859A-4B080E8FDCC2}" type="pres">
      <dgm:prSet presAssocID="{5CBF86B8-E155-4A82-9BA8-BB0DC2F93282}" presName="composite" presStyleCnt="0"/>
      <dgm:spPr/>
    </dgm:pt>
    <dgm:pt modelId="{F889CBBE-10FE-430F-856B-6D2968252BBA}" type="pres">
      <dgm:prSet presAssocID="{5CBF86B8-E155-4A82-9BA8-BB0DC2F93282}" presName="imgShp" presStyleLbl="fgImgPlace1" presStyleIdx="2" presStyleCnt="3"/>
      <dgm:spPr/>
    </dgm:pt>
    <dgm:pt modelId="{F1AF7DDA-AB7D-4968-82CE-86FF4BECB4A8}" type="pres">
      <dgm:prSet presAssocID="{5CBF86B8-E155-4A82-9BA8-BB0DC2F93282}" presName="txShp" presStyleLbl="node1" presStyleIdx="2" presStyleCnt="3">
        <dgm:presLayoutVars>
          <dgm:bulletEnabled val="1"/>
        </dgm:presLayoutVars>
      </dgm:prSet>
      <dgm:spPr/>
    </dgm:pt>
  </dgm:ptLst>
  <dgm:cxnLst>
    <dgm:cxn modelId="{819EE424-DDD1-42D9-A559-D3E721E70B78}" srcId="{DBC12F26-4585-4770-A406-2C8A34DBB186}" destId="{3A85BED3-77EB-4546-A1F2-8F1D9B8BC531}" srcOrd="1" destOrd="0" parTransId="{9AE213F6-8E7A-4D2E-8362-25B53554CC6D}" sibTransId="{A27BE978-5552-4B06-8EF7-9C62D87FFC6D}"/>
    <dgm:cxn modelId="{46E16D42-10A9-4543-B92B-84DF0EB05AE6}" srcId="{DBC12F26-4585-4770-A406-2C8A34DBB186}" destId="{6ED4B695-6E89-424A-A523-F1E060C22ED3}" srcOrd="0" destOrd="0" parTransId="{52B785E5-8B88-45C9-BAE0-3653BC5AF3DF}" sibTransId="{DC506614-934A-4A53-AE43-90403D915744}"/>
    <dgm:cxn modelId="{7A8B7790-F4FC-41B5-82C2-798AA54F162B}" type="presOf" srcId="{DBC12F26-4585-4770-A406-2C8A34DBB186}" destId="{C7E661CB-B600-45B2-B456-A6FA8FAA4853}" srcOrd="0" destOrd="0" presId="urn:microsoft.com/office/officeart/2005/8/layout/vList3"/>
    <dgm:cxn modelId="{033DA1BD-86BF-444B-BACE-23F3333ECE21}" type="presOf" srcId="{6ED4B695-6E89-424A-A523-F1E060C22ED3}" destId="{0E1BDA74-0F71-456F-A140-3A1611EBE434}" srcOrd="0" destOrd="0" presId="urn:microsoft.com/office/officeart/2005/8/layout/vList3"/>
    <dgm:cxn modelId="{201277DE-CECF-4EDA-9409-A4613E668311}" type="presOf" srcId="{5CBF86B8-E155-4A82-9BA8-BB0DC2F93282}" destId="{F1AF7DDA-AB7D-4968-82CE-86FF4BECB4A8}" srcOrd="0" destOrd="0" presId="urn:microsoft.com/office/officeart/2005/8/layout/vList3"/>
    <dgm:cxn modelId="{1CAC2AE3-7429-4EB6-96E2-2D336F8B4A9E}" srcId="{DBC12F26-4585-4770-A406-2C8A34DBB186}" destId="{5CBF86B8-E155-4A82-9BA8-BB0DC2F93282}" srcOrd="2" destOrd="0" parTransId="{71528911-E936-4B28-B1BF-EFAC2279AEDA}" sibTransId="{B5AFB47D-7DBD-40DB-B1A7-476FA1CF7354}"/>
    <dgm:cxn modelId="{143844F2-55CB-4336-B453-D2434D66C1D5}" type="presOf" srcId="{3A85BED3-77EB-4546-A1F2-8F1D9B8BC531}" destId="{B6C410D7-E640-46EE-88B4-54198EF90542}" srcOrd="0" destOrd="0" presId="urn:microsoft.com/office/officeart/2005/8/layout/vList3"/>
    <dgm:cxn modelId="{65CE2C78-0F7E-4C48-8753-24469BDDF045}" type="presParOf" srcId="{C7E661CB-B600-45B2-B456-A6FA8FAA4853}" destId="{03E676C2-2087-4CF5-8E41-E0D581B28EC2}" srcOrd="0" destOrd="0" presId="urn:microsoft.com/office/officeart/2005/8/layout/vList3"/>
    <dgm:cxn modelId="{F2674D72-2860-4E46-901F-63DE2182C794}" type="presParOf" srcId="{03E676C2-2087-4CF5-8E41-E0D581B28EC2}" destId="{D788212C-FBDE-417F-998A-21BAB950FBD0}" srcOrd="0" destOrd="0" presId="urn:microsoft.com/office/officeart/2005/8/layout/vList3"/>
    <dgm:cxn modelId="{A8916533-8BC5-4CCB-BA44-C17461CEF4BA}" type="presParOf" srcId="{03E676C2-2087-4CF5-8E41-E0D581B28EC2}" destId="{0E1BDA74-0F71-456F-A140-3A1611EBE434}" srcOrd="1" destOrd="0" presId="urn:microsoft.com/office/officeart/2005/8/layout/vList3"/>
    <dgm:cxn modelId="{E0D392B1-2A42-4784-9374-3D4CF5EE3D7D}" type="presParOf" srcId="{C7E661CB-B600-45B2-B456-A6FA8FAA4853}" destId="{ED67DE1B-CFDD-4F2D-BE38-A482469A7960}" srcOrd="1" destOrd="0" presId="urn:microsoft.com/office/officeart/2005/8/layout/vList3"/>
    <dgm:cxn modelId="{5C083570-9585-42EF-A35A-96E2C31A19B5}" type="presParOf" srcId="{C7E661CB-B600-45B2-B456-A6FA8FAA4853}" destId="{93E6BCCA-F533-4DA8-80C9-290A7B27E451}" srcOrd="2" destOrd="0" presId="urn:microsoft.com/office/officeart/2005/8/layout/vList3"/>
    <dgm:cxn modelId="{107949CA-EEEB-4589-A6CC-60691300000C}" type="presParOf" srcId="{93E6BCCA-F533-4DA8-80C9-290A7B27E451}" destId="{A40563DA-D9DA-4F9A-845E-56BF847281EA}" srcOrd="0" destOrd="0" presId="urn:microsoft.com/office/officeart/2005/8/layout/vList3"/>
    <dgm:cxn modelId="{9BCB4296-EFE1-4FB8-B5A3-D913CE6F44D4}" type="presParOf" srcId="{93E6BCCA-F533-4DA8-80C9-290A7B27E451}" destId="{B6C410D7-E640-46EE-88B4-54198EF90542}" srcOrd="1" destOrd="0" presId="urn:microsoft.com/office/officeart/2005/8/layout/vList3"/>
    <dgm:cxn modelId="{9EA39E80-B9B2-4C96-83F1-558BE69712D9}" type="presParOf" srcId="{C7E661CB-B600-45B2-B456-A6FA8FAA4853}" destId="{0E292C35-2037-4331-A332-F18743A5AF66}" srcOrd="3" destOrd="0" presId="urn:microsoft.com/office/officeart/2005/8/layout/vList3"/>
    <dgm:cxn modelId="{F479A445-4006-4928-8EB9-CEB36C8D3729}" type="presParOf" srcId="{C7E661CB-B600-45B2-B456-A6FA8FAA4853}" destId="{A17E7484-54A0-463C-859A-4B080E8FDCC2}" srcOrd="4" destOrd="0" presId="urn:microsoft.com/office/officeart/2005/8/layout/vList3"/>
    <dgm:cxn modelId="{904749E6-50CF-445D-863B-03A66FFBEE09}" type="presParOf" srcId="{A17E7484-54A0-463C-859A-4B080E8FDCC2}" destId="{F889CBBE-10FE-430F-856B-6D2968252BBA}" srcOrd="0" destOrd="0" presId="urn:microsoft.com/office/officeart/2005/8/layout/vList3"/>
    <dgm:cxn modelId="{90B41B20-DBE4-4DB1-823C-0EB8DFF2057D}" type="presParOf" srcId="{A17E7484-54A0-463C-859A-4B080E8FDCC2}" destId="{F1AF7DDA-AB7D-4968-82CE-86FF4BECB4A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671BF8-02F3-4FA7-ADD3-FBB9CCE8C158}">
      <dsp:nvSpPr>
        <dsp:cNvPr id="0" name=""/>
        <dsp:cNvSpPr/>
      </dsp:nvSpPr>
      <dsp:spPr>
        <a:xfrm rot="10800000">
          <a:off x="2140265" y="4095"/>
          <a:ext cx="7922700" cy="578792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5231" tIns="64770" rIns="120904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7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Micro economics helps in understating the operation of a free enterprise economy.</a:t>
          </a:r>
          <a:endParaRPr lang="en-IN" sz="17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284963" y="4095"/>
        <a:ext cx="7778002" cy="578792"/>
      </dsp:txXfrm>
    </dsp:sp>
    <dsp:sp modelId="{D8FD0089-0A95-483A-98C4-C8E2B47C5C5E}">
      <dsp:nvSpPr>
        <dsp:cNvPr id="0" name=""/>
        <dsp:cNvSpPr/>
      </dsp:nvSpPr>
      <dsp:spPr>
        <a:xfrm>
          <a:off x="1850869" y="4095"/>
          <a:ext cx="578792" cy="578792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6D7C3A-53B2-4196-A0B3-022762EFECB0}">
      <dsp:nvSpPr>
        <dsp:cNvPr id="0" name=""/>
        <dsp:cNvSpPr/>
      </dsp:nvSpPr>
      <dsp:spPr>
        <a:xfrm rot="10800000">
          <a:off x="2140265" y="755662"/>
          <a:ext cx="7922700" cy="578792"/>
        </a:xfrm>
        <a:prstGeom prst="homePlate">
          <a:avLst/>
        </a:prstGeom>
        <a:solidFill>
          <a:schemeClr val="accent5">
            <a:hueOff val="-1126424"/>
            <a:satOff val="-2903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5231" tIns="64770" rIns="120904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7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It helps the government in establishing the correct policies.</a:t>
          </a:r>
          <a:endParaRPr lang="en-IN" sz="17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284963" y="755662"/>
        <a:ext cx="7778002" cy="578792"/>
      </dsp:txXfrm>
    </dsp:sp>
    <dsp:sp modelId="{CC49C47B-D706-4784-9ECC-F5061ED99DB2}">
      <dsp:nvSpPr>
        <dsp:cNvPr id="0" name=""/>
        <dsp:cNvSpPr/>
      </dsp:nvSpPr>
      <dsp:spPr>
        <a:xfrm>
          <a:off x="1850869" y="755662"/>
          <a:ext cx="578792" cy="578792"/>
        </a:xfrm>
        <a:prstGeom prst="ellipse">
          <a:avLst/>
        </a:prstGeom>
        <a:solidFill>
          <a:schemeClr val="accent5">
            <a:tint val="50000"/>
            <a:hueOff val="-1121607"/>
            <a:satOff val="-3825"/>
            <a:lumOff val="-6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420E8C-8F7B-4B03-B6BE-10500802C49F}">
      <dsp:nvSpPr>
        <dsp:cNvPr id="0" name=""/>
        <dsp:cNvSpPr/>
      </dsp:nvSpPr>
      <dsp:spPr>
        <a:xfrm rot="10800000">
          <a:off x="2140265" y="1507228"/>
          <a:ext cx="7922700" cy="578792"/>
        </a:xfrm>
        <a:prstGeom prst="homePlate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5231" tIns="64770" rIns="120904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7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It helps in search of efficient employment of resources.</a:t>
          </a:r>
          <a:endParaRPr lang="en-IN" sz="17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284963" y="1507228"/>
        <a:ext cx="7778002" cy="578792"/>
      </dsp:txXfrm>
    </dsp:sp>
    <dsp:sp modelId="{41ABF9B0-9A7C-42D6-8F09-CA455607B038}">
      <dsp:nvSpPr>
        <dsp:cNvPr id="0" name=""/>
        <dsp:cNvSpPr/>
      </dsp:nvSpPr>
      <dsp:spPr>
        <a:xfrm>
          <a:off x="1850869" y="1507228"/>
          <a:ext cx="578792" cy="578792"/>
        </a:xfrm>
        <a:prstGeom prst="ellipse">
          <a:avLst/>
        </a:prstGeom>
        <a:solidFill>
          <a:schemeClr val="accent5">
            <a:tint val="50000"/>
            <a:hueOff val="-2243214"/>
            <a:satOff val="-7649"/>
            <a:lumOff val="-127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420CEE-E100-483C-AAC9-4A035BCA0294}">
      <dsp:nvSpPr>
        <dsp:cNvPr id="0" name=""/>
        <dsp:cNvSpPr/>
      </dsp:nvSpPr>
      <dsp:spPr>
        <a:xfrm rot="10800000">
          <a:off x="2140265" y="2258794"/>
          <a:ext cx="7922700" cy="578792"/>
        </a:xfrm>
        <a:prstGeom prst="homePlat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5231" tIns="64770" rIns="120904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7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It helps the producer to achieve maximum productivity with existing resource.</a:t>
          </a:r>
          <a:endParaRPr lang="en-IN" sz="17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284963" y="2258794"/>
        <a:ext cx="7778002" cy="578792"/>
      </dsp:txXfrm>
    </dsp:sp>
    <dsp:sp modelId="{FA5C991A-1B52-49FB-9205-7414705B3476}">
      <dsp:nvSpPr>
        <dsp:cNvPr id="0" name=""/>
        <dsp:cNvSpPr/>
      </dsp:nvSpPr>
      <dsp:spPr>
        <a:xfrm>
          <a:off x="1850869" y="2258794"/>
          <a:ext cx="578792" cy="578792"/>
        </a:xfrm>
        <a:prstGeom prst="ellipse">
          <a:avLst/>
        </a:prstGeom>
        <a:solidFill>
          <a:schemeClr val="accent5">
            <a:tint val="50000"/>
            <a:hueOff val="-3364820"/>
            <a:satOff val="-11474"/>
            <a:lumOff val="-19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3B8B87-DCE4-4420-92FA-ED58AE0A110E}">
      <dsp:nvSpPr>
        <dsp:cNvPr id="0" name=""/>
        <dsp:cNvSpPr/>
      </dsp:nvSpPr>
      <dsp:spPr>
        <a:xfrm rot="10800000">
          <a:off x="2071337" y="3010361"/>
          <a:ext cx="7922700" cy="578792"/>
        </a:xfrm>
        <a:prstGeom prst="homePlate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5231" tIns="64770" rIns="120904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7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It is useful in foreign trade</a:t>
          </a:r>
          <a:endParaRPr lang="en-IN" sz="17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216035" y="3010361"/>
        <a:ext cx="7778002" cy="578792"/>
      </dsp:txXfrm>
    </dsp:sp>
    <dsp:sp modelId="{510A1410-675F-4DBA-ABD3-69F823E00DB2}">
      <dsp:nvSpPr>
        <dsp:cNvPr id="0" name=""/>
        <dsp:cNvSpPr/>
      </dsp:nvSpPr>
      <dsp:spPr>
        <a:xfrm>
          <a:off x="1850869" y="3010361"/>
          <a:ext cx="578792" cy="578792"/>
        </a:xfrm>
        <a:prstGeom prst="ellipse">
          <a:avLst/>
        </a:prstGeom>
        <a:solidFill>
          <a:schemeClr val="accent5">
            <a:tint val="50000"/>
            <a:hueOff val="-4486427"/>
            <a:satOff val="-15298"/>
            <a:lumOff val="-254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6C854D-5192-4F37-A359-A776819957EA}">
      <dsp:nvSpPr>
        <dsp:cNvPr id="0" name=""/>
        <dsp:cNvSpPr/>
      </dsp:nvSpPr>
      <dsp:spPr>
        <a:xfrm rot="10800000">
          <a:off x="2140265" y="3761927"/>
          <a:ext cx="7922700" cy="578792"/>
        </a:xfrm>
        <a:prstGeom prst="homePlate">
          <a:avLst/>
        </a:prstGeom>
        <a:solidFill>
          <a:schemeClr val="accent5">
            <a:hueOff val="-5632119"/>
            <a:satOff val="-14516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5231" tIns="64770" rIns="120904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7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It helps businessman to make the policies for future</a:t>
          </a:r>
          <a:endParaRPr lang="en-IN" sz="17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284963" y="3761927"/>
        <a:ext cx="7778002" cy="578792"/>
      </dsp:txXfrm>
    </dsp:sp>
    <dsp:sp modelId="{DC9A22AF-962B-4BC2-8175-95924F3FB958}">
      <dsp:nvSpPr>
        <dsp:cNvPr id="0" name=""/>
        <dsp:cNvSpPr/>
      </dsp:nvSpPr>
      <dsp:spPr>
        <a:xfrm>
          <a:off x="1850869" y="3761927"/>
          <a:ext cx="578792" cy="578792"/>
        </a:xfrm>
        <a:prstGeom prst="ellipse">
          <a:avLst/>
        </a:prstGeom>
        <a:solidFill>
          <a:schemeClr val="accent5">
            <a:tint val="50000"/>
            <a:hueOff val="-5608033"/>
            <a:satOff val="-19123"/>
            <a:lumOff val="-31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E2EBE5-9ED8-4956-A3AA-6BC32AB36077}">
      <dsp:nvSpPr>
        <dsp:cNvPr id="0" name=""/>
        <dsp:cNvSpPr/>
      </dsp:nvSpPr>
      <dsp:spPr>
        <a:xfrm rot="10800000">
          <a:off x="2140265" y="4513493"/>
          <a:ext cx="7922700" cy="578792"/>
        </a:xfrm>
        <a:prstGeom prst="homePlat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5231" tIns="64770" rIns="120904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7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It also helps in understanding the complicating problems by formulating models</a:t>
          </a:r>
          <a:endParaRPr lang="en-IN" sz="17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284963" y="4513493"/>
        <a:ext cx="7778002" cy="578792"/>
      </dsp:txXfrm>
    </dsp:sp>
    <dsp:sp modelId="{99F78DC5-E397-466D-A50B-B2180B1E7948}">
      <dsp:nvSpPr>
        <dsp:cNvPr id="0" name=""/>
        <dsp:cNvSpPr/>
      </dsp:nvSpPr>
      <dsp:spPr>
        <a:xfrm>
          <a:off x="1850869" y="4513493"/>
          <a:ext cx="578792" cy="578792"/>
        </a:xfrm>
        <a:prstGeom prst="ellipse">
          <a:avLst/>
        </a:prstGeom>
        <a:solidFill>
          <a:schemeClr val="accent5">
            <a:tint val="50000"/>
            <a:hueOff val="-6729641"/>
            <a:satOff val="-22947"/>
            <a:lumOff val="-38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671BF8-02F3-4FA7-ADD3-FBB9CCE8C158}">
      <dsp:nvSpPr>
        <dsp:cNvPr id="0" name=""/>
        <dsp:cNvSpPr/>
      </dsp:nvSpPr>
      <dsp:spPr>
        <a:xfrm rot="10800000">
          <a:off x="2099805" y="1981"/>
          <a:ext cx="7521250" cy="821421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224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Micro economics does not give us the overview of all pictures of working of economy </a:t>
          </a:r>
          <a:endParaRPr lang="en-IN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305160" y="1981"/>
        <a:ext cx="7315895" cy="821421"/>
      </dsp:txXfrm>
    </dsp:sp>
    <dsp:sp modelId="{D8FD0089-0A95-483A-98C4-C8E2B47C5C5E}">
      <dsp:nvSpPr>
        <dsp:cNvPr id="0" name=""/>
        <dsp:cNvSpPr/>
      </dsp:nvSpPr>
      <dsp:spPr>
        <a:xfrm>
          <a:off x="1689094" y="1981"/>
          <a:ext cx="821421" cy="821421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420E8C-8F7B-4B03-B6BE-10500802C49F}">
      <dsp:nvSpPr>
        <dsp:cNvPr id="0" name=""/>
        <dsp:cNvSpPr/>
      </dsp:nvSpPr>
      <dsp:spPr>
        <a:xfrm rot="10800000">
          <a:off x="2099805" y="1036319"/>
          <a:ext cx="7521250" cy="821421"/>
        </a:xfrm>
        <a:prstGeom prst="homePlate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224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The result which is predicted by microeconomics is not applicable universally</a:t>
          </a:r>
          <a:endParaRPr lang="en-IN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305160" y="1036319"/>
        <a:ext cx="7315895" cy="821421"/>
      </dsp:txXfrm>
    </dsp:sp>
    <dsp:sp modelId="{41ABF9B0-9A7C-42D6-8F09-CA455607B038}">
      <dsp:nvSpPr>
        <dsp:cNvPr id="0" name=""/>
        <dsp:cNvSpPr/>
      </dsp:nvSpPr>
      <dsp:spPr>
        <a:xfrm>
          <a:off x="1689094" y="1036319"/>
          <a:ext cx="821421" cy="821421"/>
        </a:xfrm>
        <a:prstGeom prst="ellipse">
          <a:avLst/>
        </a:prstGeom>
        <a:solidFill>
          <a:schemeClr val="accent5">
            <a:tint val="50000"/>
            <a:hueOff val="-2243214"/>
            <a:satOff val="-7649"/>
            <a:lumOff val="-127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3B8B87-DCE4-4420-92FA-ED58AE0A110E}">
      <dsp:nvSpPr>
        <dsp:cNvPr id="0" name=""/>
        <dsp:cNvSpPr/>
      </dsp:nvSpPr>
      <dsp:spPr>
        <a:xfrm rot="10800000">
          <a:off x="2034370" y="2070657"/>
          <a:ext cx="7521250" cy="821421"/>
        </a:xfrm>
        <a:prstGeom prst="homePlate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224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Micro economics analysis useful only for full employment situation.</a:t>
          </a:r>
          <a:endParaRPr lang="en-IN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239725" y="2070657"/>
        <a:ext cx="7315895" cy="821421"/>
      </dsp:txXfrm>
    </dsp:sp>
    <dsp:sp modelId="{510A1410-675F-4DBA-ABD3-69F823E00DB2}">
      <dsp:nvSpPr>
        <dsp:cNvPr id="0" name=""/>
        <dsp:cNvSpPr/>
      </dsp:nvSpPr>
      <dsp:spPr>
        <a:xfrm>
          <a:off x="1689094" y="2070657"/>
          <a:ext cx="821421" cy="821421"/>
        </a:xfrm>
        <a:prstGeom prst="ellipse">
          <a:avLst/>
        </a:prstGeom>
        <a:solidFill>
          <a:schemeClr val="accent5">
            <a:tint val="50000"/>
            <a:hueOff val="-4486427"/>
            <a:satOff val="-15298"/>
            <a:lumOff val="-254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E2EBE5-9ED8-4956-A3AA-6BC32AB36077}">
      <dsp:nvSpPr>
        <dsp:cNvPr id="0" name=""/>
        <dsp:cNvSpPr/>
      </dsp:nvSpPr>
      <dsp:spPr>
        <a:xfrm rot="10800000">
          <a:off x="2099805" y="3104995"/>
          <a:ext cx="7521250" cy="821421"/>
        </a:xfrm>
        <a:prstGeom prst="homePlat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224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Micro economics gives accurate result only in free enterprise system.</a:t>
          </a:r>
          <a:endParaRPr lang="en-IN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305160" y="3104995"/>
        <a:ext cx="7315895" cy="821421"/>
      </dsp:txXfrm>
    </dsp:sp>
    <dsp:sp modelId="{99F78DC5-E397-466D-A50B-B2180B1E7948}">
      <dsp:nvSpPr>
        <dsp:cNvPr id="0" name=""/>
        <dsp:cNvSpPr/>
      </dsp:nvSpPr>
      <dsp:spPr>
        <a:xfrm>
          <a:off x="1689094" y="3104995"/>
          <a:ext cx="821421" cy="821421"/>
        </a:xfrm>
        <a:prstGeom prst="ellipse">
          <a:avLst/>
        </a:prstGeom>
        <a:solidFill>
          <a:schemeClr val="accent5">
            <a:tint val="50000"/>
            <a:hueOff val="-6729641"/>
            <a:satOff val="-22947"/>
            <a:lumOff val="-38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C7051F-75C1-4B7C-AE1E-3884C55BFB3C}">
      <dsp:nvSpPr>
        <dsp:cNvPr id="0" name=""/>
        <dsp:cNvSpPr/>
      </dsp:nvSpPr>
      <dsp:spPr>
        <a:xfrm rot="10800000">
          <a:off x="1583567" y="0"/>
          <a:ext cx="5443165" cy="921156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204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800" b="1" kern="1200" dirty="0"/>
            <a:t>The variable in the macroeconomics can be measured statistically and its effect and functioning on the economy can be found out.</a:t>
          </a:r>
          <a:endParaRPr lang="en-IN" sz="1800" b="1" kern="1200" dirty="0"/>
        </a:p>
      </dsp:txBody>
      <dsp:txXfrm rot="10800000">
        <a:off x="1813856" y="0"/>
        <a:ext cx="5212876" cy="921156"/>
      </dsp:txXfrm>
    </dsp:sp>
    <dsp:sp modelId="{4FC3DF25-D8D7-4EA9-99CD-7EDD6A2D9D8C}">
      <dsp:nvSpPr>
        <dsp:cNvPr id="0" name=""/>
        <dsp:cNvSpPr/>
      </dsp:nvSpPr>
      <dsp:spPr>
        <a:xfrm>
          <a:off x="1140733" y="209"/>
          <a:ext cx="921156" cy="921156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D99E74-926D-4582-8EC0-EA23436D4EA9}">
      <dsp:nvSpPr>
        <dsp:cNvPr id="0" name=""/>
        <dsp:cNvSpPr/>
      </dsp:nvSpPr>
      <dsp:spPr>
        <a:xfrm rot="10800000">
          <a:off x="1601312" y="1196337"/>
          <a:ext cx="5443165" cy="921156"/>
        </a:xfrm>
        <a:prstGeom prst="homePlat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204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800" b="1" kern="1200" dirty="0"/>
            <a:t>Macroeconomics help government to find solution to economic problem.</a:t>
          </a:r>
          <a:endParaRPr lang="en-IN" sz="1800" b="1" kern="1200" dirty="0"/>
        </a:p>
      </dsp:txBody>
      <dsp:txXfrm rot="10800000">
        <a:off x="1831601" y="1196337"/>
        <a:ext cx="5212876" cy="921156"/>
      </dsp:txXfrm>
    </dsp:sp>
    <dsp:sp modelId="{8033AD75-9A91-4FC8-8CF9-1D82EAA20C8F}">
      <dsp:nvSpPr>
        <dsp:cNvPr id="0" name=""/>
        <dsp:cNvSpPr/>
      </dsp:nvSpPr>
      <dsp:spPr>
        <a:xfrm>
          <a:off x="1140733" y="1196337"/>
          <a:ext cx="921156" cy="921156"/>
        </a:xfrm>
        <a:prstGeom prst="ellipse">
          <a:avLst/>
        </a:prstGeom>
        <a:solidFill>
          <a:schemeClr val="accent5">
            <a:tint val="50000"/>
            <a:hueOff val="-3364820"/>
            <a:satOff val="-11474"/>
            <a:lumOff val="-19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5CDA56-7575-4D86-90DC-4F10E5D8F9B7}">
      <dsp:nvSpPr>
        <dsp:cNvPr id="0" name=""/>
        <dsp:cNvSpPr/>
      </dsp:nvSpPr>
      <dsp:spPr>
        <a:xfrm rot="10800000">
          <a:off x="1601312" y="2392465"/>
          <a:ext cx="5443165" cy="921156"/>
        </a:xfrm>
        <a:prstGeom prst="homePlat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204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800" b="1" kern="1200" dirty="0"/>
            <a:t>Macroeconomics helps us to understand the problem of unemployment and to make the solution to it.</a:t>
          </a:r>
          <a:endParaRPr lang="en-IN" sz="1800" b="1" kern="1200" dirty="0"/>
        </a:p>
      </dsp:txBody>
      <dsp:txXfrm rot="10800000">
        <a:off x="1831601" y="2392465"/>
        <a:ext cx="5212876" cy="921156"/>
      </dsp:txXfrm>
    </dsp:sp>
    <dsp:sp modelId="{7415BF27-5544-49B3-9EEF-20A524A40ECD}">
      <dsp:nvSpPr>
        <dsp:cNvPr id="0" name=""/>
        <dsp:cNvSpPr/>
      </dsp:nvSpPr>
      <dsp:spPr>
        <a:xfrm>
          <a:off x="1140733" y="2392465"/>
          <a:ext cx="921156" cy="921156"/>
        </a:xfrm>
        <a:prstGeom prst="ellipse">
          <a:avLst/>
        </a:prstGeom>
        <a:solidFill>
          <a:schemeClr val="accent5">
            <a:tint val="50000"/>
            <a:hueOff val="-6729641"/>
            <a:satOff val="-22947"/>
            <a:lumOff val="-38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B89340-2EC6-4A44-944A-5F016DC9BA24}">
      <dsp:nvSpPr>
        <dsp:cNvPr id="0" name=""/>
        <dsp:cNvSpPr/>
      </dsp:nvSpPr>
      <dsp:spPr>
        <a:xfrm rot="10800000">
          <a:off x="1983253" y="3129"/>
          <a:ext cx="6992874" cy="887561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1390" tIns="64770" rIns="120904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700" b="1" kern="1200" dirty="0"/>
            <a:t>It helps to measure the overall performance of the national economy in regard of economic growth, national income and price level etc.</a:t>
          </a:r>
          <a:endParaRPr lang="en-IN" sz="1700" kern="1200" dirty="0"/>
        </a:p>
      </dsp:txBody>
      <dsp:txXfrm rot="10800000">
        <a:off x="2205143" y="3129"/>
        <a:ext cx="6770984" cy="887561"/>
      </dsp:txXfrm>
    </dsp:sp>
    <dsp:sp modelId="{9A4BA829-8FB8-4BDE-B2BA-9CC2DADC139C}">
      <dsp:nvSpPr>
        <dsp:cNvPr id="0" name=""/>
        <dsp:cNvSpPr/>
      </dsp:nvSpPr>
      <dsp:spPr>
        <a:xfrm>
          <a:off x="1539472" y="3129"/>
          <a:ext cx="887561" cy="887561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F2DFDE-1FC5-4F48-8E62-47F367EA1495}">
      <dsp:nvSpPr>
        <dsp:cNvPr id="0" name=""/>
        <dsp:cNvSpPr/>
      </dsp:nvSpPr>
      <dsp:spPr>
        <a:xfrm rot="10800000">
          <a:off x="1983253" y="1155635"/>
          <a:ext cx="6992874" cy="887561"/>
        </a:xfrm>
        <a:prstGeom prst="homePlate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1390" tIns="64770" rIns="120904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700" b="1" kern="1200" dirty="0"/>
            <a:t>It helps in understanding the distribution patterns</a:t>
          </a:r>
          <a:endParaRPr lang="en-IN" sz="1700" b="1" kern="1200" dirty="0"/>
        </a:p>
      </dsp:txBody>
      <dsp:txXfrm rot="10800000">
        <a:off x="2205143" y="1155635"/>
        <a:ext cx="6770984" cy="887561"/>
      </dsp:txXfrm>
    </dsp:sp>
    <dsp:sp modelId="{41DE4E2D-BB3D-4F7C-9533-778B40348067}">
      <dsp:nvSpPr>
        <dsp:cNvPr id="0" name=""/>
        <dsp:cNvSpPr/>
      </dsp:nvSpPr>
      <dsp:spPr>
        <a:xfrm>
          <a:off x="1539472" y="1155635"/>
          <a:ext cx="887561" cy="887561"/>
        </a:xfrm>
        <a:prstGeom prst="ellipse">
          <a:avLst/>
        </a:prstGeom>
        <a:solidFill>
          <a:schemeClr val="accent5">
            <a:tint val="50000"/>
            <a:hueOff val="-2243214"/>
            <a:satOff val="-7649"/>
            <a:lumOff val="-127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FC7A1E-2E3A-4BC8-AD61-D19566CDC4E7}">
      <dsp:nvSpPr>
        <dsp:cNvPr id="0" name=""/>
        <dsp:cNvSpPr/>
      </dsp:nvSpPr>
      <dsp:spPr>
        <a:xfrm rot="10800000">
          <a:off x="1983253" y="2308140"/>
          <a:ext cx="6992874" cy="887561"/>
        </a:xfrm>
        <a:prstGeom prst="homePlate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1390" tIns="64770" rIns="120904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It helps in evolution of resources and potentiality of the economy</a:t>
          </a:r>
          <a:endParaRPr lang="en-IN" sz="1700" b="1" kern="1200" dirty="0"/>
        </a:p>
      </dsp:txBody>
      <dsp:txXfrm rot="10800000">
        <a:off x="2205143" y="2308140"/>
        <a:ext cx="6770984" cy="887561"/>
      </dsp:txXfrm>
    </dsp:sp>
    <dsp:sp modelId="{426F9EE3-D34E-4074-98FA-D9DC4E60F459}">
      <dsp:nvSpPr>
        <dsp:cNvPr id="0" name=""/>
        <dsp:cNvSpPr/>
      </dsp:nvSpPr>
      <dsp:spPr>
        <a:xfrm>
          <a:off x="1539472" y="2308140"/>
          <a:ext cx="887561" cy="887561"/>
        </a:xfrm>
        <a:prstGeom prst="ellipse">
          <a:avLst/>
        </a:prstGeom>
        <a:solidFill>
          <a:schemeClr val="accent5">
            <a:tint val="50000"/>
            <a:hueOff val="-4486427"/>
            <a:satOff val="-15298"/>
            <a:lumOff val="-254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0ECFBA-B361-45F7-9EA1-B6DF92882F4D}">
      <dsp:nvSpPr>
        <dsp:cNvPr id="0" name=""/>
        <dsp:cNvSpPr/>
      </dsp:nvSpPr>
      <dsp:spPr>
        <a:xfrm rot="10800000">
          <a:off x="1983253" y="3460646"/>
          <a:ext cx="6992874" cy="887561"/>
        </a:xfrm>
        <a:prstGeom prst="homePlat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1390" tIns="64770" rIns="120904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700" b="1" kern="1200" dirty="0"/>
            <a:t>It helps in finding solution to monetary problem of the economy.</a:t>
          </a:r>
          <a:endParaRPr lang="en-IN" sz="1700" b="1" kern="1200" dirty="0"/>
        </a:p>
      </dsp:txBody>
      <dsp:txXfrm rot="10800000">
        <a:off x="2205143" y="3460646"/>
        <a:ext cx="6770984" cy="887561"/>
      </dsp:txXfrm>
    </dsp:sp>
    <dsp:sp modelId="{0C2546D9-D910-4341-A7B2-23F0AACEEE69}">
      <dsp:nvSpPr>
        <dsp:cNvPr id="0" name=""/>
        <dsp:cNvSpPr/>
      </dsp:nvSpPr>
      <dsp:spPr>
        <a:xfrm>
          <a:off x="1539472" y="3460646"/>
          <a:ext cx="887561" cy="887561"/>
        </a:xfrm>
        <a:prstGeom prst="ellipse">
          <a:avLst/>
        </a:prstGeom>
        <a:solidFill>
          <a:schemeClr val="accent5">
            <a:tint val="50000"/>
            <a:hueOff val="-6729641"/>
            <a:satOff val="-22947"/>
            <a:lumOff val="-38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1BDA74-0F71-456F-A140-3A1611EBE434}">
      <dsp:nvSpPr>
        <dsp:cNvPr id="0" name=""/>
        <dsp:cNvSpPr/>
      </dsp:nvSpPr>
      <dsp:spPr>
        <a:xfrm rot="10800000">
          <a:off x="1878556" y="1340"/>
          <a:ext cx="6187681" cy="1280021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4454" tIns="95250" rIns="17780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2500" b="1" kern="1200" dirty="0"/>
            <a:t>Macroeconomics does not give result in accurate form.</a:t>
          </a:r>
          <a:endParaRPr lang="en-IN" sz="2500" b="1" kern="1200" dirty="0"/>
        </a:p>
      </dsp:txBody>
      <dsp:txXfrm rot="10800000">
        <a:off x="2198561" y="1340"/>
        <a:ext cx="5867676" cy="1280021"/>
      </dsp:txXfrm>
    </dsp:sp>
    <dsp:sp modelId="{D788212C-FBDE-417F-998A-21BAB950FBD0}">
      <dsp:nvSpPr>
        <dsp:cNvPr id="0" name=""/>
        <dsp:cNvSpPr/>
      </dsp:nvSpPr>
      <dsp:spPr>
        <a:xfrm>
          <a:off x="1238546" y="1340"/>
          <a:ext cx="1280021" cy="1280021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C410D7-E640-46EE-88B4-54198EF90542}">
      <dsp:nvSpPr>
        <dsp:cNvPr id="0" name=""/>
        <dsp:cNvSpPr/>
      </dsp:nvSpPr>
      <dsp:spPr>
        <a:xfrm rot="10800000">
          <a:off x="1878556" y="1663457"/>
          <a:ext cx="6187681" cy="1280021"/>
        </a:xfrm>
        <a:prstGeom prst="homePlat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4454" tIns="95250" rIns="17780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2500" b="1" kern="1200" dirty="0"/>
            <a:t>The generalization pattern is used in the study of macro analysis and not the individual study.</a:t>
          </a:r>
          <a:endParaRPr lang="en-IN" sz="2500" b="1" kern="1200" dirty="0"/>
        </a:p>
      </dsp:txBody>
      <dsp:txXfrm rot="10800000">
        <a:off x="2198561" y="1663457"/>
        <a:ext cx="5867676" cy="1280021"/>
      </dsp:txXfrm>
    </dsp:sp>
    <dsp:sp modelId="{A40563DA-D9DA-4F9A-845E-56BF847281EA}">
      <dsp:nvSpPr>
        <dsp:cNvPr id="0" name=""/>
        <dsp:cNvSpPr/>
      </dsp:nvSpPr>
      <dsp:spPr>
        <a:xfrm>
          <a:off x="1238546" y="1663457"/>
          <a:ext cx="1280021" cy="1280021"/>
        </a:xfrm>
        <a:prstGeom prst="ellipse">
          <a:avLst/>
        </a:prstGeom>
        <a:solidFill>
          <a:schemeClr val="accent5">
            <a:tint val="50000"/>
            <a:hueOff val="-3364820"/>
            <a:satOff val="-11474"/>
            <a:lumOff val="-19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AF7DDA-AB7D-4968-82CE-86FF4BECB4A8}">
      <dsp:nvSpPr>
        <dsp:cNvPr id="0" name=""/>
        <dsp:cNvSpPr/>
      </dsp:nvSpPr>
      <dsp:spPr>
        <a:xfrm rot="10800000">
          <a:off x="1878556" y="3325574"/>
          <a:ext cx="6187681" cy="1280021"/>
        </a:xfrm>
        <a:prstGeom prst="homePlat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4454" tIns="95250" rIns="17780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2500" b="1" kern="1200" dirty="0"/>
            <a:t>There is a distrust over the study of macro analysis</a:t>
          </a:r>
          <a:endParaRPr lang="en-IN" sz="2500" b="1" kern="1200" dirty="0"/>
        </a:p>
      </dsp:txBody>
      <dsp:txXfrm rot="10800000">
        <a:off x="2198561" y="3325574"/>
        <a:ext cx="5867676" cy="1280021"/>
      </dsp:txXfrm>
    </dsp:sp>
    <dsp:sp modelId="{F889CBBE-10FE-430F-856B-6D2968252BBA}">
      <dsp:nvSpPr>
        <dsp:cNvPr id="0" name=""/>
        <dsp:cNvSpPr/>
      </dsp:nvSpPr>
      <dsp:spPr>
        <a:xfrm>
          <a:off x="1238546" y="3325574"/>
          <a:ext cx="1280021" cy="1280021"/>
        </a:xfrm>
        <a:prstGeom prst="ellipse">
          <a:avLst/>
        </a:prstGeom>
        <a:solidFill>
          <a:schemeClr val="accent5">
            <a:tint val="50000"/>
            <a:hueOff val="-6729641"/>
            <a:satOff val="-22947"/>
            <a:lumOff val="-38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7C3273A-7514-4D56-B655-F2B347F1806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88108F-0EB9-4F93-B63D-C553F1FFF33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F139C-FB0E-48E5-8437-804F23D4EBB1}" type="datetimeFigureOut">
              <a:rPr lang="en-IN" smtClean="0"/>
              <a:t>24-11-2021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33C1B2-7C8D-4492-B60A-621740A9A20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FFD4CE-39E8-4B51-AD61-3E03DE50B54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37076-35E4-4E20-AF5A-5CAE5E9683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3642491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7T20:17:36.3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24575,'0'0'-8191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88AFB-05B0-4F18-B15F-DE93B0E84C8C}" type="datetimeFigureOut">
              <a:rPr lang="en-IN" smtClean="0"/>
              <a:t>24-11-2021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C365A-3D94-4CD0-BFAF-D16B80A8C2E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436710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C397D-824F-4EBF-B6D3-02744DDB1E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0A6C20-6DBB-4EAE-ADAC-AC61920188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C3ED6D-F4AE-4D08-A483-F472DBD2B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67B84-C270-48CF-B94D-79DD56609C11}" type="datetime1">
              <a:rPr lang="en-IN" smtClean="0"/>
              <a:t>24-11-2021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7FD2C-0576-44B3-B030-AFDAA019B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-Dr. Pooja Singh, Asst. Prof., School of Arts Humanities And Social Science Department of Economics, Chhatrapati Shahu Ji Maharaj University, Kanpur 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8EC88-0B6A-486C-88D1-FD8FC85BE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776B-0112-423F-ABC9-7C7AEC9A39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028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7CE36-F6DE-4706-9833-DADEBAC22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834D12-4308-4587-AA5D-E1820DF9B6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8868D-6040-4A1F-85DB-604602D0F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0A25-FD13-43FB-A8F7-A416A4CC3943}" type="datetime1">
              <a:rPr lang="en-IN" smtClean="0"/>
              <a:t>24-11-2021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914E7-6B71-4660-9102-17089052B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-Dr. Pooja Singh, Asst. Prof., School of Arts Humanities And Social Science Department of Economics, Chhatrapati Shahu Ji Maharaj University, Kanpur 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F8427-5750-4C87-B0CF-C2D461F9B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776B-0112-423F-ABC9-7C7AEC9A39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1416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EA1BDC-3944-4B7D-99D5-97D5DB18DE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15E227-E0BD-41E9-8A04-666AB7E042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27E5B-494F-4392-B70D-D693B4CB3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CD0E-0E27-4138-8B37-45DC35B9DE0F}" type="datetime1">
              <a:rPr lang="en-IN" smtClean="0"/>
              <a:t>24-11-2021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6CA959-04BD-4ED2-9C1F-27046D83F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-Dr. Pooja Singh, Asst. Prof., School of Arts Humanities And Social Science Department of Economics, Chhatrapati Shahu Ji Maharaj University, Kanpur 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5DB8F-8890-4F14-B272-CEC12A2DD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776B-0112-423F-ABC9-7C7AEC9A39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9165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67B84-C270-48CF-B94D-79DD56609C11}" type="datetime1">
              <a:rPr lang="en-IN" smtClean="0"/>
              <a:t>24-11-2021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-Dr. Pooja Singh, Asst. Prof., School of Arts Humanities And Social Science Department of Economics, Chhatrapati Shahu Ji Maharaj University, Kanpur 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0308776B-0112-423F-ABC9-7C7AEC9A3940}" type="slidenum">
              <a:rPr lang="en-IN" smtClean="0"/>
              <a:t>‹#›</a:t>
            </a:fld>
            <a:endParaRPr lang="en-IN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120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30B9-F975-4330-9595-42E0E01D7EA1}" type="datetime1">
              <a:rPr lang="en-IN" smtClean="0"/>
              <a:t>24-11-2021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-Dr. Pooja Singh, Asst. Prof., School of Arts Humanities And Social Science Department of Economics, Chhatrapati Shahu Ji Maharaj University, Kanpur 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776B-0112-423F-ABC9-7C7AEC9A3940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477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E2651-4BDC-4CB7-AC61-A5DDBE9A4498}" type="datetime1">
              <a:rPr lang="en-IN" smtClean="0"/>
              <a:t>24-11-2021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-Dr. Pooja Singh, Asst. Prof., School of Arts Humanities And Social Science Department of Economics, Chhatrapati Shahu Ji Maharaj University, Kanpur 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776B-0112-423F-ABC9-7C7AEC9A39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6506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AA01-F0D0-490E-A4A8-8C5DA8C90852}" type="datetime1">
              <a:rPr lang="en-IN" smtClean="0"/>
              <a:t>24-11-2021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-Dr. Pooja Singh, Asst. Prof., School of Arts Humanities And Social Science Department of Economics, Chhatrapati Shahu Ji Maharaj University, Kanpur 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776B-0112-423F-ABC9-7C7AEC9A3940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617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2530-C2AB-4CB7-8AFD-5F240DE18173}" type="datetime1">
              <a:rPr lang="en-IN" smtClean="0"/>
              <a:t>24-11-2021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-Dr. Pooja Singh, Asst. Prof., School of Arts Humanities And Social Science Department of Economics, Chhatrapati Shahu Ji Maharaj University, Kanpur 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776B-0112-423F-ABC9-7C7AEC9A39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63582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BF356-9ED4-4DA2-8B8B-EEFEA1F2096D}" type="datetime1">
              <a:rPr lang="en-IN" smtClean="0"/>
              <a:t>24-11-2021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-Dr. Pooja Singh, Asst. Prof., School of Arts Humanities And Social Science Department of Economics, Chhatrapati Shahu Ji Maharaj University, Kanpur 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776B-0112-423F-ABC9-7C7AEC9A3940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4362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03A3-86C6-48D5-BF0A-AACA8B1B3D9E}" type="datetime1">
              <a:rPr lang="en-IN" smtClean="0"/>
              <a:t>24-11-2021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-Dr. Pooja Singh, Asst. Prof., School of Arts Humanities And Social Science Department of Economics, Chhatrapati Shahu Ji Maharaj University, Kanpur 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776B-0112-423F-ABC9-7C7AEC9A39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6054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9C2A-DC52-4EE2-AFDD-037B45CF1112}" type="datetime1">
              <a:rPr lang="en-IN" smtClean="0"/>
              <a:t>24-11-2021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-Dr. Pooja Singh, Asst. Prof., School of Arts Humanities And Social Science Department of Economics, Chhatrapati Shahu Ji Maharaj University, Kanpur 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776B-0112-423F-ABC9-7C7AEC9A39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5615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54B53-2C9D-4DE0-8207-981B7073E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B903E-1206-4E67-BA56-5A4787D48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439F2B-06B0-45BD-85A1-0983F4D8E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30B9-F975-4330-9595-42E0E01D7EA1}" type="datetime1">
              <a:rPr lang="en-IN" smtClean="0"/>
              <a:t>24-11-2021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2D1C9F-90FE-4E2B-B36E-9B81D1035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-Dr. Pooja Singh, Asst. Prof., School of Arts Humanities And Social Science Department of Economics, Chhatrapati Shahu Ji Maharaj University, Kanpur 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A0722-B358-49C3-BBFA-5AFC72251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776B-0112-423F-ABC9-7C7AEC9A39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39460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3A70-7EC4-4D18-A6A6-C80DB066DF31}" type="datetime1">
              <a:rPr lang="en-IN" smtClean="0"/>
              <a:t>24-11-2021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-Dr. Pooja Singh, Asst. Prof., School of Arts Humanities And Social Science Department of Economics, Chhatrapati Shahu Ji Maharaj University, Kanpur 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776B-0112-423F-ABC9-7C7AEC9A39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907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0A25-FD13-43FB-A8F7-A416A4CC3943}" type="datetime1">
              <a:rPr lang="en-IN" smtClean="0"/>
              <a:t>24-11-2021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-Dr. Pooja Singh, Asst. Prof., School of Arts Humanities And Social Science Department of Economics, Chhatrapati Shahu Ji Maharaj University, Kanpur 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776B-0112-423F-ABC9-7C7AEC9A39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77494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CD0E-0E27-4138-8B37-45DC35B9DE0F}" type="datetime1">
              <a:rPr lang="en-IN" smtClean="0"/>
              <a:t>24-11-2021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-Dr. Pooja Singh, Asst. Prof., School of Arts Humanities And Social Science Department of Economics, Chhatrapati Shahu Ji Maharaj University, Kanpur 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776B-0112-423F-ABC9-7C7AEC9A39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2256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73676-4A08-43BB-9715-B021D5CAD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A99E8A-D64E-43AF-B8C8-17DDA4A7F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BB66F-EB47-4743-A550-DBBCE7313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E2651-4BDC-4CB7-AC61-A5DDBE9A4498}" type="datetime1">
              <a:rPr lang="en-IN" smtClean="0"/>
              <a:t>24-11-2021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E5F73-2586-4EBC-AC23-5F113C909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-Dr. Pooja Singh, Asst. Prof., School of Arts Humanities And Social Science Department of Economics, Chhatrapati Shahu Ji Maharaj University, Kanpur 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FD274B-0147-43BC-80B5-23B58E9D6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776B-0112-423F-ABC9-7C7AEC9A39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5651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17C19-B768-4A99-918E-FF9ACEA95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2F3F2-9AB6-4B65-B742-B2779D247C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30328D-E752-4F61-851A-EE7BB2FB79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EFB8F0-321F-4B22-8962-F2161E98A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AA01-F0D0-490E-A4A8-8C5DA8C90852}" type="datetime1">
              <a:rPr lang="en-IN" smtClean="0"/>
              <a:t>24-11-2021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B9110D-F002-4ACE-92BC-67155BCE9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-Dr. Pooja Singh, Asst. Prof., School of Arts Humanities And Social Science Department of Economics, Chhatrapati Shahu Ji Maharaj University, Kanpur 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8DEC01-ABF1-4A71-B9EA-953FDB0CA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776B-0112-423F-ABC9-7C7AEC9A39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7622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02654-5581-4E42-95D2-73C633D18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B49131-49E8-4EBD-BF42-84D34468E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3BCE40-AB75-4C37-A0F4-03596E4159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67E5EB-3D44-424F-80E6-22DC8D4406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9A8DB0-FB12-4EA4-8C9F-0E0F3E95E8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D166D9-5520-46D0-A571-623F8C8B2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2530-C2AB-4CB7-8AFD-5F240DE18173}" type="datetime1">
              <a:rPr lang="en-IN" smtClean="0"/>
              <a:t>24-11-2021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26C6E0-8F70-420D-B9BE-BB3D0A06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-Dr. Pooja Singh, Asst. Prof., School of Arts Humanities And Social Science Department of Economics, Chhatrapati Shahu Ji Maharaj University, Kanpur 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45BDD4-B8EB-46F3-83BF-3B73F60FA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776B-0112-423F-ABC9-7C7AEC9A39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9800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010AE-BB11-4254-9B87-80B93BBC9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C46D44-4F34-423C-BFE3-2BAD3AD35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BF356-9ED4-4DA2-8B8B-EEFEA1F2096D}" type="datetime1">
              <a:rPr lang="en-IN" smtClean="0"/>
              <a:t>24-11-2021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1BFB3F-7E8D-4C80-8516-38541A3E5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-Dr. Pooja Singh, Asst. Prof., School of Arts Humanities And Social Science Department of Economics, Chhatrapati Shahu Ji Maharaj University, Kanpur 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A7B917-DEDA-4352-98F5-9593145D4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776B-0112-423F-ABC9-7C7AEC9A39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9813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A568BB-199B-4853-9F2D-C3A207ADB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03A3-86C6-48D5-BF0A-AACA8B1B3D9E}" type="datetime1">
              <a:rPr lang="en-IN" smtClean="0"/>
              <a:t>24-11-2021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3F7E2F-3E73-4F1C-B42E-89816BC42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-Dr. Pooja Singh, Asst. Prof., School of Arts Humanities And Social Science Department of Economics, Chhatrapati Shahu Ji Maharaj University, Kanpur 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79D9DE-9CF8-4E0F-8813-29C74C722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776B-0112-423F-ABC9-7C7AEC9A39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1396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D8926-D72A-4335-80F4-5A1C9C337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C0CD3-F0D8-457A-BB3B-556455EFD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9DEF1D-EB12-47E8-9D23-FD3F8ADB44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2D4E6E-65FA-4D05-AF4B-B71AF4AA3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9C2A-DC52-4EE2-AFDD-037B45CF1112}" type="datetime1">
              <a:rPr lang="en-IN" smtClean="0"/>
              <a:t>24-11-2021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EDB94E-1CCD-4BC0-8F18-E98FA05C9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-Dr. Pooja Singh, Asst. Prof., School of Arts Humanities And Social Science Department of Economics, Chhatrapati Shahu Ji Maharaj University, Kanpur 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A09DB3-7F8D-433F-ADC3-3139F68DA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776B-0112-423F-ABC9-7C7AEC9A39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1172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5AA98-C5B5-4C04-96DC-87FDD6F5F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133D52-6330-4687-9260-7537A04E9F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92241A-27A4-4D3C-9F41-F9B787D056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31D8DA-4444-4204-9E35-A1FA6C05E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3A70-7EC4-4D18-A6A6-C80DB066DF31}" type="datetime1">
              <a:rPr lang="en-IN" smtClean="0"/>
              <a:t>24-11-2021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D60B16-0F56-41CD-9D1A-51ADB6AED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-Dr. Pooja Singh, Asst. Prof., School of Arts Humanities And Social Science Department of Economics, Chhatrapati Shahu Ji Maharaj University, Kanpur 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155142-A37A-4517-8859-9303DA958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776B-0112-423F-ABC9-7C7AEC9A39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6351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4B4E95-9E1B-4807-8425-06080E72B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536485-E047-47C4-9CCE-AD7EF36C5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87FFC-BEE3-4C86-9E6F-700452562E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A3B51-A4DF-482F-94F6-9A630FD579FA}" type="datetime1">
              <a:rPr lang="en-IN" smtClean="0"/>
              <a:t>24-11-2021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A80AB3-B0D4-41C5-91E8-42D47DF207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/>
              <a:t>-Dr. Pooja Singh, Asst. Prof., School of Arts Humanities And Social Science Department of Economics, Chhatrapati Shahu Ji Maharaj University, Kanpur 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690C8-21E4-4976-BC92-AF989A9286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8776B-0112-423F-ABC9-7C7AEC9A39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489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39A3B51-A4DF-482F-94F6-9A630FD579FA}" type="datetime1">
              <a:rPr lang="en-IN" smtClean="0"/>
              <a:t>24-11-2021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/>
              <a:t>-Dr. Pooja Singh, Asst. Prof., School of Arts Humanities And Social Science Department of Economics, Chhatrapati Shahu Ji Maharaj University, Kanpur 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8776B-0112-423F-ABC9-7C7AEC9A3940}" type="slidenum">
              <a:rPr lang="en-IN" smtClean="0"/>
              <a:t>‹#›</a:t>
            </a:fld>
            <a:endParaRPr lang="en-IN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274917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sldNum="0" hd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image" Target="../media/image6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35D96-FEA6-4F45-98EB-1A6B24BCB2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7919" y="2090029"/>
            <a:ext cx="8211844" cy="1034911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lgerian" panose="04020705040A02060702" pitchFamily="82" charset="0"/>
              </a:rPr>
              <a:t>Micro And Macro Economics</a:t>
            </a:r>
            <a:endParaRPr lang="en-IN" sz="4400" dirty="0">
              <a:solidFill>
                <a:schemeClr val="accent4">
                  <a:lumMod val="40000"/>
                  <a:lumOff val="6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9E7A1F-A036-4284-80AE-B062617CAD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1953" y="3429000"/>
            <a:ext cx="7776839" cy="2714946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</a:t>
            </a:r>
          </a:p>
          <a:p>
            <a:pPr algn="l"/>
            <a:r>
              <a:rPr lang="en-US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Asst. Prof.</a:t>
            </a:r>
            <a:r>
              <a:rPr lang="en-IN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Economics, </a:t>
            </a:r>
          </a:p>
          <a:p>
            <a:pPr algn="l"/>
            <a:r>
              <a:rPr lang="en-IN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 ,Humanities And Social Sciences,</a:t>
            </a:r>
            <a:endParaRPr lang="en-US" sz="2400" b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IN" sz="2400" b="1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2400" b="1" i="0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2400" b="1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2400" b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Economics | Kamaraj College">
            <a:extLst>
              <a:ext uri="{FF2B5EF4-FFF2-40B4-BE49-F238E27FC236}">
                <a16:creationId xmlns:a16="http://schemas.microsoft.com/office/drawing/2014/main" id="{6D93B4BA-18EF-45B6-8304-F23C74DD8C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9763" y="0"/>
            <a:ext cx="32122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7757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F5E3C9F-538E-4241-857C-9E141C6F1E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5413545"/>
              </p:ext>
            </p:extLst>
          </p:nvPr>
        </p:nvGraphicFramePr>
        <p:xfrm>
          <a:off x="838200" y="161256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F4476F-FBD7-4BF3-9383-15D0B5E96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2192000" cy="50165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IN" dirty="0"/>
              <a:t>-</a:t>
            </a:r>
            <a:r>
              <a:rPr lang="en-IN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IN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Pooja Singh, Asst. Prof., Department of Economics, School of Arts Humanities And Social </a:t>
            </a:r>
            <a:r>
              <a:rPr lang="en-IN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Sciences,Chhatrapati</a:t>
            </a:r>
            <a:r>
              <a:rPr lang="en-IN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0071FE-34B3-40CA-92D4-DE18D256B004}"/>
              </a:ext>
            </a:extLst>
          </p:cNvPr>
          <p:cNvSpPr txBox="1"/>
          <p:nvPr/>
        </p:nvSpPr>
        <p:spPr>
          <a:xfrm>
            <a:off x="-1" y="0"/>
            <a:ext cx="12191999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 And Macro Economics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540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7D355-4B76-444F-A7AD-D6CEF94E1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519" y="565148"/>
            <a:ext cx="5544845" cy="567030"/>
          </a:xfrm>
        </p:spPr>
        <p:txBody>
          <a:bodyPr>
            <a:normAutofit/>
          </a:bodyPr>
          <a:lstStyle/>
          <a:p>
            <a:r>
              <a:rPr lang="en-US" sz="2800" b="1" u="sng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Limitations </a:t>
            </a:r>
            <a:r>
              <a:rPr lang="en-US" sz="2800" b="1" u="sng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Macro </a:t>
            </a:r>
            <a:r>
              <a:rPr lang="en-US" sz="2800" b="1" u="sng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Economics-</a:t>
            </a:r>
            <a:endParaRPr lang="en-IN" sz="280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2CC0166-CBA2-4C07-A30E-ED2FA50147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201851"/>
              </p:ext>
            </p:extLst>
          </p:nvPr>
        </p:nvGraphicFramePr>
        <p:xfrm>
          <a:off x="2680070" y="1270083"/>
          <a:ext cx="9304784" cy="4606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93FD81-C577-41B7-AB8C-B4747AA79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2192000" cy="50165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IN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IN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Pooja Singh, Asst. Prof., Department of Economics, School of Arts Humanities And Social Sciences, Chhatrapati </a:t>
            </a:r>
            <a:r>
              <a:rPr lang="en-IN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2963C7-B094-484D-84CC-BB69CDCF67EA}"/>
              </a:ext>
            </a:extLst>
          </p:cNvPr>
          <p:cNvSpPr txBox="1"/>
          <p:nvPr/>
        </p:nvSpPr>
        <p:spPr>
          <a:xfrm>
            <a:off x="-1" y="0"/>
            <a:ext cx="12191999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 And Macro Economics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804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5890198-1F34-477F-98E4-C19464F16B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5321764"/>
              </p:ext>
            </p:extLst>
          </p:nvPr>
        </p:nvGraphicFramePr>
        <p:xfrm>
          <a:off x="0" y="369332"/>
          <a:ext cx="12226247" cy="6056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1017">
                  <a:extLst>
                    <a:ext uri="{9D8B030D-6E8A-4147-A177-3AD203B41FA5}">
                      <a16:colId xmlns:a16="http://schemas.microsoft.com/office/drawing/2014/main" val="3816384817"/>
                    </a:ext>
                  </a:extLst>
                </a:gridCol>
                <a:gridCol w="5264387">
                  <a:extLst>
                    <a:ext uri="{9D8B030D-6E8A-4147-A177-3AD203B41FA5}">
                      <a16:colId xmlns:a16="http://schemas.microsoft.com/office/drawing/2014/main" val="1356414761"/>
                    </a:ext>
                  </a:extLst>
                </a:gridCol>
                <a:gridCol w="6070843">
                  <a:extLst>
                    <a:ext uri="{9D8B030D-6E8A-4147-A177-3AD203B41FA5}">
                      <a16:colId xmlns:a16="http://schemas.microsoft.com/office/drawing/2014/main" val="3631888352"/>
                    </a:ext>
                  </a:extLst>
                </a:gridCol>
              </a:tblGrid>
              <a:tr h="10908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Sr. No…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2" marR="550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Micro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2" marR="550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Macro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2" marR="55032" marT="0" marB="0"/>
                </a:tc>
                <a:extLst>
                  <a:ext uri="{0D108BD9-81ED-4DB2-BD59-A6C34878D82A}">
                    <a16:rowId xmlns:a16="http://schemas.microsoft.com/office/drawing/2014/main" val="520255078"/>
                  </a:ext>
                </a:extLst>
              </a:tr>
              <a:tr h="100973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IN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2" marR="550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It is the study of an individual entities such as individuals, households, firms ,industry ,</a:t>
                      </a:r>
                      <a:r>
                        <a:rPr lang="en-US" sz="1800" dirty="0" err="1">
                          <a:effectLst/>
                        </a:rPr>
                        <a:t>etc</a:t>
                      </a:r>
                      <a:r>
                        <a:rPr lang="en-US" sz="1800" dirty="0">
                          <a:effectLst/>
                        </a:rPr>
                        <a:t> in short term.</a:t>
                      </a:r>
                      <a:endParaRPr lang="en-IN" sz="1800" dirty="0">
                        <a:effectLst/>
                      </a:endParaRPr>
                    </a:p>
                  </a:txBody>
                  <a:tcPr marL="55032" marR="550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It is the study of economy as whole or its aggregate .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2" marR="55032" marT="0" marB="0"/>
                </a:tc>
                <a:extLst>
                  <a:ext uri="{0D108BD9-81ED-4DB2-BD59-A6C34878D82A}">
                    <a16:rowId xmlns:a16="http://schemas.microsoft.com/office/drawing/2014/main" val="3744142214"/>
                  </a:ext>
                </a:extLst>
              </a:tr>
              <a:tr h="110028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</a:rPr>
                        <a:t>2.  </a:t>
                      </a:r>
                      <a:endParaRPr lang="en-IN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2" marR="550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It does not give the overall picture of working of an economy</a:t>
                      </a:r>
                      <a:endParaRPr lang="en-IN" sz="1800" dirty="0">
                        <a:effectLst/>
                      </a:endParaRPr>
                    </a:p>
                  </a:txBody>
                  <a:tcPr marL="55032" marR="550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It gives the complete or overall picture of economy 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2" marR="55032" marT="0" marB="0"/>
                </a:tc>
                <a:extLst>
                  <a:ext uri="{0D108BD9-81ED-4DB2-BD59-A6C34878D82A}">
                    <a16:rowId xmlns:a16="http://schemas.microsoft.com/office/drawing/2014/main" val="1118821514"/>
                  </a:ext>
                </a:extLst>
              </a:tr>
              <a:tr h="86355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</a:rPr>
                        <a:t>3. </a:t>
                      </a:r>
                      <a:endParaRPr lang="en-IN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2" marR="550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Its result is not being used universally</a:t>
                      </a:r>
                      <a:endParaRPr lang="en-IN" sz="1800" dirty="0">
                        <a:effectLst/>
                      </a:endParaRPr>
                    </a:p>
                  </a:txBody>
                  <a:tcPr marL="55032" marR="550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Its information derived is useful universally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2" marR="55032" marT="0" marB="0"/>
                </a:tc>
                <a:extLst>
                  <a:ext uri="{0D108BD9-81ED-4DB2-BD59-A6C34878D82A}">
                    <a16:rowId xmlns:a16="http://schemas.microsoft.com/office/drawing/2014/main" val="3304555096"/>
                  </a:ext>
                </a:extLst>
              </a:tr>
              <a:tr h="139211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endParaRPr lang="en-IN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2" marR="550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Understanding microeconomics helps a great deal in individual decision making i.e., managerial decision-making.</a:t>
                      </a:r>
                      <a:endParaRPr lang="en-IN" sz="1800" dirty="0">
                        <a:effectLst/>
                      </a:endParaRPr>
                    </a:p>
                  </a:txBody>
                  <a:tcPr marL="55032" marR="550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Macro economics study is vital in the formulation and execution of economic policies by government.</a:t>
                      </a:r>
                      <a:endParaRPr lang="en-IN" sz="1800" dirty="0">
                        <a:effectLst/>
                      </a:endParaRPr>
                    </a:p>
                  </a:txBody>
                  <a:tcPr marL="55032" marR="55032" marT="0" marB="0"/>
                </a:tc>
                <a:extLst>
                  <a:ext uri="{0D108BD9-81ED-4DB2-BD59-A6C34878D82A}">
                    <a16:rowId xmlns:a16="http://schemas.microsoft.com/office/drawing/2014/main" val="850150207"/>
                  </a:ext>
                </a:extLst>
              </a:tr>
              <a:tr h="60000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  <a:endParaRPr lang="en-IN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2" marR="550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Its main tools are demand and supply to particular commodity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2" marR="550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Its main tools are aggregate demand and aggregate supply of economy as whole.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2" marR="55032" marT="0" marB="0"/>
                </a:tc>
                <a:extLst>
                  <a:ext uri="{0D108BD9-81ED-4DB2-BD59-A6C34878D82A}">
                    <a16:rowId xmlns:a16="http://schemas.microsoft.com/office/drawing/2014/main" val="3639060447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E7A3461-8B4E-4916-A754-5CB917DD0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25862"/>
            <a:ext cx="12192000" cy="432138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IN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IN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Pooja Singh, Asst. Prof., Department of Economics, School of Arts Humanities And Social Sciences ,Chhatrapati </a:t>
            </a:r>
            <a:r>
              <a:rPr lang="en-IN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2C791E-7619-471E-A056-3DDABD525E75}"/>
              </a:ext>
            </a:extLst>
          </p:cNvPr>
          <p:cNvSpPr txBox="1"/>
          <p:nvPr/>
        </p:nvSpPr>
        <p:spPr>
          <a:xfrm>
            <a:off x="-1" y="0"/>
            <a:ext cx="12191999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 And Macro Economics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965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DE457-4FA6-4BA9-88F0-FF2DBDBB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1037"/>
            <a:ext cx="10227076" cy="591120"/>
          </a:xfrm>
        </p:spPr>
        <p:txBody>
          <a:bodyPr>
            <a:normAutofit/>
          </a:bodyPr>
          <a:lstStyle/>
          <a:p>
            <a:r>
              <a:rPr lang="en-US" sz="2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References-</a:t>
            </a:r>
            <a:endParaRPr lang="en-IN" sz="28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BE120-625A-49DB-BACD-FE1879635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83862"/>
            <a:ext cx="10515600" cy="4351338"/>
          </a:xfrm>
        </p:spPr>
        <p:txBody>
          <a:bodyPr/>
          <a:lstStyle/>
          <a:p>
            <a:r>
              <a:rPr lang="en-US" b="0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Dewett,K.K.Modern</a:t>
            </a:r>
            <a:r>
              <a:rPr lang="en-US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Economic Theory.</a:t>
            </a:r>
          </a:p>
          <a:p>
            <a:r>
              <a:rPr lang="en-US" i="1" dirty="0" err="1">
                <a:solidFill>
                  <a:srgbClr val="202122"/>
                </a:solidFill>
                <a:latin typeface="Arial" panose="020B0604020202020204" pitchFamily="34" charset="0"/>
              </a:rPr>
              <a:t>Mithani,D.M.Managerial</a:t>
            </a:r>
            <a:r>
              <a:rPr lang="en-US" i="1" dirty="0">
                <a:solidFill>
                  <a:srgbClr val="202122"/>
                </a:solidFill>
                <a:latin typeface="Arial" panose="020B0604020202020204" pitchFamily="34" charset="0"/>
              </a:rPr>
              <a:t> Economics.</a:t>
            </a:r>
          </a:p>
          <a:p>
            <a:r>
              <a:rPr lang="en-US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Dwivedi, D.N. (2001). Macroeconomics: theory and policy. </a:t>
            </a:r>
            <a:endParaRPr lang="en-IN" dirty="0"/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C21B33A5-6562-419E-94D3-EAB7DF1F78F7}"/>
              </a:ext>
            </a:extLst>
          </p:cNvPr>
          <p:cNvSpPr txBox="1">
            <a:spLocks/>
          </p:cNvSpPr>
          <p:nvPr/>
        </p:nvSpPr>
        <p:spPr>
          <a:xfrm>
            <a:off x="0" y="6425862"/>
            <a:ext cx="12192000" cy="4321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IN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Pooja Singh, Asst. Prof., Department of Economics, School of Arts Humanities And Social Sciences, Chhatrapati </a:t>
            </a:r>
            <a:r>
              <a:rPr lang="en-IN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8C7C73-E99A-4CB8-8DB7-78186F0B6A1C}"/>
              </a:ext>
            </a:extLst>
          </p:cNvPr>
          <p:cNvSpPr txBox="1"/>
          <p:nvPr/>
        </p:nvSpPr>
        <p:spPr>
          <a:xfrm>
            <a:off x="-1" y="0"/>
            <a:ext cx="12191999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 And Macro Economics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514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A88BA53-66E2-4B60-BD08-2C2ED992EC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90656" y="506452"/>
            <a:ext cx="5610687" cy="5610687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E1F8E3C-478A-4C5B-A048-CF29CDA42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2192000" cy="50165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IN" dirty="0"/>
              <a:t>-</a:t>
            </a:r>
            <a:r>
              <a:rPr lang="en-IN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IN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Pooja Singh, Asst. Prof., Department of Economics, School of Arts Humanities And Social Sciences ,Chhatrapati </a:t>
            </a:r>
            <a:r>
              <a:rPr lang="en-IN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FBB3B8-4718-4889-AC04-689484087508}"/>
              </a:ext>
            </a:extLst>
          </p:cNvPr>
          <p:cNvSpPr txBox="1"/>
          <p:nvPr/>
        </p:nvSpPr>
        <p:spPr>
          <a:xfrm>
            <a:off x="-1" y="0"/>
            <a:ext cx="12191999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 And Macro Economics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949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F1E19-D77B-4B4D-A8C3-6CD4AE7F9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 Economics</a:t>
            </a:r>
            <a:endParaRPr lang="en-IN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3749BDC-D5D1-44E7-A0E9-1927D7C6E879}"/>
              </a:ext>
            </a:extLst>
          </p:cNvPr>
          <p:cNvSpPr/>
          <p:nvPr/>
        </p:nvSpPr>
        <p:spPr>
          <a:xfrm>
            <a:off x="5273335" y="1606288"/>
            <a:ext cx="4030463" cy="110970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Micro economics The prefix 'micro' is derived from Greek word '</a:t>
            </a:r>
            <a:r>
              <a:rPr lang="en-US" b="1" i="0" dirty="0" err="1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mikros</a:t>
            </a:r>
            <a:r>
              <a:rPr lang="en-US" b="1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', meaning small.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D80DFE4-8778-4B4F-A8F0-C3175D6354BC}"/>
              </a:ext>
            </a:extLst>
          </p:cNvPr>
          <p:cNvSpPr/>
          <p:nvPr/>
        </p:nvSpPr>
        <p:spPr>
          <a:xfrm>
            <a:off x="6380085" y="2947449"/>
            <a:ext cx="4030463" cy="110970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3B38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“Micro economics studies the economic behavior of individual economic units and individual economic variables.”</a:t>
            </a:r>
            <a:endParaRPr lang="en-IN" b="1" dirty="0">
              <a:solidFill>
                <a:srgbClr val="3B38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093D4DF-F7DE-4AD6-9FAC-F45AC8EB1C43}"/>
              </a:ext>
            </a:extLst>
          </p:cNvPr>
          <p:cNvSpPr/>
          <p:nvPr/>
        </p:nvSpPr>
        <p:spPr>
          <a:xfrm>
            <a:off x="7750206" y="4394446"/>
            <a:ext cx="4030462" cy="119848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3B38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study of economic behavior of the households, firms and industries forms the subject- matter of micro economics.</a:t>
            </a:r>
            <a:endParaRPr lang="en-IN" b="1" dirty="0">
              <a:solidFill>
                <a:srgbClr val="3B38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3FCEF11-9F1F-4219-82A8-13AC25D07B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557" y="2494967"/>
            <a:ext cx="4201081" cy="336421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0FCDA8-74C9-4DA2-AE53-E911B95A3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19063"/>
            <a:ext cx="12191999" cy="438936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Asst. Prof., Department of Economics School of Arts Humanities And Social Sciences,, Chhatrapati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 </a:t>
            </a:r>
            <a:endParaRPr lang="en-IN" sz="1400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1D7C1C-8322-4E88-9B71-53C7BF79195E}"/>
              </a:ext>
            </a:extLst>
          </p:cNvPr>
          <p:cNvSpPr txBox="1"/>
          <p:nvPr/>
        </p:nvSpPr>
        <p:spPr>
          <a:xfrm>
            <a:off x="-1" y="0"/>
            <a:ext cx="12191999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 And Macro Economics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879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57C642EC-868E-46FA-BF89-62187B48C953}"/>
              </a:ext>
            </a:extLst>
          </p:cNvPr>
          <p:cNvSpPr/>
          <p:nvPr/>
        </p:nvSpPr>
        <p:spPr>
          <a:xfrm>
            <a:off x="2047782" y="836720"/>
            <a:ext cx="4048218" cy="2918534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Micro economics is concerned with economic activities of individual economic units as consumers, resource owners and business firms. 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4F77E72-DEA6-4D89-93DC-C72CBB4B05ED}"/>
              </a:ext>
            </a:extLst>
          </p:cNvPr>
          <p:cNvSpPr/>
          <p:nvPr/>
        </p:nvSpPr>
        <p:spPr>
          <a:xfrm>
            <a:off x="6317942" y="863353"/>
            <a:ext cx="4290874" cy="289190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explains how these individuals as consumers or households, as resource owners and as producers play their part in the working of the whole economic system. 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BD637DE-08A9-432A-BCBA-8539C3C54707}"/>
              </a:ext>
            </a:extLst>
          </p:cNvPr>
          <p:cNvSpPr/>
          <p:nvPr/>
        </p:nvSpPr>
        <p:spPr>
          <a:xfrm>
            <a:off x="4361897" y="3200369"/>
            <a:ext cx="3604334" cy="308942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revolves around the interaction of consumers and producers in markets.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1B3703DF-3450-4790-B8DC-341B93045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1" y="6356350"/>
            <a:ext cx="12192001" cy="50165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-Dr. Pooja Singh, Asst. Prof., Department of Economics School of Arts Humanities And Social Sciences, Chhatrapati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 </a:t>
            </a:r>
            <a:endParaRPr lang="en-IN" sz="1400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212C85-0493-4593-907A-E37DFF3C2E26}"/>
              </a:ext>
            </a:extLst>
          </p:cNvPr>
          <p:cNvSpPr txBox="1"/>
          <p:nvPr/>
        </p:nvSpPr>
        <p:spPr>
          <a:xfrm>
            <a:off x="-8879" y="0"/>
            <a:ext cx="12191999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 And Macro Economics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05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8C965-9B40-4561-9E38-FD06883CC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864" y="1045700"/>
            <a:ext cx="8003959" cy="629174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Thus micro economics deals with</a:t>
            </a:r>
            <a:endParaRPr lang="en-IN" sz="28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D40EDEC-A390-44EA-A744-10237F4EC7E7}"/>
              </a:ext>
            </a:extLst>
          </p:cNvPr>
          <p:cNvSpPr/>
          <p:nvPr/>
        </p:nvSpPr>
        <p:spPr>
          <a:xfrm>
            <a:off x="3728619" y="2038323"/>
            <a:ext cx="5681708" cy="87248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i="0" dirty="0">
                <a:solidFill>
                  <a:srgbClr val="3B3835"/>
                </a:solidFill>
                <a:effectLst/>
                <a:latin typeface="HelveticaNeue-Light"/>
              </a:rPr>
              <a:t>Determination of product prices</a:t>
            </a:r>
            <a:endParaRPr lang="en-IN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51E659E-FDF9-481E-B1E4-921CB6606270}"/>
              </a:ext>
            </a:extLst>
          </p:cNvPr>
          <p:cNvSpPr/>
          <p:nvPr/>
        </p:nvSpPr>
        <p:spPr>
          <a:xfrm>
            <a:off x="3801121" y="4073651"/>
            <a:ext cx="5609207" cy="87248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i="0" dirty="0">
                <a:solidFill>
                  <a:srgbClr val="3B3835"/>
                </a:solidFill>
                <a:effectLst/>
                <a:latin typeface="HelveticaNeue-Light"/>
              </a:rPr>
              <a:t>It deals with the action and interaction of individual markets-product and factor markets. </a:t>
            </a:r>
            <a:endParaRPr lang="en-IN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51300C6-F993-44E9-A11B-036FE486A8D3}"/>
              </a:ext>
            </a:extLst>
          </p:cNvPr>
          <p:cNvSpPr/>
          <p:nvPr/>
        </p:nvSpPr>
        <p:spPr>
          <a:xfrm>
            <a:off x="3801122" y="5078026"/>
            <a:ext cx="5609208" cy="87248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i="0" dirty="0">
                <a:solidFill>
                  <a:srgbClr val="3B3835"/>
                </a:solidFill>
                <a:effectLst/>
                <a:latin typeface="HelveticaNeue-Light"/>
              </a:rPr>
              <a:t>Determination of factor prices and their quantities in the individual markets</a:t>
            </a:r>
            <a:endParaRPr lang="en-IN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C25BFE2-1F86-49C8-8EA7-2DAC2BCBC9EE}"/>
              </a:ext>
            </a:extLst>
          </p:cNvPr>
          <p:cNvSpPr/>
          <p:nvPr/>
        </p:nvSpPr>
        <p:spPr>
          <a:xfrm>
            <a:off x="3801120" y="3064192"/>
            <a:ext cx="5609207" cy="87248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i="0" dirty="0">
                <a:solidFill>
                  <a:srgbClr val="3B3835"/>
                </a:solidFill>
                <a:effectLst/>
                <a:latin typeface="HelveticaNeue-Light"/>
              </a:rPr>
              <a:t>The allocation of resources among various firms and industries.</a:t>
            </a:r>
            <a:endParaRPr lang="en-IN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549FCD-9C43-4A89-B7DD-3F62C93D2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2192000" cy="50165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IN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IN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Pooja Singh, Asst. Prof., Department of Economics, School of Arts Humanities And Social Sciences Chhatrapati </a:t>
            </a:r>
            <a:r>
              <a:rPr lang="en-IN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8DB208-4079-437F-85B8-BF5074881EB0}"/>
              </a:ext>
            </a:extLst>
          </p:cNvPr>
          <p:cNvSpPr txBox="1"/>
          <p:nvPr/>
        </p:nvSpPr>
        <p:spPr>
          <a:xfrm>
            <a:off x="-1" y="0"/>
            <a:ext cx="12191999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 And Macro Economics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332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3674C-4380-4435-AE92-2A07A5C53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796" y="563430"/>
            <a:ext cx="5069152" cy="494392"/>
          </a:xfrm>
        </p:spPr>
        <p:txBody>
          <a:bodyPr>
            <a:normAutofit/>
          </a:bodyPr>
          <a:lstStyle/>
          <a:p>
            <a:r>
              <a:rPr lang="en-US" sz="2400" b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Merits of Micro economics-</a:t>
            </a:r>
            <a:endParaRPr lang="en-IN" sz="2400" b="1" u="sng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9C63CB1-59C9-4DB0-AA2B-7FEA6357D4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9839765"/>
              </p:ext>
            </p:extLst>
          </p:nvPr>
        </p:nvGraphicFramePr>
        <p:xfrm>
          <a:off x="159796" y="1198188"/>
          <a:ext cx="11913835" cy="5096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BD4438-5803-4172-A1C4-D805C32AD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36496"/>
            <a:ext cx="12192000" cy="52150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IN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IN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Pooja Singh, Asst. Prof., Department of Economics, School of Arts Humanities And Social Sciences, Chhatrapati </a:t>
            </a:r>
            <a:r>
              <a:rPr lang="en-IN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9FE21A-FA74-4CC5-88ED-D29D1797699F}"/>
              </a:ext>
            </a:extLst>
          </p:cNvPr>
          <p:cNvSpPr txBox="1"/>
          <p:nvPr/>
        </p:nvSpPr>
        <p:spPr>
          <a:xfrm>
            <a:off x="-1" y="0"/>
            <a:ext cx="12191999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 And Macro Economics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261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E6E0A-050D-4526-97CC-710014506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274" y="1013197"/>
            <a:ext cx="5615866" cy="575905"/>
          </a:xfrm>
        </p:spPr>
        <p:txBody>
          <a:bodyPr>
            <a:normAutofit fontScale="90000"/>
          </a:bodyPr>
          <a:lstStyle/>
          <a:p>
            <a:r>
              <a:rPr lang="en-US" sz="3200" b="1" u="sng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Limitations of Micro Economics-</a:t>
            </a:r>
            <a:b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192DE29-1655-4E9F-A676-F3F2A63BEC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7640827"/>
              </p:ext>
            </p:extLst>
          </p:nvPr>
        </p:nvGraphicFramePr>
        <p:xfrm>
          <a:off x="115410" y="1682288"/>
          <a:ext cx="11310151" cy="3928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51B365-A707-4BC4-AEDE-6DB93D60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2191999" cy="50165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IN" dirty="0"/>
              <a:t>-</a:t>
            </a:r>
            <a:r>
              <a:rPr lang="en-IN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IN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Pooja Singh, Asst. Prof., Department of Economics, School of Arts Humanities And Social </a:t>
            </a:r>
            <a:r>
              <a:rPr lang="en-IN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Sciences,Chhatrapati</a:t>
            </a:r>
            <a:r>
              <a:rPr lang="en-IN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449F66-897E-438C-AA55-33441919CE20}"/>
              </a:ext>
            </a:extLst>
          </p:cNvPr>
          <p:cNvSpPr txBox="1"/>
          <p:nvPr/>
        </p:nvSpPr>
        <p:spPr>
          <a:xfrm>
            <a:off x="-1" y="0"/>
            <a:ext cx="12191999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 And Macro Economics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841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B30DC-7B57-4553-85A3-87CF1E44B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4857" y="740018"/>
            <a:ext cx="8998258" cy="685654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Macro Economics</a:t>
            </a:r>
            <a:endParaRPr lang="en-IN" sz="32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5F37F65-559A-41D5-A4E6-86172B276D8F}"/>
              </a:ext>
            </a:extLst>
          </p:cNvPr>
          <p:cNvSpPr/>
          <p:nvPr/>
        </p:nvSpPr>
        <p:spPr>
          <a:xfrm>
            <a:off x="4609360" y="1483311"/>
            <a:ext cx="5202314" cy="105644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 dirty="0">
                <a:solidFill>
                  <a:srgbClr val="3B3835"/>
                </a:solidFill>
                <a:effectLst/>
                <a:latin typeface="HelveticaNeue-Light"/>
              </a:rPr>
              <a:t>The prefix 'macro' is derived from the Greek word '</a:t>
            </a:r>
            <a:r>
              <a:rPr lang="en-US" b="1" i="0" dirty="0" err="1">
                <a:solidFill>
                  <a:srgbClr val="3B3835"/>
                </a:solidFill>
                <a:effectLst/>
                <a:latin typeface="HelveticaNeue-Light"/>
              </a:rPr>
              <a:t>makros</a:t>
            </a:r>
            <a:r>
              <a:rPr lang="en-US" b="1" i="0" dirty="0">
                <a:solidFill>
                  <a:srgbClr val="3B3835"/>
                </a:solidFill>
                <a:effectLst/>
                <a:latin typeface="HelveticaNeue-Light"/>
              </a:rPr>
              <a:t>' meaning, 'large'. </a:t>
            </a:r>
            <a:endParaRPr lang="en-IN" b="1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588219C-6013-49E5-9F9D-5F76B7901E69}"/>
              </a:ext>
            </a:extLst>
          </p:cNvPr>
          <p:cNvSpPr/>
          <p:nvPr/>
        </p:nvSpPr>
        <p:spPr>
          <a:xfrm>
            <a:off x="5391707" y="2973789"/>
            <a:ext cx="5202314" cy="105644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i="0" dirty="0">
                <a:solidFill>
                  <a:srgbClr val="3B3835"/>
                </a:solidFill>
                <a:effectLst/>
                <a:latin typeface="HelveticaNeue-Light"/>
              </a:rPr>
              <a:t> </a:t>
            </a:r>
            <a:r>
              <a:rPr lang="en-US" b="1" i="0" dirty="0">
                <a:solidFill>
                  <a:srgbClr val="3B3835"/>
                </a:solidFill>
                <a:effectLst/>
                <a:latin typeface="HelveticaNeue-Light"/>
              </a:rPr>
              <a:t>Macro economics is the study of the economy as a whole.</a:t>
            </a:r>
            <a:endParaRPr lang="en-IN" b="1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07C9086-1445-4112-9779-093C28668493}"/>
              </a:ext>
            </a:extLst>
          </p:cNvPr>
          <p:cNvSpPr/>
          <p:nvPr/>
        </p:nvSpPr>
        <p:spPr>
          <a:xfrm>
            <a:off x="6313504" y="4533438"/>
            <a:ext cx="5202314" cy="105644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 dirty="0">
                <a:solidFill>
                  <a:srgbClr val="3B3835"/>
                </a:solidFill>
                <a:effectLst/>
                <a:latin typeface="HelveticaNeue-Light"/>
              </a:rPr>
              <a:t>Macro economics " deals with the functioning of the economy as a whole.</a:t>
            </a:r>
            <a:endParaRPr lang="en-IN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3E58DBDE-7EF2-4840-86AB-4F22A0CD77A2}"/>
                  </a:ext>
                </a:extLst>
              </p14:cNvPr>
              <p14:cNvContentPartPr/>
              <p14:nvPr/>
            </p14:nvContentPartPr>
            <p14:xfrm>
              <a:off x="5397033" y="1934913"/>
              <a:ext cx="360" cy="36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3E58DBDE-7EF2-4840-86AB-4F22A0CD77A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388393" y="1926273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23601D-25F8-4EBB-A51B-5DA7CD76E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2192000" cy="50165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IN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IN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Pooja Singh, Asst. Prof., Department of Economics, School of Arts Humanities And Social </a:t>
            </a:r>
            <a:r>
              <a:rPr lang="en-IN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Sciences,Chhatrapati</a:t>
            </a:r>
            <a:r>
              <a:rPr lang="en-IN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 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2876DAEB-3367-4298-BE03-89A0195D522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0266" y="1808907"/>
            <a:ext cx="3466728" cy="3889217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966C9282-D238-41A3-9CA8-C2AF894623CC}"/>
              </a:ext>
            </a:extLst>
          </p:cNvPr>
          <p:cNvSpPr txBox="1"/>
          <p:nvPr/>
        </p:nvSpPr>
        <p:spPr>
          <a:xfrm>
            <a:off x="-1" y="0"/>
            <a:ext cx="12191999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 And Macro Economics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46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7AA83-36BC-4C75-AA56-BED0BCF2B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2941" y="861519"/>
            <a:ext cx="5535967" cy="53152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Thus macro economics deals with</a:t>
            </a:r>
            <a:endParaRPr lang="en-IN" sz="28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07D597A-0DF2-4EC2-8DE6-48C03254F895}"/>
              </a:ext>
            </a:extLst>
          </p:cNvPr>
          <p:cNvSpPr/>
          <p:nvPr/>
        </p:nvSpPr>
        <p:spPr>
          <a:xfrm>
            <a:off x="719091" y="1401930"/>
            <a:ext cx="2698812" cy="184655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8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National income</a:t>
            </a:r>
          </a:p>
          <a:p>
            <a:pPr lvl="0" algn="ctr">
              <a:spcAft>
                <a:spcPts val="8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Output</a:t>
            </a:r>
            <a:endParaRPr lang="en-IN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ADC09CA-ACC0-4B64-9D58-90EB4B419C99}"/>
              </a:ext>
            </a:extLst>
          </p:cNvPr>
          <p:cNvSpPr/>
          <p:nvPr/>
        </p:nvSpPr>
        <p:spPr>
          <a:xfrm>
            <a:off x="3765610" y="1401932"/>
            <a:ext cx="2431003" cy="1846555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General price level</a:t>
            </a:r>
            <a:endParaRPr lang="en-IN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IN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6625578-5AF4-46E9-95C1-D6E9E45C5F77}"/>
              </a:ext>
            </a:extLst>
          </p:cNvPr>
          <p:cNvSpPr/>
          <p:nvPr/>
        </p:nvSpPr>
        <p:spPr>
          <a:xfrm>
            <a:off x="6482181" y="1401931"/>
            <a:ext cx="2698812" cy="1846555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Balance of trades and balance of payments</a:t>
            </a:r>
            <a:endParaRPr lang="en-IN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IN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3AD59A5-4C37-48C8-854D-D7F5910FF871}"/>
              </a:ext>
            </a:extLst>
          </p:cNvPr>
          <p:cNvSpPr/>
          <p:nvPr/>
        </p:nvSpPr>
        <p:spPr>
          <a:xfrm>
            <a:off x="6616823" y="4175459"/>
            <a:ext cx="2564170" cy="1846555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Employment and economic growth</a:t>
            </a:r>
            <a:endParaRPr lang="en-IN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IN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CE1763D-0A87-4CDF-9982-5543A6C18BFB}"/>
              </a:ext>
            </a:extLst>
          </p:cNvPr>
          <p:cNvSpPr/>
          <p:nvPr/>
        </p:nvSpPr>
        <p:spPr>
          <a:xfrm>
            <a:off x="3841072" y="4175459"/>
            <a:ext cx="2352581" cy="1846555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Saving and investment</a:t>
            </a:r>
            <a:endParaRPr lang="en-IN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IN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419F55F-6607-466F-92CC-1694E254D04A}"/>
              </a:ext>
            </a:extLst>
          </p:cNvPr>
          <p:cNvSpPr/>
          <p:nvPr/>
        </p:nvSpPr>
        <p:spPr>
          <a:xfrm>
            <a:off x="719091" y="3969383"/>
            <a:ext cx="2698812" cy="1846555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External value of money</a:t>
            </a:r>
            <a:endParaRPr lang="en-IN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IN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08F119-2FFF-4AE9-80C0-F3CBA953E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2192000" cy="50165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IN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IN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Pooja Singh, Asst. Prof., Department of Economics, School of Arts Humanities And Social Sciences, Chhatrapati </a:t>
            </a:r>
            <a:r>
              <a:rPr lang="en-IN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1D82548-D790-4A9B-AE7C-D7500A4DA66F}"/>
              </a:ext>
            </a:extLst>
          </p:cNvPr>
          <p:cNvSpPr txBox="1"/>
          <p:nvPr/>
        </p:nvSpPr>
        <p:spPr>
          <a:xfrm>
            <a:off x="-1" y="0"/>
            <a:ext cx="12191999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 And Macro Economics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852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DFBE3-2DBC-44B3-85AD-CFB1A694B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0" y="1058992"/>
            <a:ext cx="9388876" cy="584786"/>
          </a:xfrm>
        </p:spPr>
        <p:txBody>
          <a:bodyPr>
            <a:normAutofit/>
          </a:bodyPr>
          <a:lstStyle/>
          <a:p>
            <a:r>
              <a:rPr lang="en-US" sz="2800" b="1" u="sng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Importance </a:t>
            </a:r>
            <a:r>
              <a:rPr lang="en-US" sz="2800" b="1" u="sng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Macro Economics-</a:t>
            </a:r>
            <a:endParaRPr lang="en-IN" sz="280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91D167E-CBA9-49E4-8D3A-F8808FBA93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5036639"/>
              </p:ext>
            </p:extLst>
          </p:nvPr>
        </p:nvGraphicFramePr>
        <p:xfrm>
          <a:off x="2003394" y="2343148"/>
          <a:ext cx="8185212" cy="33138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135AE6-E2BE-4F68-B360-C2A3E0DD9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2192000" cy="50165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IN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IN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Pooja Singh, Asst. Prof., Department of Economics School of Arts Humanities And Social </a:t>
            </a:r>
            <a:r>
              <a:rPr lang="en-IN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Sciences,Chhatrapati</a:t>
            </a:r>
            <a:r>
              <a:rPr lang="en-IN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6062A1-15EA-48BA-8BFB-4CCCE6CD7F00}"/>
              </a:ext>
            </a:extLst>
          </p:cNvPr>
          <p:cNvSpPr txBox="1"/>
          <p:nvPr/>
        </p:nvSpPr>
        <p:spPr>
          <a:xfrm>
            <a:off x="-1" y="0"/>
            <a:ext cx="12191999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 And Macro Economics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66901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243</TotalTime>
  <Words>1142</Words>
  <Application>Microsoft Office PowerPoint</Application>
  <PresentationFormat>Widescreen</PresentationFormat>
  <Paragraphs>102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Algerian</vt:lpstr>
      <vt:lpstr>Arial</vt:lpstr>
      <vt:lpstr>Calibri</vt:lpstr>
      <vt:lpstr>Calibri Light</vt:lpstr>
      <vt:lpstr>HelveticaNeue-Light</vt:lpstr>
      <vt:lpstr>MS Shell Dlg 2</vt:lpstr>
      <vt:lpstr>Times New Roman</vt:lpstr>
      <vt:lpstr>Wingdings</vt:lpstr>
      <vt:lpstr>Wingdings 3</vt:lpstr>
      <vt:lpstr>Office Theme</vt:lpstr>
      <vt:lpstr>Madison</vt:lpstr>
      <vt:lpstr>Micro And Macro Economics</vt:lpstr>
      <vt:lpstr>Micro Economics</vt:lpstr>
      <vt:lpstr>PowerPoint Presentation</vt:lpstr>
      <vt:lpstr>Thus micro economics deals with</vt:lpstr>
      <vt:lpstr>Merits of Micro economics-</vt:lpstr>
      <vt:lpstr>Limitations of Micro Economics- </vt:lpstr>
      <vt:lpstr>Macro Economics</vt:lpstr>
      <vt:lpstr>Thus macro economics deals with</vt:lpstr>
      <vt:lpstr>Importance of Macro Economics-</vt:lpstr>
      <vt:lpstr>PowerPoint Presentation</vt:lpstr>
      <vt:lpstr>Limitations of Macro Economics-</vt:lpstr>
      <vt:lpstr>PowerPoint Presentation</vt:lpstr>
      <vt:lpstr>References-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Aditya Pratap</dc:creator>
  <cp:lastModifiedBy>Ritishaa Singh</cp:lastModifiedBy>
  <cp:revision>68</cp:revision>
  <dcterms:created xsi:type="dcterms:W3CDTF">2021-11-17T18:10:14Z</dcterms:created>
  <dcterms:modified xsi:type="dcterms:W3CDTF">2021-11-24T14:02:53Z</dcterms:modified>
</cp:coreProperties>
</file>