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D2E6AB-EF40-4C1E-8362-95B4C491603C}" type="datetimeFigureOut">
              <a:rPr lang="en-US" smtClean="0"/>
              <a:pPr/>
              <a:t>9/11/2021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9718AC-0CA4-4267-A1CB-2B04087521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9718AC-0CA4-4267-A1CB-2B04087521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9718AC-0CA4-4267-A1CB-2B04087521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9718AC-0CA4-4267-A1CB-2B040875210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9718AC-0CA4-4267-A1CB-2B040875210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9718AC-0CA4-4267-A1CB-2B040875210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9718AC-0CA4-4267-A1CB-2B04087521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9718AC-0CA4-4267-A1CB-2B040875210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FD2E6AB-EF40-4C1E-8362-95B4C491603C}" type="datetimeFigureOut">
              <a:rPr lang="en-US" smtClean="0"/>
              <a:pPr/>
              <a:t>9/11/2021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9718AC-0CA4-4267-A1CB-2B04087521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FD2E6AB-EF40-4C1E-8362-95B4C491603C}" type="datetimeFigureOut">
              <a:rPr lang="en-US" smtClean="0"/>
              <a:pPr/>
              <a:t>9/11/2021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9718AC-0CA4-4267-A1CB-2B04087521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D2E6AB-EF40-4C1E-8362-95B4C491603C}" type="datetimeFigureOut">
              <a:rPr lang="en-US" smtClean="0"/>
              <a:pPr/>
              <a:t>9/11/2021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79718AC-0CA4-4267-A1CB-2B040875210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D2E6AB-EF40-4C1E-8362-95B4C491603C}" type="datetimeFigureOut">
              <a:rPr lang="en-US" smtClean="0"/>
              <a:pPr/>
              <a:t>9/11/2021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9718AC-0CA4-4267-A1CB-2B04087521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Management</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9. It is a dynamic function : Management has to be performed continuously, in a rapidly every changing business environment. It is constantly engaged in the </a:t>
            </a:r>
            <a:r>
              <a:rPr lang="en-US" dirty="0" err="1" smtClean="0"/>
              <a:t>moulding</a:t>
            </a:r>
            <a:r>
              <a:rPr lang="en-US" dirty="0" smtClean="0"/>
              <a:t> of the enterprise. It is also concerned about the change of environment itself so as to ensure the success of enterprise. Hence it is on-going function. </a:t>
            </a:r>
          </a:p>
          <a:p>
            <a:pPr>
              <a:buNone/>
            </a:pPr>
            <a:r>
              <a:rPr lang="en-US" dirty="0" smtClean="0"/>
              <a:t>10. Management is Intangible : It can be seen in the form of results and could not be actually seen. For ex: when we are not able to produce desired quantity, we say it is the result of poor management.</a:t>
            </a:r>
            <a:endParaRPr lang="en-US" dirty="0"/>
          </a:p>
        </p:txBody>
      </p:sp>
      <p:sp>
        <p:nvSpPr>
          <p:cNvPr id="2" name="Title 1"/>
          <p:cNvSpPr>
            <a:spLocks noGrp="1"/>
          </p:cNvSpPr>
          <p:nvPr>
            <p:ph type="title"/>
          </p:nvPr>
        </p:nvSpPr>
        <p:spPr/>
        <p:txBody>
          <a:bodyPr/>
          <a:lstStyle/>
          <a:p>
            <a:r>
              <a:rPr lang="en-US" dirty="0" smtClean="0"/>
              <a:t>Characteristics of Management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11. It is Art as well as Science : Management is a science since its principles have universal application. Management is an art as the results of management depends upon the personal skill of managers. The art of </a:t>
            </a:r>
            <a:r>
              <a:rPr lang="en-US" dirty="0" smtClean="0"/>
              <a:t>the manager </a:t>
            </a:r>
            <a:r>
              <a:rPr lang="en-US" dirty="0" smtClean="0"/>
              <a:t>is essential to make the best use of management science. Thus management is both science and art. 1.3.</a:t>
            </a:r>
          </a:p>
          <a:p>
            <a:pPr>
              <a:buNone/>
            </a:pPr>
            <a:r>
              <a:rPr lang="en-US" dirty="0" smtClean="0"/>
              <a:t>12. It is a Profession : It has systematic and specialized body of knowledge consisting of principles, techniques, rules and laws. It can be taught as a specialized subject.</a:t>
            </a:r>
            <a:endParaRPr lang="en-US" dirty="0"/>
          </a:p>
        </p:txBody>
      </p:sp>
      <p:sp>
        <p:nvSpPr>
          <p:cNvPr id="2" name="Title 1"/>
          <p:cNvSpPr>
            <a:spLocks noGrp="1"/>
          </p:cNvSpPr>
          <p:nvPr>
            <p:ph type="title"/>
          </p:nvPr>
        </p:nvSpPr>
        <p:spPr/>
        <p:txBody>
          <a:bodyPr/>
          <a:lstStyle/>
          <a:p>
            <a:r>
              <a:rPr lang="en-US" dirty="0" smtClean="0"/>
              <a:t>Characteristics of Management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76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Administration</a:t>
                      </a:r>
                      <a:endParaRPr lang="en-US" dirty="0"/>
                    </a:p>
                  </a:txBody>
                  <a:tcPr/>
                </a:tc>
                <a:tc>
                  <a:txBody>
                    <a:bodyPr/>
                    <a:lstStyle/>
                    <a:p>
                      <a:r>
                        <a:rPr lang="en-US" dirty="0" smtClean="0"/>
                        <a:t>Management</a:t>
                      </a:r>
                      <a:endParaRPr lang="en-US" dirty="0"/>
                    </a:p>
                  </a:txBody>
                  <a:tcPr/>
                </a:tc>
              </a:tr>
              <a:tr h="370840">
                <a:tc>
                  <a:txBody>
                    <a:bodyPr/>
                    <a:lstStyle/>
                    <a:p>
                      <a:r>
                        <a:rPr lang="en-US" dirty="0" smtClean="0"/>
                        <a:t>1. It is concerned with the formation of with objectives, plans and policies.</a:t>
                      </a:r>
                      <a:endParaRPr lang="en-US" dirty="0"/>
                    </a:p>
                  </a:txBody>
                  <a:tcPr/>
                </a:tc>
                <a:tc>
                  <a:txBody>
                    <a:bodyPr/>
                    <a:lstStyle/>
                    <a:p>
                      <a:r>
                        <a:rPr lang="en-US" dirty="0" smtClean="0"/>
                        <a:t>1. It means getting things done through and people.</a:t>
                      </a:r>
                      <a:endParaRPr lang="en-US" dirty="0"/>
                    </a:p>
                  </a:txBody>
                  <a:tcPr/>
                </a:tc>
              </a:tr>
              <a:tr h="370840">
                <a:tc>
                  <a:txBody>
                    <a:bodyPr/>
                    <a:lstStyle/>
                    <a:p>
                      <a:r>
                        <a:rPr lang="en-US" dirty="0" smtClean="0"/>
                        <a:t>2. It is a thinking function</a:t>
                      </a:r>
                      <a:endParaRPr lang="en-US" dirty="0"/>
                    </a:p>
                  </a:txBody>
                  <a:tcPr/>
                </a:tc>
                <a:tc>
                  <a:txBody>
                    <a:bodyPr/>
                    <a:lstStyle/>
                    <a:p>
                      <a:r>
                        <a:rPr lang="en-US" dirty="0" smtClean="0"/>
                        <a:t>2. It is a doing function</a:t>
                      </a:r>
                      <a:endParaRPr lang="en-US" dirty="0"/>
                    </a:p>
                  </a:txBody>
                  <a:tcPr/>
                </a:tc>
              </a:tr>
              <a:tr h="370840">
                <a:tc>
                  <a:txBody>
                    <a:bodyPr/>
                    <a:lstStyle/>
                    <a:p>
                      <a:r>
                        <a:rPr lang="en-US" dirty="0" smtClean="0"/>
                        <a:t>3. It is a top- level management function</a:t>
                      </a:r>
                      <a:endParaRPr lang="en-US" dirty="0"/>
                    </a:p>
                  </a:txBody>
                  <a:tcPr/>
                </a:tc>
                <a:tc>
                  <a:txBody>
                    <a:bodyPr/>
                    <a:lstStyle/>
                    <a:p>
                      <a:r>
                        <a:rPr lang="en-US" dirty="0" smtClean="0"/>
                        <a:t>3. It is a lower –level management functions.</a:t>
                      </a:r>
                      <a:endParaRPr lang="en-US" dirty="0"/>
                    </a:p>
                  </a:txBody>
                  <a:tcPr/>
                </a:tc>
              </a:tr>
              <a:tr h="370840">
                <a:tc>
                  <a:txBody>
                    <a:bodyPr/>
                    <a:lstStyle/>
                    <a:p>
                      <a:r>
                        <a:rPr lang="en-US" dirty="0" smtClean="0"/>
                        <a:t>4. It makes major policy decisions.</a:t>
                      </a:r>
                      <a:endParaRPr lang="en-US" dirty="0"/>
                    </a:p>
                  </a:txBody>
                  <a:tcPr/>
                </a:tc>
                <a:tc>
                  <a:txBody>
                    <a:bodyPr/>
                    <a:lstStyle/>
                    <a:p>
                      <a:r>
                        <a:rPr lang="en-US" dirty="0" smtClean="0"/>
                        <a:t>4. It makes decisions with the frame work of administration.</a:t>
                      </a:r>
                      <a:endParaRPr lang="en-US" dirty="0"/>
                    </a:p>
                  </a:txBody>
                  <a:tcPr/>
                </a:tc>
              </a:tr>
              <a:tr h="370840">
                <a:tc>
                  <a:txBody>
                    <a:bodyPr/>
                    <a:lstStyle/>
                    <a:p>
                      <a:r>
                        <a:rPr lang="en-US" dirty="0" smtClean="0"/>
                        <a:t>5. Decisions are influenced by external factors such as social, political, legal etc</a:t>
                      </a:r>
                      <a:endParaRPr lang="en-US" dirty="0"/>
                    </a:p>
                  </a:txBody>
                  <a:tcPr/>
                </a:tc>
                <a:tc>
                  <a:txBody>
                    <a:bodyPr/>
                    <a:lstStyle/>
                    <a:p>
                      <a:r>
                        <a:rPr lang="en-US" dirty="0" smtClean="0"/>
                        <a:t>5. Decisions are influenced by internal factors such as values, beliefs, and opinions.</a:t>
                      </a:r>
                      <a:endParaRPr lang="en-US" dirty="0"/>
                    </a:p>
                  </a:txBody>
                  <a:tcPr/>
                </a:tc>
              </a:tr>
              <a:tr h="370840">
                <a:tc>
                  <a:txBody>
                    <a:bodyPr/>
                    <a:lstStyle/>
                    <a:p>
                      <a:r>
                        <a:rPr lang="en-US" dirty="0" smtClean="0"/>
                        <a:t>6. Administration is often associated with government policies.</a:t>
                      </a:r>
                      <a:endParaRPr lang="en-US" dirty="0"/>
                    </a:p>
                  </a:txBody>
                  <a:tcPr/>
                </a:tc>
                <a:tc>
                  <a:txBody>
                    <a:bodyPr/>
                    <a:lstStyle/>
                    <a:p>
                      <a:r>
                        <a:rPr lang="en-US" dirty="0" smtClean="0"/>
                        <a:t>6. Management is widely used in the business world.</a:t>
                      </a:r>
                      <a:endParaRPr lang="en-US" dirty="0"/>
                    </a:p>
                  </a:txBody>
                  <a:tcPr/>
                </a:tc>
              </a:tr>
            </a:tbl>
          </a:graphicData>
        </a:graphic>
      </p:graphicFrame>
      <p:sp>
        <p:nvSpPr>
          <p:cNvPr id="2" name="Title 1"/>
          <p:cNvSpPr>
            <a:spLocks noGrp="1"/>
          </p:cNvSpPr>
          <p:nvPr>
            <p:ph type="title"/>
          </p:nvPr>
        </p:nvSpPr>
        <p:spPr/>
        <p:txBody>
          <a:bodyPr>
            <a:normAutofit fontScale="90000"/>
          </a:bodyPr>
          <a:lstStyle/>
          <a:p>
            <a:r>
              <a:rPr lang="en-US" dirty="0" smtClean="0"/>
              <a:t>Distinction between Administration and Management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To understand the entire concept of evolution of the management thought, the topic is divided into 4 major stages, which are as follows:</a:t>
            </a:r>
          </a:p>
          <a:p>
            <a:pPr fontAlgn="base"/>
            <a:r>
              <a:rPr lang="en-US" dirty="0"/>
              <a:t>Pre-scientific management period</a:t>
            </a:r>
          </a:p>
          <a:p>
            <a:pPr fontAlgn="base"/>
            <a:r>
              <a:rPr lang="en-US" dirty="0"/>
              <a:t>Classical theory</a:t>
            </a:r>
          </a:p>
          <a:p>
            <a:pPr fontAlgn="base"/>
            <a:r>
              <a:rPr lang="en-US" dirty="0"/>
              <a:t>Neo-classical theory ( or </a:t>
            </a:r>
            <a:r>
              <a:rPr lang="en-US" dirty="0" err="1"/>
              <a:t>behaviour</a:t>
            </a:r>
            <a:r>
              <a:rPr lang="en-US" dirty="0"/>
              <a:t> approach)</a:t>
            </a:r>
          </a:p>
          <a:p>
            <a:pPr fontAlgn="base"/>
            <a:r>
              <a:rPr lang="en-US" dirty="0"/>
              <a:t>Bureaucratic Model of Max Weber </a:t>
            </a:r>
          </a:p>
          <a:p>
            <a:r>
              <a:rPr lang="en-US" dirty="0"/>
              <a:t/>
            </a:r>
            <a:br>
              <a:rPr lang="en-US" dirty="0"/>
            </a:br>
            <a:endParaRPr lang="en-US" dirty="0"/>
          </a:p>
        </p:txBody>
      </p:sp>
      <p:sp>
        <p:nvSpPr>
          <p:cNvPr id="2" name="Title 1"/>
          <p:cNvSpPr>
            <a:spLocks noGrp="1"/>
          </p:cNvSpPr>
          <p:nvPr>
            <p:ph type="title"/>
          </p:nvPr>
        </p:nvSpPr>
        <p:spPr/>
        <p:txBody>
          <a:bodyPr>
            <a:normAutofit fontScale="90000"/>
          </a:bodyPr>
          <a:lstStyle/>
          <a:p>
            <a:r>
              <a:rPr lang="en-US" b="1" dirty="0"/>
              <a:t>Evolution of Management </a:t>
            </a:r>
            <a:br>
              <a:rPr lang="en-US" b="1"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As </a:t>
            </a:r>
            <a:r>
              <a:rPr lang="en-US" dirty="0"/>
              <a:t>the industrial revolution occurred in the 18th century, there was a huge impact on management. The scenario changed the method of raising capitals, organizing </a:t>
            </a:r>
            <a:r>
              <a:rPr lang="en-US" dirty="0" err="1"/>
              <a:t>labour</a:t>
            </a:r>
            <a:r>
              <a:rPr lang="en-US" dirty="0"/>
              <a:t>, and goods’ production for the individuals and businesses. Entrepreneurs then had access to production factors like land, </a:t>
            </a:r>
            <a:r>
              <a:rPr lang="en-US" dirty="0" err="1"/>
              <a:t>labour</a:t>
            </a:r>
            <a:r>
              <a:rPr lang="en-US" dirty="0"/>
              <a:t>, and capital. The final step was only to make some effort for combining these factors to achieve the target successfully.</a:t>
            </a:r>
          </a:p>
          <a:p>
            <a:r>
              <a:rPr lang="en-US" dirty="0"/>
              <a:t>But, after the industrial revolution, the newer dimension taken by management is because of the involvement of certain notable personalities who introduced some effective ideas and approaches for giving management an acceptable and precise direction. Here is a brief on some of the personalities and their theories:</a:t>
            </a:r>
          </a:p>
          <a:p>
            <a:endParaRPr lang="en-US" dirty="0"/>
          </a:p>
        </p:txBody>
      </p:sp>
      <p:sp>
        <p:nvSpPr>
          <p:cNvPr id="2" name="Title 1"/>
          <p:cNvSpPr>
            <a:spLocks noGrp="1"/>
          </p:cNvSpPr>
          <p:nvPr>
            <p:ph type="title"/>
          </p:nvPr>
        </p:nvSpPr>
        <p:spPr/>
        <p:txBody>
          <a:bodyPr>
            <a:normAutofit fontScale="90000"/>
          </a:bodyPr>
          <a:lstStyle/>
          <a:p>
            <a:r>
              <a:rPr lang="en-US" b="1" dirty="0" smtClean="0"/>
              <a:t>Pre-Scientific Management Period</a:t>
            </a:r>
            <a:br>
              <a:rPr lang="en-US" b="1"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Professor Charles Babbage of United Kingdom (1729 to 1871)</a:t>
            </a:r>
          </a:p>
          <a:p>
            <a:r>
              <a:rPr lang="en-US" dirty="0"/>
              <a:t>Prof. Babbage was a renowned Mathematics professor at Cambridge University. He discovered that manufacturers rely on guessing and suggesting and advised them for utilizing science and mathematics to be more productive and accurate.</a:t>
            </a:r>
          </a:p>
          <a:p>
            <a:pPr>
              <a:buNone/>
            </a:pPr>
            <a:r>
              <a:rPr lang="en-US" dirty="0"/>
              <a:t/>
            </a:r>
            <a:br>
              <a:rPr lang="en-US" dirty="0"/>
            </a:br>
            <a:endParaRPr lang="en-US" dirty="0"/>
          </a:p>
        </p:txBody>
      </p:sp>
      <p:sp>
        <p:nvSpPr>
          <p:cNvPr id="2" name="Title 1"/>
          <p:cNvSpPr>
            <a:spLocks noGrp="1"/>
          </p:cNvSpPr>
          <p:nvPr>
            <p:ph type="title"/>
          </p:nvPr>
        </p:nvSpPr>
        <p:spPr/>
        <p:txBody>
          <a:bodyPr>
            <a:normAutofit fontScale="90000"/>
          </a:bodyPr>
          <a:lstStyle/>
          <a:p>
            <a:r>
              <a:rPr lang="en-US" b="1" dirty="0" smtClean="0"/>
              <a:t>Pre-Scientific Management Period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a:t>Robert Owens of United Kingdom (1771 to 1858)</a:t>
            </a:r>
          </a:p>
          <a:p>
            <a:r>
              <a:rPr lang="en-US" dirty="0"/>
              <a:t>Sir Robert is often regarded as personnel management’s father as his approach focuses on employee welfare. He also introduced the cooperation and trade unions. He mainly believed that employee welfare might determine the performance to a larger extent. Sir Robert also encouraged the workers’ training, children’s education, ensuring canteens in the workplaces, shorter working durations, and others. </a:t>
            </a:r>
          </a:p>
          <a:p>
            <a:pPr>
              <a:buNone/>
            </a:pPr>
            <a:r>
              <a:rPr lang="en-US" dirty="0"/>
              <a:t/>
            </a:r>
            <a:br>
              <a:rPr lang="en-US" dirty="0"/>
            </a:br>
            <a:endParaRPr lang="en-US" dirty="0"/>
          </a:p>
        </p:txBody>
      </p:sp>
      <p:sp>
        <p:nvSpPr>
          <p:cNvPr id="2" name="Title 1"/>
          <p:cNvSpPr>
            <a:spLocks noGrp="1"/>
          </p:cNvSpPr>
          <p:nvPr>
            <p:ph type="title"/>
          </p:nvPr>
        </p:nvSpPr>
        <p:spPr/>
        <p:txBody>
          <a:bodyPr>
            <a:normAutofit fontScale="90000"/>
          </a:bodyPr>
          <a:lstStyle/>
          <a:p>
            <a:r>
              <a:rPr lang="en-US" b="1" dirty="0" smtClean="0"/>
              <a:t>Pre-Scientific Management Period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Robert Owens, Charles Babbage, and other prominent personalities are regarded as management’s pioneers. However, their contribution to the evolution of management is lower. Further, by the last decade of 19th century, the science of management began, and with it, some professionals like H. L. Grant, F. W. Taylor, Emerson, and others entered for the establishment of scientific management.</a:t>
            </a:r>
          </a:p>
          <a:p>
            <a:r>
              <a:rPr lang="en-US" dirty="0"/>
              <a:t>Further, during the classical period, management thought focused on standardization, job content, </a:t>
            </a:r>
            <a:r>
              <a:rPr lang="en-US" dirty="0" err="1"/>
              <a:t>labour</a:t>
            </a:r>
            <a:r>
              <a:rPr lang="en-US" dirty="0"/>
              <a:t> division, and scientific approaches for the organization. It also related closely to the industrial revolution and the rise of large-scale enterprises. </a:t>
            </a:r>
            <a:br>
              <a:rPr lang="en-US" dirty="0"/>
            </a:br>
            <a:endParaRPr lang="en-US" dirty="0"/>
          </a:p>
        </p:txBody>
      </p:sp>
      <p:sp>
        <p:nvSpPr>
          <p:cNvPr id="2" name="Title 1"/>
          <p:cNvSpPr>
            <a:spLocks noGrp="1"/>
          </p:cNvSpPr>
          <p:nvPr>
            <p:ph type="title"/>
          </p:nvPr>
        </p:nvSpPr>
        <p:spPr/>
        <p:txBody>
          <a:bodyPr>
            <a:normAutofit fontScale="90000"/>
          </a:bodyPr>
          <a:lstStyle/>
          <a:p>
            <a:r>
              <a:rPr lang="en-US" b="1" dirty="0"/>
              <a:t>The Classical Theory</a:t>
            </a:r>
            <a:br>
              <a:rPr lang="en-US" b="1"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This duration of the evolution of the management thought is a better version of classical theory. It is a modified version of classical theory with several improvements. The classical theory focused mainly on the areas of job including physical resources and their management, but neo-classical theory focuses on employee relationships in the work ecosystem. </a:t>
            </a:r>
          </a:p>
          <a:p>
            <a:endParaRPr lang="en-US" dirty="0"/>
          </a:p>
        </p:txBody>
      </p:sp>
      <p:sp>
        <p:nvSpPr>
          <p:cNvPr id="2" name="Title 1"/>
          <p:cNvSpPr>
            <a:spLocks noGrp="1"/>
          </p:cNvSpPr>
          <p:nvPr>
            <p:ph type="title"/>
          </p:nvPr>
        </p:nvSpPr>
        <p:spPr/>
        <p:txBody>
          <a:bodyPr>
            <a:normAutofit fontScale="90000"/>
          </a:bodyPr>
          <a:lstStyle/>
          <a:p>
            <a:r>
              <a:rPr lang="en-US" b="1" dirty="0" smtClean="0"/>
              <a:t>The Neo-Classical Theory</a:t>
            </a:r>
            <a:br>
              <a:rPr lang="en-US" b="1"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Max </a:t>
            </a:r>
            <a:r>
              <a:rPr lang="en-US" dirty="0"/>
              <a:t>Weber, a German sociologist, proposed the bureaucratic model. This includes a system of </a:t>
            </a:r>
            <a:r>
              <a:rPr lang="en-US" dirty="0" err="1"/>
              <a:t>labour</a:t>
            </a:r>
            <a:r>
              <a:rPr lang="en-US" dirty="0"/>
              <a:t> division, rules, authority hierarchy, and employees’ placement based on their technical capabilities. </a:t>
            </a:r>
          </a:p>
          <a:p>
            <a:endParaRPr lang="en-US" dirty="0"/>
          </a:p>
        </p:txBody>
      </p:sp>
      <p:sp>
        <p:nvSpPr>
          <p:cNvPr id="2" name="Title 1"/>
          <p:cNvSpPr>
            <a:spLocks noGrp="1"/>
          </p:cNvSpPr>
          <p:nvPr>
            <p:ph type="title"/>
          </p:nvPr>
        </p:nvSpPr>
        <p:spPr/>
        <p:txBody>
          <a:bodyPr>
            <a:normAutofit fontScale="90000"/>
          </a:bodyPr>
          <a:lstStyle/>
          <a:p>
            <a:r>
              <a:rPr lang="en-US" b="1" dirty="0" smtClean="0"/>
              <a:t>The Bureaucratic Model</a:t>
            </a:r>
            <a:br>
              <a:rPr lang="en-US" b="1"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objectives of this lesson are: ¨</a:t>
            </a:r>
          </a:p>
          <a:p>
            <a:r>
              <a:rPr lang="en-US" dirty="0" smtClean="0"/>
              <a:t> To know the concept and meaning of management. </a:t>
            </a:r>
          </a:p>
          <a:p>
            <a:r>
              <a:rPr lang="en-US" dirty="0" smtClean="0"/>
              <a:t>To understand about basic nature of management. </a:t>
            </a:r>
          </a:p>
          <a:p>
            <a:r>
              <a:rPr lang="en-US" dirty="0" smtClean="0"/>
              <a:t> To get knowledge of overall importance of management.</a:t>
            </a:r>
          </a:p>
          <a:p>
            <a:r>
              <a:rPr lang="en-US" dirty="0" smtClean="0"/>
              <a:t>To understand the functions of management</a:t>
            </a:r>
            <a:endParaRPr lang="en-US" dirty="0"/>
          </a:p>
        </p:txBody>
      </p:sp>
      <p:sp>
        <p:nvSpPr>
          <p:cNvPr id="2" name="Title 1"/>
          <p:cNvSpPr>
            <a:spLocks noGrp="1"/>
          </p:cNvSpPr>
          <p:nvPr>
            <p:ph type="title"/>
          </p:nvPr>
        </p:nvSpPr>
        <p:spPr/>
        <p:txBody>
          <a:bodyPr/>
          <a:lstStyle/>
          <a:p>
            <a:r>
              <a:rPr lang="en-US" dirty="0" smtClean="0"/>
              <a:t> Objectives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PLANNING</a:t>
            </a:r>
          </a:p>
          <a:p>
            <a:r>
              <a:rPr lang="en-US" dirty="0" smtClean="0"/>
              <a:t>ORGANIZING</a:t>
            </a:r>
          </a:p>
          <a:p>
            <a:r>
              <a:rPr lang="en-US" dirty="0" smtClean="0"/>
              <a:t>STAFFING</a:t>
            </a:r>
          </a:p>
          <a:p>
            <a:r>
              <a:rPr lang="en-US" dirty="0" smtClean="0"/>
              <a:t>DIRECTING</a:t>
            </a:r>
          </a:p>
          <a:p>
            <a:r>
              <a:rPr lang="en-US" dirty="0" smtClean="0"/>
              <a:t>CONTROLLING</a:t>
            </a:r>
          </a:p>
          <a:p>
            <a:endParaRPr lang="en-US" dirty="0"/>
          </a:p>
        </p:txBody>
      </p:sp>
      <p:sp>
        <p:nvSpPr>
          <p:cNvPr id="2" name="Title 1"/>
          <p:cNvSpPr>
            <a:spLocks noGrp="1"/>
          </p:cNvSpPr>
          <p:nvPr>
            <p:ph type="title"/>
          </p:nvPr>
        </p:nvSpPr>
        <p:spPr/>
        <p:txBody>
          <a:bodyPr>
            <a:normAutofit fontScale="90000"/>
          </a:bodyPr>
          <a:lstStyle/>
          <a:p>
            <a:r>
              <a:rPr lang="en-US" dirty="0" smtClean="0"/>
              <a:t>FUNCTIONS OF MANAGEMENT</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Planning is the basic managerial function. Planning helps in determining the course of action to be followed for achieving various </a:t>
            </a:r>
            <a:r>
              <a:rPr lang="en-US" dirty="0" err="1" smtClean="0"/>
              <a:t>organisational</a:t>
            </a:r>
            <a:r>
              <a:rPr lang="en-US" dirty="0" smtClean="0"/>
              <a:t> objectives. It is a decision taken in advance, what to do, when to do, how to do, and who will do a particular task. Planning is a process which involves “ thinking before doing “. Planning is concerned with the mental state of the manager. Hence planning is regarded as a thinking function than a doing functions. Other functions of management such as Planning, </a:t>
            </a:r>
            <a:r>
              <a:rPr lang="en-US" dirty="0" err="1" smtClean="0"/>
              <a:t>Organising</a:t>
            </a:r>
            <a:r>
              <a:rPr lang="en-US" dirty="0" smtClean="0"/>
              <a:t>, Directing and Controlling are also undertaken after planning. It is a continuous process that takes place at all levels of management</a:t>
            </a:r>
            <a:endParaRPr lang="en-US" dirty="0"/>
          </a:p>
        </p:txBody>
      </p:sp>
      <p:sp>
        <p:nvSpPr>
          <p:cNvPr id="2" name="Title 1"/>
          <p:cNvSpPr>
            <a:spLocks noGrp="1"/>
          </p:cNvSpPr>
          <p:nvPr>
            <p:ph type="title"/>
          </p:nvPr>
        </p:nvSpPr>
        <p:spPr/>
        <p:txBody>
          <a:bodyPr/>
          <a:lstStyle/>
          <a:p>
            <a:r>
              <a:rPr lang="en-US" dirty="0" smtClean="0"/>
              <a:t>PLANNING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It involves the selection of organizational objectives and developing policies, procedures, programs, budgets and strategies. Thus a detailed planning is done in the beginning but the actual performance is reviewed and suitable changes are made in plans when actual execution is done.</a:t>
            </a:r>
            <a:endParaRPr lang="en-US" dirty="0"/>
          </a:p>
        </p:txBody>
      </p:sp>
      <p:sp>
        <p:nvSpPr>
          <p:cNvPr id="2" name="Title 1"/>
          <p:cNvSpPr>
            <a:spLocks noGrp="1"/>
          </p:cNvSpPr>
          <p:nvPr>
            <p:ph type="title"/>
          </p:nvPr>
        </p:nvSpPr>
        <p:spPr/>
        <p:txBody>
          <a:bodyPr/>
          <a:lstStyle/>
          <a:p>
            <a:r>
              <a:rPr lang="en-US" dirty="0" smtClean="0"/>
              <a:t>PLANNING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Take Time to Plan</a:t>
            </a:r>
          </a:p>
          <a:p>
            <a:r>
              <a:rPr lang="en-US" dirty="0" smtClean="0"/>
              <a:t>Planning can be Top to Down or Bottom to Top</a:t>
            </a:r>
          </a:p>
          <a:p>
            <a:r>
              <a:rPr lang="en-US" dirty="0" smtClean="0"/>
              <a:t>Involve and Communicate with all those Concerned</a:t>
            </a:r>
          </a:p>
          <a:p>
            <a:r>
              <a:rPr lang="en-US" dirty="0" smtClean="0"/>
              <a:t>Plans must be Flexible and Dynamic</a:t>
            </a:r>
          </a:p>
          <a:p>
            <a:r>
              <a:rPr lang="en-US" dirty="0" smtClean="0"/>
              <a:t>Evaluate and Revise</a:t>
            </a:r>
          </a:p>
          <a:p>
            <a:endParaRPr lang="en-US" dirty="0"/>
          </a:p>
        </p:txBody>
      </p:sp>
      <p:sp>
        <p:nvSpPr>
          <p:cNvPr id="2" name="Title 1"/>
          <p:cNvSpPr>
            <a:spLocks noGrp="1"/>
          </p:cNvSpPr>
          <p:nvPr>
            <p:ph type="title"/>
          </p:nvPr>
        </p:nvSpPr>
        <p:spPr/>
        <p:txBody>
          <a:bodyPr/>
          <a:lstStyle/>
          <a:p>
            <a:r>
              <a:rPr lang="en-US" dirty="0" smtClean="0"/>
              <a:t>Principles of Planning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Font typeface="Calibri" pitchFamily="34" charset="0"/>
              <a:buAutoNum type="arabicPeriod"/>
            </a:pPr>
            <a:r>
              <a:rPr lang="en-US" dirty="0" smtClean="0"/>
              <a:t>Determining the goals or objectives for the entire organization.</a:t>
            </a:r>
          </a:p>
          <a:p>
            <a:pPr marL="514350" indent="-514350">
              <a:buFont typeface="Calibri" pitchFamily="34" charset="0"/>
              <a:buAutoNum type="arabicPeriod"/>
            </a:pPr>
            <a:r>
              <a:rPr lang="en-US" dirty="0" smtClean="0"/>
              <a:t>Making assumptions on various elements of the environment.</a:t>
            </a:r>
          </a:p>
          <a:p>
            <a:pPr marL="514350" indent="-514350">
              <a:buFont typeface="Calibri" pitchFamily="34" charset="0"/>
              <a:buAutoNum type="arabicPeriod"/>
            </a:pPr>
            <a:r>
              <a:rPr lang="en-US" dirty="0" smtClean="0"/>
              <a:t>To decide the planning period.</a:t>
            </a:r>
          </a:p>
          <a:p>
            <a:pPr marL="514350" indent="-514350">
              <a:buFont typeface="Calibri" pitchFamily="34" charset="0"/>
              <a:buAutoNum type="arabicPeriod"/>
            </a:pPr>
            <a:r>
              <a:rPr lang="en-US" dirty="0" smtClean="0"/>
              <a:t>Examine alternative courses of actions. </a:t>
            </a:r>
          </a:p>
          <a:p>
            <a:pPr marL="514350" indent="-514350">
              <a:buFont typeface="Calibri" pitchFamily="34" charset="0"/>
              <a:buAutoNum type="arabicPeriod"/>
            </a:pPr>
            <a:r>
              <a:rPr lang="en-US" dirty="0" smtClean="0"/>
              <a:t>Evaluating the alternatives.</a:t>
            </a:r>
          </a:p>
          <a:p>
            <a:pPr marL="514350" indent="-514350">
              <a:buFont typeface="Calibri" pitchFamily="34" charset="0"/>
              <a:buAutoNum type="arabicPeriod"/>
            </a:pPr>
            <a:r>
              <a:rPr lang="en-US" dirty="0" smtClean="0"/>
              <a:t>Real point of decision making</a:t>
            </a:r>
          </a:p>
          <a:p>
            <a:pPr marL="514350" indent="-514350">
              <a:buFont typeface="Calibri" pitchFamily="34" charset="0"/>
              <a:buAutoNum type="arabicPeriod"/>
            </a:pPr>
            <a:r>
              <a:rPr lang="en-US" dirty="0" smtClean="0"/>
              <a:t>To make derivative plans.</a:t>
            </a:r>
          </a:p>
          <a:p>
            <a:endParaRPr lang="en-US" dirty="0"/>
          </a:p>
        </p:txBody>
      </p:sp>
      <p:sp>
        <p:nvSpPr>
          <p:cNvPr id="2" name="Title 1"/>
          <p:cNvSpPr>
            <a:spLocks noGrp="1"/>
          </p:cNvSpPr>
          <p:nvPr>
            <p:ph type="title"/>
          </p:nvPr>
        </p:nvSpPr>
        <p:spPr/>
        <p:txBody>
          <a:bodyPr/>
          <a:lstStyle/>
          <a:p>
            <a:r>
              <a:rPr lang="en-US" dirty="0" smtClean="0"/>
              <a:t>Steps in Planning</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Organising</a:t>
            </a:r>
            <a:r>
              <a:rPr lang="en-US" dirty="0" smtClean="0"/>
              <a:t> is to arrange, guide, co-ordinate direct and control the activities of other factors of production </a:t>
            </a:r>
            <a:r>
              <a:rPr lang="en-US" dirty="0" err="1" smtClean="0"/>
              <a:t>viz</a:t>
            </a:r>
            <a:r>
              <a:rPr lang="en-US" dirty="0" smtClean="0"/>
              <a:t>, men, material, money and machines. So as to accomplish the objectives of the enterprise.</a:t>
            </a:r>
            <a:endParaRPr lang="en-US" dirty="0"/>
          </a:p>
        </p:txBody>
      </p:sp>
      <p:sp>
        <p:nvSpPr>
          <p:cNvPr id="2" name="Title 1"/>
          <p:cNvSpPr>
            <a:spLocks noGrp="1"/>
          </p:cNvSpPr>
          <p:nvPr>
            <p:ph type="title"/>
          </p:nvPr>
        </p:nvSpPr>
        <p:spPr/>
        <p:txBody>
          <a:bodyPr/>
          <a:lstStyle/>
          <a:p>
            <a:r>
              <a:rPr lang="en-US" dirty="0" err="1" smtClean="0"/>
              <a:t>Organising</a:t>
            </a:r>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a:t>
            </a:r>
            <a:r>
              <a:rPr lang="en-US" dirty="0" err="1" smtClean="0"/>
              <a:t>i</a:t>
            </a:r>
            <a:r>
              <a:rPr lang="en-US" dirty="0" smtClean="0"/>
              <a:t>) To identify the work to be performed</a:t>
            </a:r>
          </a:p>
          <a:p>
            <a:pPr>
              <a:buNone/>
            </a:pPr>
            <a:r>
              <a:rPr lang="en-US" dirty="0" smtClean="0"/>
              <a:t> (ii) To Classify the work</a:t>
            </a:r>
          </a:p>
          <a:p>
            <a:pPr>
              <a:buNone/>
            </a:pPr>
            <a:r>
              <a:rPr lang="en-US" dirty="0" smtClean="0"/>
              <a:t> (iii) To assign these groups of work to individuals</a:t>
            </a:r>
          </a:p>
          <a:p>
            <a:pPr>
              <a:buNone/>
            </a:pPr>
            <a:r>
              <a:rPr lang="en-US" dirty="0" smtClean="0"/>
              <a:t> (iv) To delegate authority and ascertain the responsibility.</a:t>
            </a:r>
          </a:p>
          <a:p>
            <a:pPr>
              <a:buNone/>
            </a:pPr>
            <a:r>
              <a:rPr lang="en-US" dirty="0" smtClean="0"/>
              <a:t> (v) To co-ordinate these authority responsibility relationships of various activities.</a:t>
            </a:r>
            <a:endParaRPr lang="en-US" dirty="0"/>
          </a:p>
        </p:txBody>
      </p:sp>
      <p:sp>
        <p:nvSpPr>
          <p:cNvPr id="2" name="Title 1"/>
          <p:cNvSpPr>
            <a:spLocks noGrp="1"/>
          </p:cNvSpPr>
          <p:nvPr>
            <p:ph type="title"/>
          </p:nvPr>
        </p:nvSpPr>
        <p:spPr/>
        <p:txBody>
          <a:bodyPr/>
          <a:lstStyle/>
          <a:p>
            <a:r>
              <a:rPr lang="en-US" dirty="0" smtClean="0"/>
              <a:t>Steps in </a:t>
            </a:r>
            <a:r>
              <a:rPr lang="en-US" dirty="0" err="1" smtClean="0"/>
              <a:t>organising</a:t>
            </a: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Sound </a:t>
            </a:r>
            <a:r>
              <a:rPr lang="en-US" dirty="0" err="1" smtClean="0"/>
              <a:t>organisation</a:t>
            </a:r>
            <a:r>
              <a:rPr lang="en-US" dirty="0" smtClean="0"/>
              <a:t> contributes greatly to the continuity and success of an </a:t>
            </a:r>
            <a:r>
              <a:rPr lang="en-US" dirty="0" err="1" smtClean="0"/>
              <a:t>organisation</a:t>
            </a:r>
            <a:r>
              <a:rPr lang="en-US" dirty="0" smtClean="0"/>
              <a:t>. How ever, an </a:t>
            </a:r>
            <a:r>
              <a:rPr lang="en-US" dirty="0" err="1" smtClean="0"/>
              <a:t>organisation</a:t>
            </a:r>
            <a:r>
              <a:rPr lang="en-US" dirty="0" smtClean="0"/>
              <a:t> is not an end in itself. Therefore </a:t>
            </a:r>
            <a:r>
              <a:rPr lang="en-US" dirty="0" err="1" smtClean="0"/>
              <a:t>organisation</a:t>
            </a:r>
            <a:r>
              <a:rPr lang="en-US" dirty="0" smtClean="0"/>
              <a:t> structure should be flexible. Thus </a:t>
            </a:r>
            <a:r>
              <a:rPr lang="en-US" dirty="0" err="1" smtClean="0"/>
              <a:t>organisation</a:t>
            </a:r>
            <a:r>
              <a:rPr lang="en-US" dirty="0" smtClean="0"/>
              <a:t> provides the necessary frame work with in which people associate for the attainment of business objectives</a:t>
            </a:r>
            <a:endParaRPr lang="en-US" dirty="0"/>
          </a:p>
        </p:txBody>
      </p:sp>
      <p:sp>
        <p:nvSpPr>
          <p:cNvPr id="2" name="Title 1"/>
          <p:cNvSpPr>
            <a:spLocks noGrp="1"/>
          </p:cNvSpPr>
          <p:nvPr>
            <p:ph type="title"/>
          </p:nvPr>
        </p:nvSpPr>
        <p:spPr/>
        <p:txBody>
          <a:bodyPr/>
          <a:lstStyle/>
          <a:p>
            <a:r>
              <a:rPr lang="en-US" dirty="0" err="1" smtClean="0"/>
              <a:t>Organising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Determine what is to be done/ Division of Work:</a:t>
            </a:r>
          </a:p>
          <a:p>
            <a:r>
              <a:rPr lang="en-US" dirty="0" smtClean="0"/>
              <a:t>Assign Tasks: Departmentalization:</a:t>
            </a:r>
          </a:p>
          <a:p>
            <a:r>
              <a:rPr lang="en-US" dirty="0" smtClean="0"/>
              <a:t>Link Departments: Hierarchy Development:</a:t>
            </a:r>
          </a:p>
          <a:p>
            <a:r>
              <a:rPr lang="en-US" dirty="0" smtClean="0"/>
              <a:t>Decide how much Authority to Designate/ Authority, Responsibility and Delegation: </a:t>
            </a:r>
          </a:p>
          <a:p>
            <a:r>
              <a:rPr lang="en-US" dirty="0" smtClean="0"/>
              <a:t>Decide the Levels at which Decisions are to be made / Centralization vs. Decentralization:</a:t>
            </a:r>
          </a:p>
          <a:p>
            <a:r>
              <a:rPr lang="en-US" dirty="0" smtClean="0"/>
              <a:t>Decide how to Achieve Coordination: </a:t>
            </a:r>
          </a:p>
          <a:p>
            <a:endParaRPr lang="en-US" dirty="0"/>
          </a:p>
        </p:txBody>
      </p:sp>
      <p:sp>
        <p:nvSpPr>
          <p:cNvPr id="2" name="Title 1"/>
          <p:cNvSpPr>
            <a:spLocks noGrp="1"/>
          </p:cNvSpPr>
          <p:nvPr>
            <p:ph type="title"/>
          </p:nvPr>
        </p:nvSpPr>
        <p:spPr/>
        <p:txBody>
          <a:bodyPr/>
          <a:lstStyle/>
          <a:p>
            <a:r>
              <a:rPr lang="en-US" dirty="0" smtClean="0"/>
              <a:t>Process of Organizing</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According to </a:t>
            </a:r>
            <a:r>
              <a:rPr lang="en-US" dirty="0" err="1" smtClean="0"/>
              <a:t>O’Donnel</a:t>
            </a:r>
            <a:r>
              <a:rPr lang="en-US" dirty="0" smtClean="0"/>
              <a:t>, Staffing is “ filling, and keeping filled position in the </a:t>
            </a:r>
            <a:r>
              <a:rPr lang="en-US" dirty="0" err="1" smtClean="0"/>
              <a:t>organisation</a:t>
            </a:r>
            <a:r>
              <a:rPr lang="en-US" dirty="0" smtClean="0"/>
              <a:t> structure through defining work force requirements, appraising, selecting, compensating and training</a:t>
            </a:r>
            <a:endParaRPr lang="en-US" dirty="0"/>
          </a:p>
        </p:txBody>
      </p:sp>
      <p:sp>
        <p:nvSpPr>
          <p:cNvPr id="2" name="Title 1"/>
          <p:cNvSpPr>
            <a:spLocks noGrp="1"/>
          </p:cNvSpPr>
          <p:nvPr>
            <p:ph type="title"/>
          </p:nvPr>
        </p:nvSpPr>
        <p:spPr/>
        <p:txBody>
          <a:bodyPr/>
          <a:lstStyle/>
          <a:p>
            <a:r>
              <a:rPr lang="en-US" dirty="0" smtClean="0"/>
              <a:t>Staffing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Management is the process of planning and </a:t>
            </a:r>
            <a:r>
              <a:rPr lang="en-US" dirty="0" err="1"/>
              <a:t>organising</a:t>
            </a:r>
            <a:r>
              <a:rPr lang="en-US" dirty="0"/>
              <a:t> the resources and activities of a business to achieve specific goals in the most effective and efficient manner possible. Efficiency in management refers to the completion of tasks correctly and at minimal costs. Effectiveness in management relates to the completion of tasks within specific timelines to yield tangible results</a:t>
            </a:r>
            <a:r>
              <a:rPr lang="en-US" dirty="0" smtClean="0"/>
              <a:t>.</a:t>
            </a:r>
          </a:p>
          <a:p>
            <a:r>
              <a:rPr lang="en-US" dirty="0" smtClean="0"/>
              <a:t>Organizational resources include men(human beings), money, machines and materials.</a:t>
            </a:r>
          </a:p>
          <a:p>
            <a:endParaRPr lang="en-US" dirty="0"/>
          </a:p>
        </p:txBody>
      </p:sp>
      <p:sp>
        <p:nvSpPr>
          <p:cNvPr id="2" name="Title 1"/>
          <p:cNvSpPr>
            <a:spLocks noGrp="1"/>
          </p:cNvSpPr>
          <p:nvPr>
            <p:ph type="title"/>
          </p:nvPr>
        </p:nvSpPr>
        <p:spPr/>
        <p:txBody>
          <a:bodyPr/>
          <a:lstStyle/>
          <a:p>
            <a:r>
              <a:rPr lang="en-US" dirty="0" smtClean="0"/>
              <a:t>Management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function involves manning the positions created by </a:t>
            </a:r>
            <a:r>
              <a:rPr lang="en-US" dirty="0" err="1" smtClean="0"/>
              <a:t>organisation</a:t>
            </a:r>
            <a:r>
              <a:rPr lang="en-US" dirty="0" smtClean="0"/>
              <a:t> process. It is concerned with human resources of an </a:t>
            </a:r>
            <a:r>
              <a:rPr lang="en-US" dirty="0" err="1" smtClean="0"/>
              <a:t>organisation</a:t>
            </a:r>
            <a:r>
              <a:rPr lang="en-US" dirty="0" smtClean="0"/>
              <a:t>.</a:t>
            </a:r>
            <a:endParaRPr lang="en-US" dirty="0"/>
          </a:p>
        </p:txBody>
      </p:sp>
      <p:sp>
        <p:nvSpPr>
          <p:cNvPr id="2" name="Title 1"/>
          <p:cNvSpPr>
            <a:spLocks noGrp="1"/>
          </p:cNvSpPr>
          <p:nvPr>
            <p:ph type="title"/>
          </p:nvPr>
        </p:nvSpPr>
        <p:spPr/>
        <p:txBody>
          <a:bodyPr/>
          <a:lstStyle/>
          <a:p>
            <a:r>
              <a:rPr lang="en-US" dirty="0" smtClean="0"/>
              <a:t>Staffing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Staffing consists of the following : (</a:t>
            </a:r>
            <a:r>
              <a:rPr lang="en-US" dirty="0" err="1" smtClean="0"/>
              <a:t>i</a:t>
            </a:r>
            <a:r>
              <a:rPr lang="en-US" dirty="0" smtClean="0"/>
              <a:t>) man power planning i.e. assessing manpower requirements in terms of quantity and quality (ii) recruitment, selection and training (iii) placement of man power. (iv) development, promotion transfer and appraisal (v) determination of employee remuneration.</a:t>
            </a:r>
            <a:endParaRPr lang="en-US" dirty="0"/>
          </a:p>
        </p:txBody>
      </p:sp>
      <p:sp>
        <p:nvSpPr>
          <p:cNvPr id="2" name="Title 1"/>
          <p:cNvSpPr>
            <a:spLocks noGrp="1"/>
          </p:cNvSpPr>
          <p:nvPr>
            <p:ph type="title"/>
          </p:nvPr>
        </p:nvSpPr>
        <p:spPr/>
        <p:txBody>
          <a:bodyPr/>
          <a:lstStyle/>
          <a:p>
            <a:r>
              <a:rPr lang="en-US" dirty="0" smtClean="0"/>
              <a:t>Staffing</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Every manager in an </a:t>
            </a:r>
            <a:r>
              <a:rPr lang="en-US" dirty="0" err="1" smtClean="0"/>
              <a:t>organisation</a:t>
            </a:r>
            <a:r>
              <a:rPr lang="en-US" dirty="0" smtClean="0"/>
              <a:t> has to perform the staffing function in are form or the other, in order to get things done through others. But it is decidedly a difficult managerial function as it concerns human beings whose </a:t>
            </a:r>
            <a:r>
              <a:rPr lang="en-US" dirty="0" err="1" smtClean="0"/>
              <a:t>behaviour</a:t>
            </a:r>
            <a:r>
              <a:rPr lang="en-US" dirty="0" smtClean="0"/>
              <a:t> and actions cannot be predicted, and that is why it has become a </a:t>
            </a:r>
            <a:r>
              <a:rPr lang="en-US" dirty="0" err="1" smtClean="0"/>
              <a:t>distrint</a:t>
            </a:r>
            <a:r>
              <a:rPr lang="en-US" dirty="0" smtClean="0"/>
              <a:t> and </a:t>
            </a:r>
            <a:r>
              <a:rPr lang="en-US" dirty="0" err="1" smtClean="0"/>
              <a:t>specialised</a:t>
            </a:r>
            <a:r>
              <a:rPr lang="en-US" dirty="0" smtClean="0"/>
              <a:t> branch of management.</a:t>
            </a:r>
            <a:endParaRPr lang="en-US" dirty="0"/>
          </a:p>
        </p:txBody>
      </p:sp>
      <p:sp>
        <p:nvSpPr>
          <p:cNvPr id="2" name="Title 1"/>
          <p:cNvSpPr>
            <a:spLocks noGrp="1"/>
          </p:cNvSpPr>
          <p:nvPr>
            <p:ph type="title"/>
          </p:nvPr>
        </p:nvSpPr>
        <p:spPr/>
        <p:txBody>
          <a:bodyPr/>
          <a:lstStyle/>
          <a:p>
            <a:r>
              <a:rPr lang="en-US" dirty="0" smtClean="0"/>
              <a:t>Staffing</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Direction is moving to action and supplying simulative power to the group “-says </a:t>
            </a:r>
            <a:r>
              <a:rPr lang="en-US" dirty="0" err="1" smtClean="0"/>
              <a:t>R.Terry</a:t>
            </a:r>
            <a:r>
              <a:rPr lang="en-US" dirty="0" smtClean="0"/>
              <a:t>. After planning, organizing, and staffing the manager has to guide and supervise in which a manager influences the actions of subordinates. It is the final action of the manager in getting others to act after all preparations have been completed. Directing is a continuous functions and is performed at all levels of management.</a:t>
            </a:r>
            <a:endParaRPr lang="en-US" dirty="0"/>
          </a:p>
        </p:txBody>
      </p:sp>
      <p:sp>
        <p:nvSpPr>
          <p:cNvPr id="2" name="Title 1"/>
          <p:cNvSpPr>
            <a:spLocks noGrp="1"/>
          </p:cNvSpPr>
          <p:nvPr>
            <p:ph type="title"/>
          </p:nvPr>
        </p:nvSpPr>
        <p:spPr/>
        <p:txBody>
          <a:bodyPr/>
          <a:lstStyle/>
          <a:p>
            <a:r>
              <a:rPr lang="en-US" dirty="0" smtClean="0"/>
              <a:t>DIRECTING/LEADING</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main activities involved in direction are as follows : </a:t>
            </a:r>
          </a:p>
          <a:p>
            <a:pPr marL="514350" indent="-514350">
              <a:buAutoNum type="alphaLcParenBoth"/>
            </a:pPr>
            <a:r>
              <a:rPr lang="en-US" dirty="0" smtClean="0"/>
              <a:t>Leading </a:t>
            </a:r>
          </a:p>
          <a:p>
            <a:pPr marL="514350" indent="-514350">
              <a:buNone/>
            </a:pPr>
            <a:r>
              <a:rPr lang="en-US" dirty="0" smtClean="0"/>
              <a:t>(b) Communication</a:t>
            </a:r>
          </a:p>
          <a:p>
            <a:pPr marL="514350" indent="-514350">
              <a:buNone/>
            </a:pPr>
            <a:r>
              <a:rPr lang="en-US" dirty="0" smtClean="0"/>
              <a:t> (c) Motivation </a:t>
            </a:r>
          </a:p>
          <a:p>
            <a:pPr marL="514350" indent="-514350">
              <a:buNone/>
            </a:pPr>
            <a:r>
              <a:rPr lang="en-US" dirty="0" smtClean="0"/>
              <a:t>(d) Supervision</a:t>
            </a:r>
            <a:endParaRPr lang="en-US" dirty="0"/>
          </a:p>
        </p:txBody>
      </p:sp>
      <p:sp>
        <p:nvSpPr>
          <p:cNvPr id="2" name="Title 1"/>
          <p:cNvSpPr>
            <a:spLocks noGrp="1"/>
          </p:cNvSpPr>
          <p:nvPr>
            <p:ph type="title"/>
          </p:nvPr>
        </p:nvSpPr>
        <p:spPr/>
        <p:txBody>
          <a:bodyPr/>
          <a:lstStyle/>
          <a:p>
            <a:r>
              <a:rPr lang="en-US" dirty="0"/>
              <a:t>A</a:t>
            </a:r>
            <a:r>
              <a:rPr lang="en-US" dirty="0" smtClean="0"/>
              <a:t>ctivities involved in direction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 manager has to issue orders and instructions to his subordinates. He has to guide his subordinates in their work in order to improve their performance and achieve enterprise objectives. It is the process by which an executive imaginatively directs and influences the work of others in choosing and attaining specified goals by mediating between the individual and </a:t>
            </a:r>
            <a:r>
              <a:rPr lang="en-US" dirty="0" err="1" smtClean="0"/>
              <a:t>organisation</a:t>
            </a:r>
            <a:r>
              <a:rPr lang="en-US" dirty="0" smtClean="0"/>
              <a:t>. In such a manner that both will get satisfaction at maximum. It is the ability to build up confidence and zeal among working groups and to create an urge in them, to be led.</a:t>
            </a:r>
            <a:endParaRPr lang="en-US" dirty="0"/>
          </a:p>
        </p:txBody>
      </p:sp>
      <p:sp>
        <p:nvSpPr>
          <p:cNvPr id="2" name="Title 1"/>
          <p:cNvSpPr>
            <a:spLocks noGrp="1"/>
          </p:cNvSpPr>
          <p:nvPr>
            <p:ph type="title"/>
          </p:nvPr>
        </p:nvSpPr>
        <p:spPr/>
        <p:txBody>
          <a:bodyPr/>
          <a:lstStyle/>
          <a:p>
            <a:r>
              <a:rPr lang="en-US" dirty="0" smtClean="0"/>
              <a:t>Leadership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order to be a successful leader, a manager must possess the qualities of foresight , drive, initiative, self –confidence and personal integrity. Different situations demand different type of leadership, such as autocratic leadership, democratic leadership and free rein leadership.</a:t>
            </a:r>
            <a:endParaRPr lang="en-US" dirty="0"/>
          </a:p>
        </p:txBody>
      </p:sp>
      <p:sp>
        <p:nvSpPr>
          <p:cNvPr id="2" name="Title 1"/>
          <p:cNvSpPr>
            <a:spLocks noGrp="1"/>
          </p:cNvSpPr>
          <p:nvPr>
            <p:ph type="title"/>
          </p:nvPr>
        </p:nvSpPr>
        <p:spPr/>
        <p:txBody>
          <a:bodyPr/>
          <a:lstStyle/>
          <a:p>
            <a:r>
              <a:rPr lang="en-US" dirty="0" smtClean="0"/>
              <a:t>Leadership</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Communication means sharing of ideas in common. The essence of communication is getting the receiver and the sender tuned together for a particular message. It refers to the exchange of ideas, feelings, emotions and knowledge and </a:t>
            </a:r>
            <a:r>
              <a:rPr lang="en-US" dirty="0" err="1" smtClean="0"/>
              <a:t>informations</a:t>
            </a:r>
            <a:r>
              <a:rPr lang="en-US" dirty="0" smtClean="0"/>
              <a:t> between two or more persons. Nothing happens in the management till communication takes place</a:t>
            </a:r>
            <a:endParaRPr lang="en-US" dirty="0"/>
          </a:p>
        </p:txBody>
      </p:sp>
      <p:sp>
        <p:nvSpPr>
          <p:cNvPr id="2" name="Title 1"/>
          <p:cNvSpPr>
            <a:spLocks noGrp="1"/>
          </p:cNvSpPr>
          <p:nvPr>
            <p:ph type="title"/>
          </p:nvPr>
        </p:nvSpPr>
        <p:spPr/>
        <p:txBody>
          <a:bodyPr/>
          <a:lstStyle/>
          <a:p>
            <a:r>
              <a:rPr lang="en-US" dirty="0" smtClean="0"/>
              <a:t>Communication</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Communication is a two – way process as it involves both information and understanding. It may be written, oral, </a:t>
            </a:r>
            <a:r>
              <a:rPr lang="en-US" dirty="0" err="1" smtClean="0"/>
              <a:t>gastural</a:t>
            </a:r>
            <a:r>
              <a:rPr lang="en-US" dirty="0" smtClean="0"/>
              <a:t> communication flows downward from a superior to subordinates and upward from a superior to subordinates and upward from subordinates to a superior. It also flows between two or more persons operating at the same level of authority.</a:t>
            </a:r>
            <a:endParaRPr lang="en-US" dirty="0"/>
          </a:p>
        </p:txBody>
      </p:sp>
      <p:sp>
        <p:nvSpPr>
          <p:cNvPr id="2" name="Title 1"/>
          <p:cNvSpPr>
            <a:spLocks noGrp="1"/>
          </p:cNvSpPr>
          <p:nvPr>
            <p:ph type="title"/>
          </p:nvPr>
        </p:nvSpPr>
        <p:spPr/>
        <p:txBody>
          <a:bodyPr/>
          <a:lstStyle/>
          <a:p>
            <a:r>
              <a:rPr lang="en-US" dirty="0" smtClean="0"/>
              <a:t>Communication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Communication is essential at all levels of management for decision making and planning. It increases managerial capacity and facilitates control. It has been rightly said that good managers are good communicators and poor managers are poor communicators</a:t>
            </a:r>
            <a:endParaRPr lang="en-US" dirty="0"/>
          </a:p>
        </p:txBody>
      </p:sp>
      <p:sp>
        <p:nvSpPr>
          <p:cNvPr id="2" name="Title 1"/>
          <p:cNvSpPr>
            <a:spLocks noGrp="1"/>
          </p:cNvSpPr>
          <p:nvPr>
            <p:ph type="title"/>
          </p:nvPr>
        </p:nvSpPr>
        <p:spPr/>
        <p:txBody>
          <a:bodyPr/>
          <a:lstStyle/>
          <a:p>
            <a:r>
              <a:rPr lang="en-US" dirty="0" smtClean="0"/>
              <a:t>Communication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According to Harold Koontz “ Management is the art of getting things done through and with formally organized groups “.</a:t>
            </a:r>
          </a:p>
          <a:p>
            <a:r>
              <a:rPr lang="en-US" dirty="0" smtClean="0"/>
              <a:t> According to Peter F. </a:t>
            </a:r>
            <a:r>
              <a:rPr lang="en-US" dirty="0" err="1" smtClean="0"/>
              <a:t>Drucker</a:t>
            </a:r>
            <a:r>
              <a:rPr lang="en-US" dirty="0" smtClean="0"/>
              <a:t>. “ A Multipurpose organ that manages a business and manages managers and manages workers and works “. </a:t>
            </a:r>
          </a:p>
          <a:p>
            <a:r>
              <a:rPr lang="en-US" dirty="0" smtClean="0"/>
              <a:t>According to </a:t>
            </a:r>
            <a:r>
              <a:rPr lang="en-US" dirty="0" err="1" smtClean="0"/>
              <a:t>J.Lundy</a:t>
            </a:r>
            <a:r>
              <a:rPr lang="en-US" dirty="0" smtClean="0"/>
              <a:t> “ Management is what management does. It is the task of planning executing and controlling “. </a:t>
            </a:r>
          </a:p>
          <a:p>
            <a:r>
              <a:rPr lang="en-US" dirty="0" smtClean="0"/>
              <a:t>According to Lawrence </a:t>
            </a:r>
            <a:r>
              <a:rPr lang="en-US" dirty="0" err="1" smtClean="0"/>
              <a:t>Appley</a:t>
            </a:r>
            <a:r>
              <a:rPr lang="en-US" dirty="0" smtClean="0"/>
              <a:t> “ Management is the development of people and not the direction of things </a:t>
            </a:r>
            <a:endParaRPr lang="en-US" dirty="0"/>
          </a:p>
        </p:txBody>
      </p:sp>
      <p:sp>
        <p:nvSpPr>
          <p:cNvPr id="2" name="Title 1"/>
          <p:cNvSpPr>
            <a:spLocks noGrp="1"/>
          </p:cNvSpPr>
          <p:nvPr>
            <p:ph type="title"/>
          </p:nvPr>
        </p:nvSpPr>
        <p:spPr/>
        <p:txBody>
          <a:bodyPr/>
          <a:lstStyle/>
          <a:p>
            <a:r>
              <a:rPr lang="en-US" dirty="0" smtClean="0"/>
              <a:t>Definitions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Motivation is the psychological process of creating urge among the subordinates do certain things or behave in the desired manner. A manager has to provide some personal incentive to the subordinates to motivate, persuade and inspire them for contributing their best towards the achievement of enterprise objectives . A sound motivational system must be productive, competitive comprehensive and flexible and it must consider the psychological, social, safety, ego and economic needs of the workers.</a:t>
            </a:r>
            <a:endParaRPr lang="en-US" dirty="0"/>
          </a:p>
        </p:txBody>
      </p:sp>
      <p:sp>
        <p:nvSpPr>
          <p:cNvPr id="2" name="Title 1"/>
          <p:cNvSpPr>
            <a:spLocks noGrp="1"/>
          </p:cNvSpPr>
          <p:nvPr>
            <p:ph type="title"/>
          </p:nvPr>
        </p:nvSpPr>
        <p:spPr/>
        <p:txBody>
          <a:bodyPr/>
          <a:lstStyle/>
          <a:p>
            <a:r>
              <a:rPr lang="en-US" dirty="0" smtClean="0"/>
              <a:t>Motivation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Supervision is an important directing functions of management. After issuing instructions, the manager or the supervisor to the job is required to see subordinates at work to ensure maximum </a:t>
            </a:r>
            <a:r>
              <a:rPr lang="en-US" dirty="0" err="1" smtClean="0"/>
              <a:t>utilisation</a:t>
            </a:r>
            <a:r>
              <a:rPr lang="en-US" dirty="0" smtClean="0"/>
              <a:t> of resources, to get the required and directed was done and to correct the subordinate whenever they go wrong. Though supervision is performed at all levels of management, the major responsibility for it lies with the first line of management.</a:t>
            </a:r>
            <a:endParaRPr lang="en-US" dirty="0"/>
          </a:p>
        </p:txBody>
      </p:sp>
      <p:sp>
        <p:nvSpPr>
          <p:cNvPr id="2" name="Title 1"/>
          <p:cNvSpPr>
            <a:spLocks noGrp="1"/>
          </p:cNvSpPr>
          <p:nvPr>
            <p:ph type="title"/>
          </p:nvPr>
        </p:nvSpPr>
        <p:spPr/>
        <p:txBody>
          <a:bodyPr/>
          <a:lstStyle/>
          <a:p>
            <a:r>
              <a:rPr lang="en-US" dirty="0" smtClean="0"/>
              <a:t>Supervision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Co-ordination is essential to </a:t>
            </a:r>
            <a:r>
              <a:rPr lang="en-US" dirty="0" err="1" smtClean="0"/>
              <a:t>channelise</a:t>
            </a:r>
            <a:r>
              <a:rPr lang="en-US" dirty="0" smtClean="0"/>
              <a:t> the activities of various individuals in the </a:t>
            </a:r>
            <a:r>
              <a:rPr lang="en-US" dirty="0" err="1" smtClean="0"/>
              <a:t>organisation</a:t>
            </a:r>
            <a:r>
              <a:rPr lang="en-US" dirty="0" smtClean="0"/>
              <a:t> for the achievement of common goals. The management has to see that the work of different segments is going according to predetermined targets and corrective measures have to be taken if there is any deviation. Co –ordination creates a team spirit and helps in achieving goals through collective efforts. It is the orderly arrangement of group effort to provide unity of action in the pursuit of common objectives.</a:t>
            </a:r>
            <a:endParaRPr lang="en-US" dirty="0"/>
          </a:p>
        </p:txBody>
      </p:sp>
      <p:sp>
        <p:nvSpPr>
          <p:cNvPr id="2" name="Title 1"/>
          <p:cNvSpPr>
            <a:spLocks noGrp="1"/>
          </p:cNvSpPr>
          <p:nvPr>
            <p:ph type="title"/>
          </p:nvPr>
        </p:nvSpPr>
        <p:spPr/>
        <p:txBody>
          <a:bodyPr/>
          <a:lstStyle/>
          <a:p>
            <a:r>
              <a:rPr lang="en-US" dirty="0" smtClean="0"/>
              <a:t>Co-ordination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Controlling is the process of ensuring that the organization is moving in the desired direction and that progress is being made towards the achievement of goals.</a:t>
            </a:r>
            <a:endParaRPr lang="en-US" dirty="0"/>
          </a:p>
        </p:txBody>
      </p:sp>
      <p:sp>
        <p:nvSpPr>
          <p:cNvPr id="2" name="Title 1"/>
          <p:cNvSpPr>
            <a:spLocks noGrp="1"/>
          </p:cNvSpPr>
          <p:nvPr>
            <p:ph type="title"/>
          </p:nvPr>
        </p:nvSpPr>
        <p:spPr/>
        <p:txBody>
          <a:bodyPr/>
          <a:lstStyle/>
          <a:p>
            <a:r>
              <a:rPr lang="en-US" dirty="0" smtClean="0"/>
              <a:t>Controlling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(a) establishing standards for measuring work performance. </a:t>
            </a:r>
          </a:p>
          <a:p>
            <a:pPr>
              <a:buNone/>
            </a:pPr>
            <a:r>
              <a:rPr lang="en-US" dirty="0" smtClean="0"/>
              <a:t>(b) measurement of actual performance and comparing it with the standards.</a:t>
            </a:r>
          </a:p>
          <a:p>
            <a:pPr>
              <a:buNone/>
            </a:pPr>
            <a:r>
              <a:rPr lang="en-US" dirty="0" smtClean="0"/>
              <a:t> (c) finding variances between the two and the reasons therefore, and. </a:t>
            </a:r>
          </a:p>
          <a:p>
            <a:pPr>
              <a:buNone/>
            </a:pPr>
            <a:r>
              <a:rPr lang="en-US" dirty="0" smtClean="0"/>
              <a:t>(d) taking corrective action for correcting deviations so as to ensure attainment of objectives.</a:t>
            </a:r>
            <a:endParaRPr lang="en-US" dirty="0"/>
          </a:p>
        </p:txBody>
      </p:sp>
      <p:sp>
        <p:nvSpPr>
          <p:cNvPr id="2" name="Title 1"/>
          <p:cNvSpPr>
            <a:spLocks noGrp="1"/>
          </p:cNvSpPr>
          <p:nvPr>
            <p:ph type="title"/>
          </p:nvPr>
        </p:nvSpPr>
        <p:spPr/>
        <p:txBody>
          <a:bodyPr/>
          <a:lstStyle/>
          <a:p>
            <a:r>
              <a:rPr lang="en-US" dirty="0" smtClean="0"/>
              <a:t>Steps in controlling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management process mentioned above is Universal to all the managers irrespective of levels and </a:t>
            </a:r>
            <a:r>
              <a:rPr lang="en-US" dirty="0" err="1" smtClean="0"/>
              <a:t>organisations</a:t>
            </a:r>
            <a:r>
              <a:rPr lang="en-US" dirty="0" smtClean="0"/>
              <a:t> with little deviations. It is never ended process, because after controlling is completed, it gives the basis for planning and again planning starts. That is why management process is represented like a circle .</a:t>
            </a:r>
            <a:endParaRPr lang="en-US" dirty="0"/>
          </a:p>
        </p:txBody>
      </p:sp>
      <p:sp>
        <p:nvSpPr>
          <p:cNvPr id="2" name="Title 1"/>
          <p:cNvSpPr>
            <a:spLocks noGrp="1"/>
          </p:cNvSpPr>
          <p:nvPr>
            <p:ph type="title"/>
          </p:nvPr>
        </p:nvSpPr>
        <p:spPr/>
        <p:txBody>
          <a:bodyPr/>
          <a:lstStyle/>
          <a:p>
            <a:r>
              <a:rPr lang="en-US" dirty="0" smtClean="0"/>
              <a:t>Controlling</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 </a:t>
            </a:r>
            <a:r>
              <a:rPr lang="en-US" dirty="0" smtClean="0"/>
              <a:t> Effective controls are timely.</a:t>
            </a:r>
          </a:p>
          <a:p>
            <a:r>
              <a:rPr lang="en-US" dirty="0" smtClean="0"/>
              <a:t>Control standards should encourage compliance.</a:t>
            </a:r>
          </a:p>
          <a:p>
            <a:r>
              <a:rPr lang="en-US" dirty="0" smtClean="0"/>
              <a:t>Setting effective standards is important </a:t>
            </a:r>
          </a:p>
          <a:p>
            <a:r>
              <a:rPr lang="en-US" dirty="0" smtClean="0"/>
              <a:t>Use management by exception.</a:t>
            </a:r>
          </a:p>
          <a:p>
            <a:r>
              <a:rPr lang="en-US" dirty="0" smtClean="0"/>
              <a:t>Employees should get fast feedback on performance.</a:t>
            </a:r>
          </a:p>
          <a:p>
            <a:r>
              <a:rPr lang="en-US" dirty="0" smtClean="0"/>
              <a:t>Do not over rely on control reports.</a:t>
            </a:r>
          </a:p>
          <a:p>
            <a:r>
              <a:rPr lang="en-US" dirty="0" smtClean="0"/>
              <a:t>Fit the amount of control to the task.</a:t>
            </a:r>
          </a:p>
          <a:p>
            <a:pPr>
              <a:buNone/>
            </a:pPr>
            <a:endParaRPr lang="en-US" dirty="0"/>
          </a:p>
        </p:txBody>
      </p:sp>
      <p:sp>
        <p:nvSpPr>
          <p:cNvPr id="2" name="Title 1"/>
          <p:cNvSpPr>
            <a:spLocks noGrp="1"/>
          </p:cNvSpPr>
          <p:nvPr>
            <p:ph type="title"/>
          </p:nvPr>
        </p:nvSpPr>
        <p:spPr/>
        <p:txBody>
          <a:bodyPr/>
          <a:lstStyle/>
          <a:p>
            <a:r>
              <a:rPr lang="en-US" dirty="0"/>
              <a:t>Principles of Effective Control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According to F.W. </a:t>
            </a:r>
            <a:r>
              <a:rPr lang="en-US" dirty="0" err="1" smtClean="0"/>
              <a:t>Tylor</a:t>
            </a:r>
            <a:r>
              <a:rPr lang="en-US" dirty="0" smtClean="0"/>
              <a:t> “ Management is the art of knowing what you want to do in the best and cheapest way “.</a:t>
            </a:r>
            <a:endParaRPr lang="en-US" dirty="0"/>
          </a:p>
        </p:txBody>
      </p:sp>
      <p:sp>
        <p:nvSpPr>
          <p:cNvPr id="2" name="Title 1"/>
          <p:cNvSpPr>
            <a:spLocks noGrp="1"/>
          </p:cNvSpPr>
          <p:nvPr>
            <p:ph type="title"/>
          </p:nvPr>
        </p:nvSpPr>
        <p:spPr/>
        <p:txBody>
          <a:bodyPr/>
          <a:lstStyle/>
          <a:p>
            <a:r>
              <a:rPr lang="en-US" dirty="0" smtClean="0"/>
              <a:t>Definitions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Management is a group activity : It is a group activity. Nobody can satisfy all his desires himself. Therefore he unites which his fellow- beings and works in an organized group to achieve what he cannot achieve individually. Massie has rightly called management as a “ Co-operative group “. </a:t>
            </a:r>
          </a:p>
          <a:p>
            <a:pPr marL="514350" indent="-514350">
              <a:buAutoNum type="arabicPeriod"/>
            </a:pPr>
            <a:r>
              <a:rPr lang="en-US" dirty="0" smtClean="0"/>
              <a:t> Management is Goal - oriented : According to Theo </a:t>
            </a:r>
            <a:r>
              <a:rPr lang="en-US" dirty="0" err="1" smtClean="0"/>
              <a:t>Haiman</a:t>
            </a:r>
            <a:r>
              <a:rPr lang="en-US" dirty="0" smtClean="0"/>
              <a:t> “ Effective management is always management by objectives." Group efforts are directed towards the achievements of some predetermined goals. </a:t>
            </a:r>
            <a:r>
              <a:rPr lang="en-US" dirty="0" err="1" smtClean="0"/>
              <a:t>Mangement</a:t>
            </a:r>
            <a:r>
              <a:rPr lang="en-US" dirty="0" smtClean="0"/>
              <a:t> is concerned with establishment and accomplishment of these objectives.</a:t>
            </a:r>
          </a:p>
        </p:txBody>
      </p:sp>
      <p:sp>
        <p:nvSpPr>
          <p:cNvPr id="2" name="Title 1"/>
          <p:cNvSpPr>
            <a:spLocks noGrp="1"/>
          </p:cNvSpPr>
          <p:nvPr>
            <p:ph type="title"/>
          </p:nvPr>
        </p:nvSpPr>
        <p:spPr/>
        <p:txBody>
          <a:bodyPr>
            <a:normAutofit/>
          </a:bodyPr>
          <a:lstStyle/>
          <a:p>
            <a:r>
              <a:rPr lang="en-US" dirty="0" smtClean="0"/>
              <a:t>Characteristics of Management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3. Management is a factor of Production : Management is not an end in itself. It is a means to achieve the group objectives. It is a factor of production that is required </a:t>
            </a:r>
            <a:r>
              <a:rPr lang="en-US" dirty="0" smtClean="0"/>
              <a:t>to </a:t>
            </a:r>
            <a:r>
              <a:rPr lang="en-US" dirty="0" smtClean="0"/>
              <a:t>co-ordinate with the other factors of production for the accomplishment of predetermined goals and objectives.</a:t>
            </a:r>
          </a:p>
          <a:p>
            <a:pPr>
              <a:buNone/>
            </a:pPr>
            <a:r>
              <a:rPr lang="en-US" dirty="0" smtClean="0"/>
              <a:t>4. It is a Universal Character : Management is essential in all types of concerns. It somewhere there is some human activity, management is must there. The basic principles of management are universal. These can be applied in all types of concerns i.e. business, social, religious, cultural, sports, educational </a:t>
            </a:r>
            <a:r>
              <a:rPr lang="en-US" dirty="0" smtClean="0"/>
              <a:t>and </a:t>
            </a:r>
            <a:r>
              <a:rPr lang="en-US" dirty="0" smtClean="0"/>
              <a:t>International technology</a:t>
            </a:r>
          </a:p>
          <a:p>
            <a:pPr>
              <a:buNone/>
            </a:pPr>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Characteristics of Management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5 .Management is needed at all levels of the enterprise : On the basis of the nature of work or target and the scope of authority, management is needed at all levels of the </a:t>
            </a:r>
            <a:r>
              <a:rPr lang="en-US" dirty="0" err="1" smtClean="0"/>
              <a:t>organisations</a:t>
            </a:r>
            <a:r>
              <a:rPr lang="en-US" dirty="0" smtClean="0"/>
              <a:t> e.g., top level, middle level and supervisor level. </a:t>
            </a:r>
          </a:p>
          <a:p>
            <a:pPr>
              <a:buNone/>
            </a:pPr>
            <a:r>
              <a:rPr lang="en-US" dirty="0" smtClean="0"/>
              <a:t>6. It is a distinct function : Management is a distinct function performed to fix and achieve stated objectives by the use of manpower and other factors of production. Different from the activities, techniques and procedures, the process of management consists of such functions as planning, organizing, staffing, directing, coordinating, motivating and controlling.</a:t>
            </a:r>
            <a:endParaRPr lang="en-US" dirty="0"/>
          </a:p>
        </p:txBody>
      </p:sp>
      <p:sp>
        <p:nvSpPr>
          <p:cNvPr id="2" name="Title 1"/>
          <p:cNvSpPr>
            <a:spLocks noGrp="1"/>
          </p:cNvSpPr>
          <p:nvPr>
            <p:ph type="title"/>
          </p:nvPr>
        </p:nvSpPr>
        <p:spPr/>
        <p:txBody>
          <a:bodyPr>
            <a:normAutofit/>
          </a:bodyPr>
          <a:lstStyle/>
          <a:p>
            <a:r>
              <a:rPr lang="en-US" dirty="0" smtClean="0"/>
              <a:t>Characteristics of Management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t>7.It is a Social Process : Management is taken as a social process. It has a social responsibility to make reasonable use of scarce resources keeping in view the benefit of the community as a whole.</a:t>
            </a:r>
          </a:p>
          <a:p>
            <a:pPr>
              <a:buNone/>
            </a:pPr>
            <a:r>
              <a:rPr lang="en-US" dirty="0" smtClean="0"/>
              <a:t>8. System of Authority :Authority is the power to compel men to work in a specific manner. Management cannot work in the absence of authority. There is a chain of authority and responsibility among people working at different levels of the organization. There cannot be an efficient management without well defined lives of command a superior subordinate relationship at the every levels of decision making.</a:t>
            </a:r>
            <a:endParaRPr lang="en-US" dirty="0"/>
          </a:p>
        </p:txBody>
      </p:sp>
      <p:sp>
        <p:nvSpPr>
          <p:cNvPr id="2" name="Title 1"/>
          <p:cNvSpPr>
            <a:spLocks noGrp="1"/>
          </p:cNvSpPr>
          <p:nvPr>
            <p:ph type="title"/>
          </p:nvPr>
        </p:nvSpPr>
        <p:spPr/>
        <p:txBody>
          <a:bodyPr/>
          <a:lstStyle/>
          <a:p>
            <a:r>
              <a:rPr lang="en-US" dirty="0" smtClean="0"/>
              <a:t>Characteristics of Management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424</TotalTime>
  <Words>3039</Words>
  <Application>Microsoft Office PowerPoint</Application>
  <PresentationFormat>On-screen Show (4:3)</PresentationFormat>
  <Paragraphs>166</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Management</vt:lpstr>
      <vt:lpstr> Objectives </vt:lpstr>
      <vt:lpstr>Management</vt:lpstr>
      <vt:lpstr>Definitions </vt:lpstr>
      <vt:lpstr>Definitions</vt:lpstr>
      <vt:lpstr>Characteristics of Management</vt:lpstr>
      <vt:lpstr>Characteristics of Management</vt:lpstr>
      <vt:lpstr>Characteristics of Management</vt:lpstr>
      <vt:lpstr>Characteristics of Management</vt:lpstr>
      <vt:lpstr>Characteristics of Management</vt:lpstr>
      <vt:lpstr>Characteristics of Management</vt:lpstr>
      <vt:lpstr>Distinction between Administration and Management</vt:lpstr>
      <vt:lpstr>Evolution of Management  </vt:lpstr>
      <vt:lpstr>Pre-Scientific Management Period </vt:lpstr>
      <vt:lpstr>Pre-Scientific Management Period</vt:lpstr>
      <vt:lpstr>Pre-Scientific Management Period</vt:lpstr>
      <vt:lpstr>The Classical Theory </vt:lpstr>
      <vt:lpstr>The Neo-Classical Theory </vt:lpstr>
      <vt:lpstr>The Bureaucratic Model </vt:lpstr>
      <vt:lpstr>FUNCTIONS OF MANAGEMENT </vt:lpstr>
      <vt:lpstr>PLANNING</vt:lpstr>
      <vt:lpstr>PLANNING</vt:lpstr>
      <vt:lpstr>Principles of Planning</vt:lpstr>
      <vt:lpstr>Steps in Planning</vt:lpstr>
      <vt:lpstr>Organising </vt:lpstr>
      <vt:lpstr>Steps in organising </vt:lpstr>
      <vt:lpstr>Organising</vt:lpstr>
      <vt:lpstr>Process of Organizing</vt:lpstr>
      <vt:lpstr>Staffing</vt:lpstr>
      <vt:lpstr>Staffing</vt:lpstr>
      <vt:lpstr>Staffing</vt:lpstr>
      <vt:lpstr>Staffing</vt:lpstr>
      <vt:lpstr>DIRECTING/LEADING</vt:lpstr>
      <vt:lpstr>Activities involved in direction</vt:lpstr>
      <vt:lpstr>Leadership </vt:lpstr>
      <vt:lpstr>Leadership</vt:lpstr>
      <vt:lpstr>Communication</vt:lpstr>
      <vt:lpstr>Communication</vt:lpstr>
      <vt:lpstr>Communication</vt:lpstr>
      <vt:lpstr>Motivation </vt:lpstr>
      <vt:lpstr>Supervision </vt:lpstr>
      <vt:lpstr>Co-ordination </vt:lpstr>
      <vt:lpstr>Controlling </vt:lpstr>
      <vt:lpstr>Steps in controlling :</vt:lpstr>
      <vt:lpstr>Controlling</vt:lpstr>
      <vt:lpstr>Principles of Effective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dc:title>
  <dc:creator>Hp</dc:creator>
  <cp:lastModifiedBy>Hp</cp:lastModifiedBy>
  <cp:revision>7</cp:revision>
  <dcterms:created xsi:type="dcterms:W3CDTF">2021-11-08T04:31:22Z</dcterms:created>
  <dcterms:modified xsi:type="dcterms:W3CDTF">2021-11-09T10:23:45Z</dcterms:modified>
</cp:coreProperties>
</file>