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3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FBBAB-DB10-426B-81EF-94E9FF656D67}" type="datetimeFigureOut">
              <a:rPr lang="en-US" smtClean="0"/>
              <a:pPr/>
              <a:t>7/27/2024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01FEBD-E34A-435C-9D16-46B6D185110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6B0D0-F020-4429-B887-FCE314122161}" type="datetimeFigureOut">
              <a:rPr lang="en-US" smtClean="0"/>
              <a:pPr/>
              <a:t>7/27/2024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812D-FC17-4652-A35E-2DD6FB10A6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6B0D0-F020-4429-B887-FCE314122161}" type="datetimeFigureOut">
              <a:rPr lang="en-US" smtClean="0"/>
              <a:pPr/>
              <a:t>7/27/2024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812D-FC17-4652-A35E-2DD6FB10A6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6B0D0-F020-4429-B887-FCE314122161}" type="datetimeFigureOut">
              <a:rPr lang="en-US" smtClean="0"/>
              <a:pPr/>
              <a:t>7/27/2024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812D-FC17-4652-A35E-2DD6FB10A6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6B0D0-F020-4429-B887-FCE314122161}" type="datetimeFigureOut">
              <a:rPr lang="en-US" smtClean="0"/>
              <a:pPr/>
              <a:t>7/27/2024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812D-FC17-4652-A35E-2DD6FB10A6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6B0D0-F020-4429-B887-FCE314122161}" type="datetimeFigureOut">
              <a:rPr lang="en-US" smtClean="0"/>
              <a:pPr/>
              <a:t>7/27/2024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812D-FC17-4652-A35E-2DD6FB10A6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6B0D0-F020-4429-B887-FCE314122161}" type="datetimeFigureOut">
              <a:rPr lang="en-US" smtClean="0"/>
              <a:pPr/>
              <a:t>7/27/2024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812D-FC17-4652-A35E-2DD6FB10A6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6B0D0-F020-4429-B887-FCE314122161}" type="datetimeFigureOut">
              <a:rPr lang="en-US" smtClean="0"/>
              <a:pPr/>
              <a:t>7/27/2024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812D-FC17-4652-A35E-2DD6FB10A6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6B0D0-F020-4429-B887-FCE314122161}" type="datetimeFigureOut">
              <a:rPr lang="en-US" smtClean="0"/>
              <a:pPr/>
              <a:t>7/27/2024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812D-FC17-4652-A35E-2DD6FB10A6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6B0D0-F020-4429-B887-FCE314122161}" type="datetimeFigureOut">
              <a:rPr lang="en-US" smtClean="0"/>
              <a:pPr/>
              <a:t>7/27/2024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812D-FC17-4652-A35E-2DD6FB10A6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6B0D0-F020-4429-B887-FCE314122161}" type="datetimeFigureOut">
              <a:rPr lang="en-US" smtClean="0"/>
              <a:pPr/>
              <a:t>7/27/2024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812D-FC17-4652-A35E-2DD6FB10A6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6B0D0-F020-4429-B887-FCE314122161}" type="datetimeFigureOut">
              <a:rPr lang="en-US" smtClean="0"/>
              <a:pPr/>
              <a:t>7/27/2024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812D-FC17-4652-A35E-2DD6FB10A6E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6B0D0-F020-4429-B887-FCE314122161}" type="datetimeFigureOut">
              <a:rPr lang="en-US" smtClean="0"/>
              <a:pPr/>
              <a:t>7/27/2024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7812D-FC17-4652-A35E-2DD6FB10A6E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85736"/>
            <a:ext cx="8229600" cy="1143000"/>
          </a:xfrm>
        </p:spPr>
        <p:txBody>
          <a:bodyPr>
            <a:normAutofit/>
          </a:bodyPr>
          <a:lstStyle/>
          <a:p>
            <a:pPr algn="just"/>
            <a:r>
              <a:rPr lang="en-US" sz="4800" b="1" dirty="0">
                <a:latin typeface="Baskerville Old Face" pitchFamily="18" charset="0"/>
              </a:rPr>
              <a:t> </a:t>
            </a:r>
            <a:r>
              <a:rPr lang="en-US" sz="4800" b="1" dirty="0" smtClean="0">
                <a:latin typeface="Baskerville Old Face" pitchFamily="18" charset="0"/>
              </a:rPr>
              <a:t>   </a:t>
            </a:r>
            <a:r>
              <a:rPr lang="en-US" sz="4800" b="1" u="sng" dirty="0" smtClean="0">
                <a:latin typeface="Baskerville Old Face" pitchFamily="18" charset="0"/>
              </a:rPr>
              <a:t>Introduction to Management</a:t>
            </a:r>
            <a:endParaRPr lang="en-IN" sz="4800" b="1" u="sng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857364"/>
            <a:ext cx="8715436" cy="471490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200" dirty="0" smtClean="0">
                <a:latin typeface="Calisto MT" pitchFamily="18" charset="0"/>
              </a:rPr>
              <a:t>   Organization has variety of goals they usually direct there energy and resources to achieve </a:t>
            </a:r>
            <a:r>
              <a:rPr lang="en-US" sz="2200" dirty="0" smtClean="0">
                <a:latin typeface="Calisto MT" pitchFamily="18" charset="0"/>
              </a:rPr>
              <a:t>these </a:t>
            </a:r>
            <a:r>
              <a:rPr lang="en-US" sz="2200" dirty="0" smtClean="0">
                <a:latin typeface="Calisto MT" pitchFamily="18" charset="0"/>
              </a:rPr>
              <a:t>goals .</a:t>
            </a:r>
          </a:p>
          <a:p>
            <a:pPr algn="just">
              <a:buNone/>
            </a:pPr>
            <a:r>
              <a:rPr lang="en-US" sz="2200" b="1" u="sng" dirty="0" smtClean="0">
                <a:latin typeface="Calisto MT" pitchFamily="18" charset="0"/>
              </a:rPr>
              <a:t>For example</a:t>
            </a:r>
            <a:r>
              <a:rPr lang="en-US" sz="2200" dirty="0" smtClean="0">
                <a:latin typeface="Calisto MT" pitchFamily="18" charset="0"/>
              </a:rPr>
              <a:t>- An educational institute have goal for teaching and social </a:t>
            </a:r>
            <a:r>
              <a:rPr lang="en-US" sz="2200" dirty="0" smtClean="0">
                <a:latin typeface="Calisto MT" pitchFamily="18" charset="0"/>
              </a:rPr>
              <a:t>service, a profit oriented business organization might have a return on investment goal, a hospital would have goals centered around patient care.</a:t>
            </a:r>
            <a:endParaRPr lang="en-US" sz="2200" dirty="0" smtClean="0">
              <a:latin typeface="Calisto MT" pitchFamily="18" charset="0"/>
            </a:endParaRPr>
          </a:p>
          <a:p>
            <a:pPr algn="just">
              <a:buNone/>
            </a:pPr>
            <a:r>
              <a:rPr lang="en-US" sz="2200" dirty="0">
                <a:latin typeface="Calisto MT" pitchFamily="18" charset="0"/>
              </a:rPr>
              <a:t> </a:t>
            </a:r>
            <a:r>
              <a:rPr lang="en-US" sz="2200" dirty="0" smtClean="0">
                <a:latin typeface="Calisto MT" pitchFamily="18" charset="0"/>
              </a:rPr>
              <a:t>   Organization </a:t>
            </a:r>
            <a:r>
              <a:rPr lang="en-US" sz="2200" dirty="0" smtClean="0">
                <a:latin typeface="Calisto MT" pitchFamily="18" charset="0"/>
              </a:rPr>
              <a:t>posses </a:t>
            </a:r>
            <a:r>
              <a:rPr lang="en-US" sz="2200" dirty="0" smtClean="0">
                <a:latin typeface="Calisto MT" pitchFamily="18" charset="0"/>
              </a:rPr>
              <a:t>human as well as non human resources like money , material, </a:t>
            </a:r>
            <a:r>
              <a:rPr lang="en-US" sz="2200" dirty="0" smtClean="0">
                <a:latin typeface="Calisto MT" pitchFamily="18" charset="0"/>
              </a:rPr>
              <a:t>method, machinery etc. They </a:t>
            </a:r>
            <a:r>
              <a:rPr lang="en-US" sz="2200" dirty="0" smtClean="0">
                <a:latin typeface="Calisto MT" pitchFamily="18" charset="0"/>
              </a:rPr>
              <a:t>are </a:t>
            </a:r>
            <a:r>
              <a:rPr lang="en-US" sz="2200" dirty="0" smtClean="0">
                <a:latin typeface="Calisto MT" pitchFamily="18" charset="0"/>
              </a:rPr>
              <a:t>put </a:t>
            </a:r>
            <a:r>
              <a:rPr lang="en-US" sz="2200" dirty="0" smtClean="0">
                <a:latin typeface="Calisto MT" pitchFamily="18" charset="0"/>
              </a:rPr>
              <a:t>to use in the service of specific goals</a:t>
            </a:r>
            <a:r>
              <a:rPr lang="en-US" sz="2200" dirty="0" smtClean="0">
                <a:latin typeface="Calisto MT" pitchFamily="18" charset="0"/>
              </a:rPr>
              <a:t>. Management is needed whenever people work together in an organization, </a:t>
            </a:r>
            <a:r>
              <a:rPr lang="en-US" sz="2200" dirty="0" smtClean="0">
                <a:latin typeface="Calisto MT" pitchFamily="18" charset="0"/>
              </a:rPr>
              <a:t>s</a:t>
            </a:r>
            <a:r>
              <a:rPr lang="en-US" sz="2200" dirty="0" smtClean="0">
                <a:latin typeface="Calisto MT" pitchFamily="18" charset="0"/>
              </a:rPr>
              <a:t>o </a:t>
            </a:r>
            <a:r>
              <a:rPr lang="en-US" sz="2200" dirty="0" smtClean="0">
                <a:latin typeface="Calisto MT" pitchFamily="18" charset="0"/>
              </a:rPr>
              <a:t>management is a force that unifies human as well as non human resources for achieving organizational goal. </a:t>
            </a:r>
            <a:endParaRPr lang="en-IN" sz="2200" dirty="0">
              <a:latin typeface="Calisto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Calisto MT" pitchFamily="18" charset="0"/>
              </a:rPr>
              <a:t>It is a process of getting result with &amp; through people. For getting things done the manager in the organization have to perform the managerial functions such as planning , organizing , directing or leading and controlling and these functions must be perform by managers who manage the organization whether it is a business, religious, profitable, charitable, political etc. These functions are perform all level in an organization regardless of its type or size.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latin typeface="Baskerville Old Face" pitchFamily="18" charset="0"/>
              </a:rPr>
              <a:t>Meaning And Definition of Management</a:t>
            </a:r>
            <a:endParaRPr lang="en-IN" b="1" u="sng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504351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 </a:t>
            </a:r>
            <a:r>
              <a:rPr lang="en-US" sz="2400" dirty="0" smtClean="0">
                <a:latin typeface="Calisto MT" pitchFamily="18" charset="0"/>
              </a:rPr>
              <a:t>Management is a attainment of organizational goal in efficient and effective manner through planning and organizing , directing , leading or controlling organizational resources.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Calisto MT" pitchFamily="18" charset="0"/>
              </a:rPr>
              <a:t> Management is accomplishment of result through the efforts of other people.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Calisto MT" pitchFamily="18" charset="0"/>
              </a:rPr>
              <a:t> Management is the art of getting things done within through the people in formally organizing group.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Calisto MT" pitchFamily="18" charset="0"/>
              </a:rPr>
              <a:t> Management  is a process of planning , organizing , directing and controlling to determine and accomplish the objectives by the use of people and resources.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Calisto MT" pitchFamily="18" charset="0"/>
              </a:rPr>
              <a:t> Management is a process by which manager create direct maintain and operate purposes through systematic , co-ordinate, co-operative human efforts.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 smtClean="0">
              <a:latin typeface="Calisto MT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IN" sz="2400" dirty="0">
              <a:latin typeface="Calisto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u="sng" dirty="0" smtClean="0">
                <a:latin typeface="Baskerville Old Face" pitchFamily="18" charset="0"/>
              </a:rPr>
              <a:t>Scope of Management</a:t>
            </a:r>
            <a:endParaRPr lang="en-IN" sz="5400" b="1" u="sng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50072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2400" dirty="0" smtClean="0">
                <a:latin typeface="Calisto MT" pitchFamily="18" charset="0"/>
              </a:rPr>
              <a:t>The scope of management is every wide , it may be understood as</a:t>
            </a:r>
            <a:endParaRPr lang="en-US" sz="1000" dirty="0" smtClean="0">
              <a:latin typeface="Calisto MT" pitchFamily="18" charset="0"/>
            </a:endParaRPr>
          </a:p>
          <a:p>
            <a:pPr>
              <a:buNone/>
            </a:pPr>
            <a:endParaRPr lang="en-US" sz="2400" dirty="0" smtClean="0">
              <a:latin typeface="Calisto MT" pitchFamily="18" charset="0"/>
            </a:endParaRPr>
          </a:p>
          <a:p>
            <a:pPr>
              <a:buNone/>
            </a:pPr>
            <a:r>
              <a:rPr lang="en-US" sz="2400" b="1" dirty="0" smtClean="0">
                <a:latin typeface="Calisto MT" pitchFamily="18" charset="0"/>
              </a:rPr>
              <a:t>Management as an economic resources-</a:t>
            </a:r>
          </a:p>
          <a:p>
            <a:pPr>
              <a:buNone/>
            </a:pPr>
            <a:r>
              <a:rPr lang="en-US" sz="2400" dirty="0" smtClean="0">
                <a:latin typeface="Calisto MT" pitchFamily="18" charset="0"/>
              </a:rPr>
              <a:t>Management is one of the factors of production along with land</a:t>
            </a:r>
          </a:p>
          <a:p>
            <a:pPr>
              <a:buNone/>
            </a:pPr>
            <a:r>
              <a:rPr lang="en-US" sz="2400" dirty="0" smtClean="0">
                <a:latin typeface="Calisto MT" pitchFamily="18" charset="0"/>
              </a:rPr>
              <a:t>labor and capital. In modern organizations, the effective use of</a:t>
            </a:r>
          </a:p>
          <a:p>
            <a:pPr>
              <a:buNone/>
            </a:pPr>
            <a:r>
              <a:rPr lang="en-US" sz="2400" dirty="0" smtClean="0">
                <a:latin typeface="Calisto MT" pitchFamily="18" charset="0"/>
              </a:rPr>
              <a:t>5M’s of management ( money, material, method , man-</a:t>
            </a:r>
          </a:p>
          <a:p>
            <a:pPr>
              <a:buNone/>
            </a:pPr>
            <a:r>
              <a:rPr lang="en-US" sz="2400" dirty="0" smtClean="0">
                <a:latin typeface="Calisto MT" pitchFamily="18" charset="0"/>
              </a:rPr>
              <a:t>Power , machinery )depends to the great extent on quality of </a:t>
            </a:r>
          </a:p>
          <a:p>
            <a:pPr>
              <a:buNone/>
            </a:pPr>
            <a:r>
              <a:rPr lang="en-US" sz="2400" dirty="0" smtClean="0">
                <a:latin typeface="Calisto MT" pitchFamily="18" charset="0"/>
              </a:rPr>
              <a:t>management. In other words, how effectively and economically, the </a:t>
            </a:r>
          </a:p>
          <a:p>
            <a:pPr>
              <a:buNone/>
            </a:pPr>
            <a:r>
              <a:rPr lang="en-US" sz="2400" dirty="0" smtClean="0">
                <a:latin typeface="Calisto MT" pitchFamily="18" charset="0"/>
              </a:rPr>
              <a:t>5M’s are combined together to produce desired results.</a:t>
            </a:r>
          </a:p>
          <a:p>
            <a:pPr>
              <a:buNone/>
            </a:pPr>
            <a:endParaRPr lang="en-US" sz="2400" dirty="0" smtClean="0">
              <a:latin typeface="Calisto MT" pitchFamily="18" charset="0"/>
            </a:endParaRPr>
          </a:p>
          <a:p>
            <a:pPr>
              <a:buNone/>
            </a:pPr>
            <a:r>
              <a:rPr lang="en-US" sz="2400" b="1" dirty="0" smtClean="0">
                <a:latin typeface="Calisto MT" pitchFamily="18" charset="0"/>
              </a:rPr>
              <a:t>Management as a Process-</a:t>
            </a:r>
          </a:p>
          <a:p>
            <a:pPr>
              <a:buNone/>
            </a:pPr>
            <a:r>
              <a:rPr lang="en-US" sz="2400" dirty="0" smtClean="0">
                <a:latin typeface="Calisto MT" pitchFamily="18" charset="0"/>
              </a:rPr>
              <a:t>Process means a course of action or proceeding. Management is the </a:t>
            </a:r>
          </a:p>
          <a:p>
            <a:pPr>
              <a:buNone/>
            </a:pPr>
            <a:r>
              <a:rPr lang="en-US" sz="2400" dirty="0" smtClean="0">
                <a:latin typeface="Calisto MT" pitchFamily="18" charset="0"/>
              </a:rPr>
              <a:t>Process of planning , organization, leading and controlling all efforts </a:t>
            </a:r>
          </a:p>
          <a:p>
            <a:pPr>
              <a:buNone/>
            </a:pPr>
            <a:r>
              <a:rPr lang="en-US" sz="2400" dirty="0" smtClean="0">
                <a:latin typeface="Calisto MT" pitchFamily="18" charset="0"/>
              </a:rPr>
              <a:t>Of the organization members and of using all other organizational </a:t>
            </a:r>
          </a:p>
          <a:p>
            <a:pPr>
              <a:buNone/>
            </a:pPr>
            <a:r>
              <a:rPr lang="en-US" sz="2400" dirty="0" smtClean="0">
                <a:latin typeface="Calisto MT" pitchFamily="18" charset="0"/>
              </a:rPr>
              <a:t>Resources to achieve stated organizational goals. Management is social </a:t>
            </a:r>
          </a:p>
          <a:p>
            <a:pPr>
              <a:buNone/>
            </a:pPr>
            <a:r>
              <a:rPr lang="en-US" sz="2400" dirty="0" smtClean="0">
                <a:latin typeface="Calisto MT" pitchFamily="18" charset="0"/>
              </a:rPr>
              <a:t>Process  also because it  concerned with people of inside and outside of</a:t>
            </a:r>
          </a:p>
          <a:p>
            <a:pPr>
              <a:buNone/>
            </a:pPr>
            <a:r>
              <a:rPr lang="en-US" sz="2400" dirty="0" smtClean="0">
                <a:latin typeface="Calisto MT" pitchFamily="18" charset="0"/>
              </a:rPr>
              <a:t>Organization.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572560" cy="796908"/>
          </a:xfrm>
        </p:spPr>
        <p:txBody>
          <a:bodyPr>
            <a:normAutofit fontScale="90000"/>
          </a:bodyPr>
          <a:lstStyle/>
          <a:p>
            <a:pPr algn="l"/>
            <a:r>
              <a:rPr lang="en-US" sz="2800" b="1" dirty="0" smtClean="0">
                <a:latin typeface="Calisto MT" pitchFamily="18" charset="0"/>
              </a:rPr>
              <a:t>Management as a Discipline-</a:t>
            </a:r>
            <a:r>
              <a:rPr lang="en-US" sz="2800" dirty="0" smtClean="0">
                <a:latin typeface="Calisto MT" pitchFamily="18" charset="0"/>
              </a:rPr>
              <a:t> Management is a distinct field of study with well defined concepts and principles.</a:t>
            </a:r>
            <a:endParaRPr lang="en-IN" sz="2800" b="1" dirty="0">
              <a:latin typeface="Calisto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0006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latin typeface="Calisto MT" pitchFamily="18" charset="0"/>
              </a:rPr>
              <a:t>Management as system authority- </a:t>
            </a:r>
            <a:r>
              <a:rPr lang="en-US" sz="2400" dirty="0" smtClean="0">
                <a:latin typeface="Calisto MT" pitchFamily="18" charset="0"/>
              </a:rPr>
              <a:t>Management is a rule making </a:t>
            </a:r>
          </a:p>
          <a:p>
            <a:pPr>
              <a:buNone/>
            </a:pPr>
            <a:r>
              <a:rPr lang="en-US" sz="2400" dirty="0" smtClean="0">
                <a:latin typeface="Calisto MT" pitchFamily="18" charset="0"/>
              </a:rPr>
              <a:t>And rule enforcing body . It is tied  together by a web of </a:t>
            </a:r>
          </a:p>
          <a:p>
            <a:pPr>
              <a:buNone/>
            </a:pPr>
            <a:r>
              <a:rPr lang="en-US" sz="2400" dirty="0" smtClean="0">
                <a:latin typeface="Calisto MT" pitchFamily="18" charset="0"/>
              </a:rPr>
              <a:t>relationship between superior and subordinate. People are bound </a:t>
            </a:r>
          </a:p>
          <a:p>
            <a:pPr>
              <a:buNone/>
            </a:pPr>
            <a:r>
              <a:rPr lang="en-US" sz="2400" dirty="0" smtClean="0">
                <a:latin typeface="Calisto MT" pitchFamily="18" charset="0"/>
              </a:rPr>
              <a:t>by  authority relationship.</a:t>
            </a:r>
          </a:p>
          <a:p>
            <a:pPr>
              <a:buNone/>
            </a:pPr>
            <a:r>
              <a:rPr lang="en-US" sz="2400" dirty="0" smtClean="0">
                <a:latin typeface="Calisto MT" pitchFamily="18" charset="0"/>
              </a:rPr>
              <a:t> </a:t>
            </a:r>
            <a:r>
              <a:rPr lang="en-US" sz="2400" b="1" dirty="0" smtClean="0">
                <a:latin typeface="Calisto MT" pitchFamily="18" charset="0"/>
              </a:rPr>
              <a:t>Management is a class of elite- </a:t>
            </a:r>
            <a:r>
              <a:rPr lang="en-US" sz="2400" dirty="0" smtClean="0">
                <a:latin typeface="Calisto MT" pitchFamily="18" charset="0"/>
              </a:rPr>
              <a:t>Management is a distinct class in </a:t>
            </a:r>
          </a:p>
          <a:p>
            <a:pPr>
              <a:buNone/>
            </a:pPr>
            <a:r>
              <a:rPr lang="en-US" sz="2400" dirty="0" smtClean="0">
                <a:latin typeface="Calisto MT" pitchFamily="18" charset="0"/>
              </a:rPr>
              <a:t>society having its own ethical and value system . The managerial </a:t>
            </a:r>
          </a:p>
          <a:p>
            <a:pPr>
              <a:buNone/>
            </a:pPr>
            <a:r>
              <a:rPr lang="en-US" sz="2400" dirty="0" smtClean="0">
                <a:latin typeface="Calisto MT" pitchFamily="18" charset="0"/>
              </a:rPr>
              <a:t>class has become very important in modern organizations owing </a:t>
            </a:r>
          </a:p>
          <a:p>
            <a:pPr>
              <a:buNone/>
            </a:pPr>
            <a:r>
              <a:rPr lang="en-US" sz="2400" dirty="0" smtClean="0">
                <a:latin typeface="Calisto MT" pitchFamily="18" charset="0"/>
              </a:rPr>
              <a:t>to business success . All the managers from C.E.O. to first line </a:t>
            </a:r>
          </a:p>
          <a:p>
            <a:pPr>
              <a:buNone/>
            </a:pPr>
            <a:r>
              <a:rPr lang="en-US" sz="2400" dirty="0" smtClean="0">
                <a:latin typeface="Calisto MT" pitchFamily="18" charset="0"/>
              </a:rPr>
              <a:t>supervisors are collectively addressed as “ Management”.</a:t>
            </a:r>
            <a:endParaRPr lang="en-US" sz="2400" b="1" dirty="0" smtClean="0">
              <a:latin typeface="Calisto MT" pitchFamily="18" charset="0"/>
            </a:endParaRPr>
          </a:p>
          <a:p>
            <a:pPr>
              <a:buNone/>
            </a:pPr>
            <a:endParaRPr lang="en-US" sz="2400" dirty="0" smtClean="0">
              <a:latin typeface="Calisto MT" pitchFamily="18" charset="0"/>
            </a:endParaRPr>
          </a:p>
          <a:p>
            <a:pPr>
              <a:buNone/>
            </a:pPr>
            <a:endParaRPr lang="en-US" sz="2400" dirty="0" smtClean="0">
              <a:latin typeface="Calisto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u="sng" dirty="0" smtClean="0">
                <a:latin typeface="Baskerville Old Face" pitchFamily="18" charset="0"/>
              </a:rPr>
              <a:t>Importance of Management</a:t>
            </a:r>
            <a:endParaRPr lang="en-IN" sz="5400" b="1" u="sng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dirty="0" smtClean="0">
                <a:latin typeface="Calisto MT" pitchFamily="18" charset="0"/>
              </a:rPr>
              <a:t>According to Drucker, management is the dynamic life giving element in any organization . It is the activating </a:t>
            </a:r>
          </a:p>
          <a:p>
            <a:pPr>
              <a:buNone/>
            </a:pPr>
            <a:r>
              <a:rPr lang="en-US" sz="1400" dirty="0" smtClean="0">
                <a:latin typeface="Calisto MT" pitchFamily="18" charset="0"/>
              </a:rPr>
              <a:t>force that gets Things done through people , without management , an Organization is merely a collection of </a:t>
            </a:r>
          </a:p>
          <a:p>
            <a:pPr>
              <a:buNone/>
            </a:pPr>
            <a:r>
              <a:rPr lang="en-US" sz="1400" dirty="0" smtClean="0">
                <a:latin typeface="Calisto MT" pitchFamily="18" charset="0"/>
              </a:rPr>
              <a:t>man , machine , money And  material. In  the absence of management , the resources of production  remains </a:t>
            </a:r>
          </a:p>
          <a:p>
            <a:pPr>
              <a:buNone/>
            </a:pPr>
            <a:r>
              <a:rPr lang="en-US" sz="1400" dirty="0" smtClean="0">
                <a:latin typeface="Calisto MT" pitchFamily="18" charset="0"/>
              </a:rPr>
              <a:t>resources never become production . The importance of  management could be  understood from the </a:t>
            </a:r>
          </a:p>
          <a:p>
            <a:pPr>
              <a:buNone/>
            </a:pPr>
            <a:r>
              <a:rPr lang="en-US" sz="1400" dirty="0" smtClean="0">
                <a:latin typeface="Calisto MT" pitchFamily="18" charset="0"/>
              </a:rPr>
              <a:t>following  points.</a:t>
            </a:r>
          </a:p>
          <a:p>
            <a:pPr>
              <a:buNone/>
            </a:pPr>
            <a:r>
              <a:rPr lang="en-US" sz="1800" b="1" u="sng" dirty="0" smtClean="0">
                <a:latin typeface="Calisto MT" pitchFamily="18" charset="0"/>
              </a:rPr>
              <a:t>Optimum use of resources-</a:t>
            </a:r>
            <a:r>
              <a:rPr lang="en-US" sz="1800" dirty="0" smtClean="0">
                <a:latin typeface="Calisto MT" pitchFamily="18" charset="0"/>
              </a:rPr>
              <a:t> </a:t>
            </a:r>
            <a:r>
              <a:rPr lang="en-US" sz="1400" dirty="0" smtClean="0">
                <a:latin typeface="Calisto MT" pitchFamily="18" charset="0"/>
              </a:rPr>
              <a:t>Management  helps the organization to optimally utilize its scare resources ( Human, physical and financial) by reducing the wastages of all kinds. It  help in putting the resources to </a:t>
            </a:r>
          </a:p>
          <a:p>
            <a:pPr>
              <a:buNone/>
            </a:pPr>
            <a:r>
              <a:rPr lang="en-US" sz="1400" dirty="0" smtClean="0">
                <a:latin typeface="Calisto MT" pitchFamily="18" charset="0"/>
              </a:rPr>
              <a:t>the best advantages with in the regulation set by organization its  environment.</a:t>
            </a:r>
          </a:p>
          <a:p>
            <a:pPr>
              <a:buNone/>
            </a:pPr>
            <a:r>
              <a:rPr lang="en-US" sz="1800" b="1" u="sng" dirty="0" smtClean="0">
                <a:latin typeface="Calisto MT" pitchFamily="18" charset="0"/>
              </a:rPr>
              <a:t>Effective leadership and motivation-</a:t>
            </a:r>
            <a:r>
              <a:rPr lang="en-US" sz="1400" dirty="0" smtClean="0">
                <a:latin typeface="Calisto MT" pitchFamily="18" charset="0"/>
              </a:rPr>
              <a:t> The activities of the organization become random based on hunch </a:t>
            </a:r>
          </a:p>
          <a:p>
            <a:pPr>
              <a:buNone/>
            </a:pPr>
            <a:r>
              <a:rPr lang="en-US" sz="1400" dirty="0" smtClean="0">
                <a:latin typeface="Calisto MT" pitchFamily="18" charset="0"/>
              </a:rPr>
              <a:t>and intuition if the management of organization will not effective. Management  enables employees to </a:t>
            </a:r>
          </a:p>
          <a:p>
            <a:pPr>
              <a:buNone/>
            </a:pPr>
            <a:r>
              <a:rPr lang="en-US" sz="1400" dirty="0" smtClean="0">
                <a:latin typeface="Calisto MT" pitchFamily="18" charset="0"/>
              </a:rPr>
              <a:t>move cooperatively and achieve goals in a coordinated manner. Management enables employees to move </a:t>
            </a:r>
          </a:p>
          <a:p>
            <a:pPr>
              <a:buNone/>
            </a:pPr>
            <a:r>
              <a:rPr lang="en-US" sz="1400" dirty="0" smtClean="0">
                <a:latin typeface="Calisto MT" pitchFamily="18" charset="0"/>
              </a:rPr>
              <a:t>cooperatively and achieve goals in a coordinated manner. Management create team work and motivates </a:t>
            </a:r>
          </a:p>
          <a:p>
            <a:pPr>
              <a:buNone/>
            </a:pPr>
            <a:r>
              <a:rPr lang="en-US" sz="1400" dirty="0" smtClean="0">
                <a:latin typeface="Calisto MT" pitchFamily="18" charset="0"/>
              </a:rPr>
              <a:t>employees to work harder and better by providing necessary guidance , counseling and effective leadership.</a:t>
            </a:r>
          </a:p>
          <a:p>
            <a:pPr>
              <a:buNone/>
            </a:pPr>
            <a:r>
              <a:rPr lang="en-US" sz="1800" b="1" u="sng" dirty="0" smtClean="0">
                <a:latin typeface="Calisto MT" pitchFamily="18" charset="0"/>
              </a:rPr>
              <a:t>Establishes sound industrial relations-</a:t>
            </a:r>
            <a:r>
              <a:rPr lang="en-US" sz="1400" b="1" dirty="0" smtClean="0">
                <a:latin typeface="Calisto MT" pitchFamily="18" charset="0"/>
              </a:rPr>
              <a:t> </a:t>
            </a:r>
            <a:r>
              <a:rPr lang="en-US" sz="1400" dirty="0" smtClean="0">
                <a:latin typeface="Calisto MT" pitchFamily="18" charset="0"/>
              </a:rPr>
              <a:t>Management minimize industrial disputes and contribute to sound </a:t>
            </a:r>
          </a:p>
          <a:p>
            <a:pPr>
              <a:buNone/>
            </a:pPr>
            <a:r>
              <a:rPr lang="en-US" sz="1400" dirty="0" smtClean="0">
                <a:latin typeface="Calisto MT" pitchFamily="18" charset="0"/>
              </a:rPr>
              <a:t>industrial relations by making coordination between workers union of same organization and other national </a:t>
            </a:r>
          </a:p>
          <a:p>
            <a:pPr>
              <a:buNone/>
            </a:pPr>
            <a:r>
              <a:rPr lang="en-US" sz="1400" dirty="0" smtClean="0">
                <a:latin typeface="Calisto MT" pitchFamily="18" charset="0"/>
              </a:rPr>
              <a:t>labor organizations with management / owners. Management takes prompt action whenever workers express </a:t>
            </a:r>
          </a:p>
          <a:p>
            <a:pPr>
              <a:buNone/>
            </a:pPr>
            <a:r>
              <a:rPr lang="en-US" sz="1400" dirty="0" smtClean="0">
                <a:latin typeface="Calisto MT" pitchFamily="18" charset="0"/>
              </a:rPr>
              <a:t>dissatisfaction over organizational rules, methods procedure and reward system.</a:t>
            </a:r>
            <a:r>
              <a:rPr lang="en-US" sz="1400" b="1" dirty="0" smtClean="0">
                <a:latin typeface="Calisto MT" pitchFamily="18" charset="0"/>
              </a:rPr>
              <a:t> </a:t>
            </a:r>
            <a:r>
              <a:rPr lang="en-US" sz="1400" dirty="0" smtClean="0">
                <a:latin typeface="Calisto MT" pitchFamily="18" charset="0"/>
              </a:rPr>
              <a:t> </a:t>
            </a:r>
          </a:p>
          <a:p>
            <a:pPr>
              <a:buNone/>
            </a:pPr>
            <a:r>
              <a:rPr lang="en-US" sz="1800" b="1" u="sng" dirty="0" smtClean="0">
                <a:latin typeface="Calisto MT" pitchFamily="18" charset="0"/>
              </a:rPr>
              <a:t>Achievement of objective</a:t>
            </a:r>
            <a:r>
              <a:rPr lang="en-US" sz="1400" b="1" u="sng" dirty="0" smtClean="0">
                <a:latin typeface="Calisto MT" pitchFamily="18" charset="0"/>
              </a:rPr>
              <a:t>-</a:t>
            </a:r>
            <a:r>
              <a:rPr lang="en-US" sz="1400" b="1" dirty="0" smtClean="0">
                <a:latin typeface="Calisto MT" pitchFamily="18" charset="0"/>
              </a:rPr>
              <a:t> </a:t>
            </a:r>
            <a:r>
              <a:rPr lang="en-US" sz="1400" dirty="0" smtClean="0">
                <a:latin typeface="Calisto MT" pitchFamily="18" charset="0"/>
              </a:rPr>
              <a:t>Management helps to effectively design the goals and frame plan , policies and </a:t>
            </a:r>
          </a:p>
          <a:p>
            <a:pPr>
              <a:buNone/>
            </a:pPr>
            <a:r>
              <a:rPr lang="en-US" sz="1400" dirty="0" smtClean="0">
                <a:latin typeface="Calisto MT" pitchFamily="18" charset="0"/>
              </a:rPr>
              <a:t>strategies to achieve them efficiently.</a:t>
            </a:r>
          </a:p>
          <a:p>
            <a:pPr>
              <a:buNone/>
            </a:pPr>
            <a:r>
              <a:rPr lang="en-US" sz="1800" b="1" u="sng" dirty="0" smtClean="0">
                <a:latin typeface="Calisto MT" pitchFamily="18" charset="0"/>
              </a:rPr>
              <a:t>Environmental analysis-</a:t>
            </a:r>
            <a:r>
              <a:rPr lang="en-US" sz="1400" b="1" dirty="0" smtClean="0">
                <a:latin typeface="Calisto MT" pitchFamily="18" charset="0"/>
              </a:rPr>
              <a:t> </a:t>
            </a:r>
            <a:r>
              <a:rPr lang="en-US" sz="1400" dirty="0" smtClean="0">
                <a:latin typeface="Calisto MT" pitchFamily="18" charset="0"/>
              </a:rPr>
              <a:t>Management enables organization to analyze its internal as well as external </a:t>
            </a:r>
          </a:p>
          <a:p>
            <a:pPr>
              <a:buNone/>
            </a:pPr>
            <a:r>
              <a:rPr lang="en-US" sz="1400" dirty="0" smtClean="0">
                <a:latin typeface="Calisto MT" pitchFamily="18" charset="0"/>
              </a:rPr>
              <a:t>environmental opportunity and business gains.</a:t>
            </a:r>
          </a:p>
          <a:p>
            <a:pPr>
              <a:buNone/>
            </a:pPr>
            <a:endParaRPr lang="en-US" sz="1400" b="1" dirty="0" smtClean="0">
              <a:latin typeface="Calisto MT" pitchFamily="18" charset="0"/>
            </a:endParaRPr>
          </a:p>
          <a:p>
            <a:pPr>
              <a:buNone/>
            </a:pPr>
            <a:endParaRPr lang="en-US" sz="1400" b="1" dirty="0" smtClean="0">
              <a:latin typeface="Calisto MT" pitchFamily="18" charset="0"/>
            </a:endParaRPr>
          </a:p>
          <a:p>
            <a:pPr>
              <a:buNone/>
            </a:pPr>
            <a:endParaRPr lang="en-US" sz="1400" b="1" dirty="0" smtClean="0">
              <a:latin typeface="Calisto MT" pitchFamily="18" charset="0"/>
            </a:endParaRPr>
          </a:p>
          <a:p>
            <a:pPr>
              <a:buNone/>
            </a:pPr>
            <a:r>
              <a:rPr lang="en-US" sz="1400" dirty="0" smtClean="0">
                <a:latin typeface="Calisto MT" pitchFamily="18" charset="0"/>
              </a:rPr>
              <a:t>  </a:t>
            </a:r>
            <a:endParaRPr lang="en-US" sz="1400" b="1" dirty="0" smtClean="0">
              <a:latin typeface="Calisto MT" pitchFamily="18" charset="0"/>
            </a:endParaRPr>
          </a:p>
          <a:p>
            <a:pPr>
              <a:buNone/>
            </a:pPr>
            <a:endParaRPr lang="en-IN" sz="1400" dirty="0">
              <a:latin typeface="Calisto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863</Words>
  <Application>Microsoft Office PowerPoint</Application>
  <PresentationFormat>On-screen Show (4:3)</PresentationFormat>
  <Paragraphs>64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   Introduction to Management</vt:lpstr>
      <vt:lpstr>Slide 2</vt:lpstr>
      <vt:lpstr>Meaning And Definition of Management</vt:lpstr>
      <vt:lpstr>Scope of Management</vt:lpstr>
      <vt:lpstr>Management as a Discipline- Management is a distinct field of study with well defined concepts and principles.</vt:lpstr>
      <vt:lpstr>Importance of Management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MCA-1003 PRINCIPLES   OF  MANAGEMENT &amp; COMMUNICATION</dc:title>
  <dc:creator>HP</dc:creator>
  <cp:lastModifiedBy>ADMIN</cp:lastModifiedBy>
  <cp:revision>83</cp:revision>
  <dcterms:created xsi:type="dcterms:W3CDTF">2022-11-09T16:43:06Z</dcterms:created>
  <dcterms:modified xsi:type="dcterms:W3CDTF">2024-07-27T07:31:51Z</dcterms:modified>
</cp:coreProperties>
</file>