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6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1828800"/>
            <a:ext cx="107899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F4E79"/>
                </a:solidFill>
              </a:defRPr>
            </a:pPr>
            <a:r>
              <a:t>Measurement Errors, Precision &amp; Sensitivity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3063240"/>
            <a:ext cx="10058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300"/>
            </a:pPr>
            <a:r>
              <a:t>Definitions, formulas and solved numerical examples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Example 4: Temperature-to-Voltage Transducer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43000"/>
            <a:ext cx="10789920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rPr dirty="0"/>
              <a:t>Measurement range: 30°C to 280°C</a:t>
            </a:r>
          </a:p>
          <a:p>
            <a:pPr>
              <a:spcAft>
                <a:spcPts val="1200"/>
              </a:spcAft>
              <a:defRPr sz="2100"/>
            </a:pPr>
            <a:r>
              <a:rPr dirty="0"/>
              <a:t>Output variation: 0 V to 10 </a:t>
            </a:r>
            <a:r>
              <a:rPr dirty="0" smtClean="0"/>
              <a:t>V</a:t>
            </a:r>
            <a:endParaRPr lang="en-IN" dirty="0" smtClean="0"/>
          </a:p>
          <a:p>
            <a:pPr>
              <a:spcAft>
                <a:spcPts val="1200"/>
              </a:spcAft>
              <a:defRPr sz="2100"/>
            </a:pPr>
            <a:r>
              <a:rPr lang="en-IN" dirty="0" smtClean="0"/>
              <a:t>Determine </a:t>
            </a:r>
            <a:r>
              <a:rPr lang="en-IN" smtClean="0"/>
              <a:t>its sensitivity.</a:t>
            </a:r>
            <a:endParaRPr dirty="0"/>
          </a:p>
          <a:p>
            <a:pPr>
              <a:spcAft>
                <a:spcPts val="1200"/>
              </a:spcAft>
              <a:defRPr sz="2100"/>
            </a:pPr>
            <a:r>
              <a:rPr dirty="0"/>
              <a:t>Sensitivity K = (10 − 0) / (280 − 30)</a:t>
            </a:r>
          </a:p>
          <a:p>
            <a:pPr>
              <a:spcAft>
                <a:spcPts val="1200"/>
              </a:spcAft>
              <a:defRPr sz="2100"/>
            </a:pPr>
            <a:r>
              <a:rPr dirty="0"/>
              <a:t>K = 0.04 V/°C = 40 mV/°C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Absolute Error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4300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Absolute error is the difference between the expected value and the measured value of a variable.</a:t>
            </a:r>
          </a:p>
          <a:p>
            <a:pPr>
              <a:spcAft>
                <a:spcPts val="1200"/>
              </a:spcAft>
              <a:defRPr sz="2100"/>
            </a:pPr>
            <a:r>
              <a:t>e = Yₙ − Xₙ</a:t>
            </a:r>
          </a:p>
          <a:p>
            <a:pPr>
              <a:spcAft>
                <a:spcPts val="1200"/>
              </a:spcAft>
              <a:defRPr sz="2100"/>
            </a:pPr>
            <a:r>
              <a:t>Yₙ = expected (true) value; Xₙ = measured value</a:t>
            </a:r>
          </a:p>
          <a:p>
            <a:pPr>
              <a:spcAft>
                <a:spcPts val="1200"/>
              </a:spcAft>
              <a:defRPr sz="2100"/>
            </a:pPr>
            <a:r>
              <a:t>% Error = (e / Yₙ) × 100 = [(Yₙ − Xₙ) / Yₙ] × 100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Accuracy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4300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Error is frequently expressed in terms of accuracy.</a:t>
            </a:r>
          </a:p>
          <a:p>
            <a:pPr>
              <a:spcAft>
                <a:spcPts val="1200"/>
              </a:spcAft>
              <a:defRPr sz="2100"/>
            </a:pPr>
            <a:r>
              <a:t>Relative accuracy:  A = 1 − |(Yₙ − Xₙ) / Yₙ|</a:t>
            </a:r>
          </a:p>
          <a:p>
            <a:pPr>
              <a:spcAft>
                <a:spcPts val="1200"/>
              </a:spcAft>
              <a:defRPr sz="2100"/>
            </a:pPr>
            <a:r>
              <a:t>% Accuracy = A × 100%</a:t>
            </a:r>
          </a:p>
          <a:p>
            <a:pPr>
              <a:spcAft>
                <a:spcPts val="1200"/>
              </a:spcAft>
              <a:defRPr sz="2100"/>
            </a:pPr>
            <a:r>
              <a:t>Also, % Accuracy = 100% − % Error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Example 1: Error and Accuracy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43000"/>
            <a:ext cx="10789920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rPr dirty="0"/>
              <a:t>Expected voltage = 80 V; measured voltage = 79 </a:t>
            </a:r>
            <a:r>
              <a:rPr dirty="0" smtClean="0"/>
              <a:t>V</a:t>
            </a:r>
            <a:r>
              <a:rPr lang="en-IN" dirty="0" smtClean="0"/>
              <a:t>.Find absolute error,%</a:t>
            </a:r>
            <a:r>
              <a:rPr lang="en-IN" dirty="0" err="1" smtClean="0"/>
              <a:t>error,Relative</a:t>
            </a:r>
            <a:r>
              <a:rPr lang="en-IN" dirty="0" smtClean="0"/>
              <a:t> accuracy and % accuracy</a:t>
            </a:r>
            <a:endParaRPr dirty="0"/>
          </a:p>
          <a:p>
            <a:pPr>
              <a:spcAft>
                <a:spcPts val="1200"/>
              </a:spcAft>
              <a:defRPr sz="2100"/>
            </a:pPr>
            <a:r>
              <a:rPr lang="en-IN" dirty="0" smtClean="0"/>
              <a:t>Solution:</a:t>
            </a:r>
          </a:p>
          <a:p>
            <a:pPr>
              <a:spcAft>
                <a:spcPts val="1200"/>
              </a:spcAft>
              <a:defRPr sz="2100"/>
            </a:pPr>
            <a:r>
              <a:rPr dirty="0" smtClean="0"/>
              <a:t>Absolute </a:t>
            </a:r>
            <a:r>
              <a:rPr dirty="0"/>
              <a:t>error = 80 − 79 = 1 V</a:t>
            </a:r>
          </a:p>
          <a:p>
            <a:pPr>
              <a:spcAft>
                <a:spcPts val="1200"/>
              </a:spcAft>
              <a:defRPr sz="2100"/>
            </a:pPr>
            <a:r>
              <a:rPr dirty="0"/>
              <a:t>% Error = [(80 − 79) / 80] × 100 = 1.25%</a:t>
            </a:r>
          </a:p>
          <a:p>
            <a:pPr>
              <a:spcAft>
                <a:spcPts val="1200"/>
              </a:spcAft>
              <a:defRPr sz="2100"/>
            </a:pPr>
            <a:r>
              <a:rPr dirty="0"/>
              <a:t>Relative accuracy = 1 − (1/80) = 0.9875</a:t>
            </a:r>
          </a:p>
          <a:p>
            <a:pPr>
              <a:spcAft>
                <a:spcPts val="1200"/>
              </a:spcAft>
              <a:defRPr sz="2100"/>
            </a:pPr>
            <a:r>
              <a:rPr dirty="0"/>
              <a:t>% Accuracy = 98.75%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Precision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4300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Precision for the nth measurement can be expressed as:</a:t>
            </a:r>
          </a:p>
          <a:p>
            <a:pPr>
              <a:spcAft>
                <a:spcPts val="1200"/>
              </a:spcAft>
              <a:defRPr sz="2100"/>
            </a:pPr>
            <a:r>
              <a:t>P = 1 − |(Xₙ − X̄) / X̄|</a:t>
            </a:r>
          </a:p>
          <a:p>
            <a:pPr>
              <a:spcAft>
                <a:spcPts val="1200"/>
              </a:spcAft>
              <a:defRPr sz="2100"/>
            </a:pPr>
            <a:r>
              <a:t>Xₙ = value of nth measurement</a:t>
            </a:r>
          </a:p>
          <a:p>
            <a:pPr>
              <a:spcAft>
                <a:spcPts val="1200"/>
              </a:spcAft>
              <a:defRPr sz="2100"/>
            </a:pPr>
            <a:r>
              <a:t>X̄ = average value of the set of measurements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Example 2: Precision of a Measurement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51560"/>
            <a:ext cx="1097280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/>
            </a:pPr>
            <a:r>
              <a:t>Question: The table gives the set of 10 measurements that were recorded in the laboratory. Calculate the precision of the 6th measurement.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2240280"/>
          <a:ext cx="4754880" cy="352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7570">
                <a:tc>
                  <a:txBody>
                    <a:bodyPr/>
                    <a:lstStyle/>
                    <a:p>
                      <a:pPr algn="ctr">
                        <a:defRPr sz="1500" b="1"/>
                      </a:pPr>
                      <a:r>
                        <a:t>Measurement 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500" b="1"/>
                      </a:pPr>
                      <a:r>
                        <a:t>Measurement value Xₙ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570"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570"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570"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102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570"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570"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570"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570"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103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570"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570"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106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580"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500"/>
                      </a:pPr>
                      <a:r>
                        <a:t>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35040" y="2240280"/>
            <a:ext cx="54864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2000" b="1"/>
            </a:pPr>
            <a:r>
              <a:t>Solution:</a:t>
            </a:r>
          </a:p>
          <a:p>
            <a:pPr>
              <a:spcAft>
                <a:spcPts val="500"/>
              </a:spcAft>
              <a:defRPr sz="1800" b="0"/>
            </a:pPr>
            <a:r>
              <a:t>X̄ = (98+101+102+97+101+100+103+98+106+99) / 10</a:t>
            </a:r>
          </a:p>
          <a:p>
            <a:pPr>
              <a:spcAft>
                <a:spcPts val="500"/>
              </a:spcAft>
              <a:defRPr sz="1800" b="0"/>
            </a:pPr>
            <a:r>
              <a:t>X̄ = 1005 / 10 = 100.5</a:t>
            </a:r>
          </a:p>
          <a:p>
            <a:pPr>
              <a:spcAft>
                <a:spcPts val="500"/>
              </a:spcAft>
              <a:defRPr sz="1800" b="0"/>
            </a:pPr>
            <a:endParaRPr/>
          </a:p>
          <a:p>
            <a:pPr>
              <a:spcAft>
                <a:spcPts val="500"/>
              </a:spcAft>
              <a:defRPr sz="1800" b="0"/>
            </a:pPr>
            <a:r>
              <a:t>For the 6th measurement:  Xₙ = 100</a:t>
            </a:r>
          </a:p>
          <a:p>
            <a:pPr>
              <a:spcAft>
                <a:spcPts val="500"/>
              </a:spcAft>
              <a:defRPr sz="1800" b="0"/>
            </a:pPr>
            <a:endParaRPr/>
          </a:p>
          <a:p>
            <a:pPr>
              <a:spcAft>
                <a:spcPts val="500"/>
              </a:spcAft>
              <a:defRPr sz="1800" b="0"/>
            </a:pPr>
            <a:r>
              <a:t>Precision, P = 1 − |(Xₙ − X̄) / X̄|</a:t>
            </a:r>
          </a:p>
          <a:p>
            <a:pPr>
              <a:spcAft>
                <a:spcPts val="500"/>
              </a:spcAft>
              <a:defRPr sz="1800" b="0"/>
            </a:pPr>
            <a:r>
              <a:t>P = 1 − |(100 − 100.5) / 100.5|</a:t>
            </a:r>
          </a:p>
          <a:p>
            <a:pPr>
              <a:spcAft>
                <a:spcPts val="500"/>
              </a:spcAft>
              <a:defRPr sz="1800" b="0"/>
            </a:pPr>
            <a:r>
              <a:t>P = 1 − (0.5 / 100.5)</a:t>
            </a:r>
          </a:p>
          <a:p>
            <a:pPr>
              <a:spcAft>
                <a:spcPts val="500"/>
              </a:spcAft>
              <a:defRPr sz="1800" b="0"/>
            </a:pPr>
            <a:r>
              <a:t>P ≈ 0.995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Example 3: Load Cell Characteristics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43000"/>
            <a:ext cx="10789920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rPr dirty="0"/>
              <a:t>At 20°C: Load (</a:t>
            </a:r>
            <a:r>
              <a:rPr dirty="0" err="1"/>
              <a:t>kN</a:t>
            </a:r>
            <a:r>
              <a:rPr dirty="0"/>
              <a:t>) = 0, 0.4, 0.8, 0.12, 0.16, 0.20; Deflection (mm) = 0, 10, 20, 30, 40, 50</a:t>
            </a:r>
          </a:p>
          <a:p>
            <a:pPr>
              <a:spcAft>
                <a:spcPts val="1200"/>
              </a:spcAft>
              <a:defRPr sz="2100"/>
            </a:pPr>
            <a:r>
              <a:rPr dirty="0"/>
              <a:t>At 40°C: Load (</a:t>
            </a:r>
            <a:r>
              <a:rPr dirty="0" err="1"/>
              <a:t>kN</a:t>
            </a:r>
            <a:r>
              <a:rPr dirty="0"/>
              <a:t>) = 0, 0.4, 0.8, 0.12, 0.16, 0.20; Deflection (mm) = 3, 14, 25, 36, 47, 58</a:t>
            </a:r>
          </a:p>
          <a:p>
            <a:pPr>
              <a:spcAft>
                <a:spcPts val="1200"/>
              </a:spcAft>
              <a:defRPr sz="2100"/>
            </a:pPr>
            <a:r>
              <a:rPr dirty="0"/>
              <a:t>Determine zero drift, sensitivity drift, sensitivity drift per °C, and resolution</a:t>
            </a:r>
            <a:r>
              <a:rPr dirty="0" smtClean="0"/>
              <a:t>.</a:t>
            </a:r>
            <a:endParaRPr lang="en-IN" dirty="0" smtClean="0"/>
          </a:p>
          <a:p>
            <a:pPr>
              <a:spcAft>
                <a:spcPts val="1200"/>
              </a:spcAft>
              <a:defRPr sz="2100"/>
            </a:pPr>
            <a:r>
              <a:rPr lang="en-IN" dirty="0" smtClean="0"/>
              <a:t>If 0.5 mm of scale division can be read with fair degree of </a:t>
            </a:r>
            <a:r>
              <a:rPr lang="en-IN" dirty="0" err="1" smtClean="0"/>
              <a:t>certainity</a:t>
            </a:r>
            <a:r>
              <a:rPr lang="en-IN" dirty="0" smtClean="0"/>
              <a:t>, then determine the resolution of instrument in both the cases i.e. at 20 degree C and 40 degree 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Example 3: Solution – Drift &amp; Sensitivity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4300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Zero drift = 3 mm</a:t>
            </a:r>
          </a:p>
          <a:p>
            <a:pPr>
              <a:spcAft>
                <a:spcPts val="1200"/>
              </a:spcAft>
              <a:defRPr sz="2100"/>
            </a:pPr>
            <a:r>
              <a:t>Static sensitivity at 20°C = 10 / 0.4 = 25 mm/kN</a:t>
            </a:r>
          </a:p>
          <a:p>
            <a:pPr>
              <a:spcAft>
                <a:spcPts val="1200"/>
              </a:spcAft>
              <a:defRPr sz="2100"/>
            </a:pPr>
            <a:r>
              <a:t>Static sensitivity at 40°C = 11 / 0.4 = 27.5 mm/kN</a:t>
            </a:r>
          </a:p>
          <a:p>
            <a:pPr>
              <a:spcAft>
                <a:spcPts val="1200"/>
              </a:spcAft>
              <a:defRPr sz="2100"/>
            </a:pPr>
            <a:r>
              <a:t>Sensitivity drift = 27.5 − 25 = 2.5 mm/kN</a:t>
            </a:r>
          </a:p>
          <a:p>
            <a:pPr>
              <a:spcAft>
                <a:spcPts val="1200"/>
              </a:spcAft>
              <a:defRPr sz="2100"/>
            </a:pPr>
            <a:r>
              <a:t>Sensitivity drift per °C = 2.5 / 20 = 0.125 (mm/kN)/°C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7432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</a:defRPr>
            </a:pPr>
            <a:r>
              <a:t>Example 3: Resolution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4300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At 20°C: deflection factor = inverse sensitivity = 1/25 = 0.04 kN/mm</a:t>
            </a:r>
          </a:p>
          <a:p>
            <a:pPr>
              <a:spcAft>
                <a:spcPts val="1200"/>
              </a:spcAft>
              <a:defRPr sz="2100"/>
            </a:pPr>
            <a:r>
              <a:t>For 0.5 mm readable scale division: Resolution = 0.5 × 0.04 = 0.02 kN = 20 N</a:t>
            </a:r>
          </a:p>
          <a:p>
            <a:pPr>
              <a:spcAft>
                <a:spcPts val="1200"/>
              </a:spcAft>
              <a:defRPr sz="2100"/>
            </a:pPr>
            <a:r>
              <a:t>At 40°C: deflection factor ≈ 1/27.5 ≈ 0.036 kN/mm</a:t>
            </a:r>
          </a:p>
          <a:p>
            <a:pPr>
              <a:spcAft>
                <a:spcPts val="1200"/>
              </a:spcAft>
              <a:defRPr sz="2100"/>
            </a:pPr>
            <a:r>
              <a:t>Resolution = 0.5 × 0.036 ≈ 0.018 kN = 18 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654</Words>
  <Application>Microsoft Office PowerPoint</Application>
  <PresentationFormat>Widescreen</PresentationFormat>
  <Paragraphs>80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Admin</cp:lastModifiedBy>
  <cp:revision>3</cp:revision>
  <dcterms:created xsi:type="dcterms:W3CDTF">2013-01-27T09:14:16Z</dcterms:created>
  <dcterms:modified xsi:type="dcterms:W3CDTF">2026-07-24T06:26:10Z</dcterms:modified>
  <cp:category/>
</cp:coreProperties>
</file>