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1" r:id="rId2"/>
    <p:sldId id="257" r:id="rId3"/>
    <p:sldId id="258" r:id="rId4"/>
    <p:sldId id="259" r:id="rId5"/>
    <p:sldId id="277" r:id="rId6"/>
    <p:sldId id="260" r:id="rId7"/>
    <p:sldId id="287" r:id="rId8"/>
    <p:sldId id="288" r:id="rId9"/>
    <p:sldId id="289" r:id="rId10"/>
    <p:sldId id="262" r:id="rId11"/>
    <p:sldId id="290" r:id="rId12"/>
    <p:sldId id="291" r:id="rId13"/>
    <p:sldId id="267" r:id="rId14"/>
    <p:sldId id="301" r:id="rId15"/>
    <p:sldId id="268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2" r:id="rId26"/>
    <p:sldId id="284" r:id="rId27"/>
  </p:sldIdLst>
  <p:sldSz cx="12192000" cy="6858000"/>
  <p:notesSz cx="6858000" cy="9144000"/>
  <p:custShowLst>
    <p:custShow name="Custom Show 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300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ash\Desktop\Book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199854952341482E-2"/>
          <c:y val="5.703470950428717E-2"/>
          <c:w val="0.87609839066169359"/>
          <c:h val="0.76273802551540559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cat>
            <c:strRef>
              <c:f>Sheet1!$H$6:$M$6</c:f>
              <c:strCache>
                <c:ptCount val="6"/>
                <c:pt idx="0">
                  <c:v>10-20</c:v>
                </c:pt>
                <c:pt idx="1">
                  <c:v>20-30</c:v>
                </c:pt>
                <c:pt idx="2">
                  <c:v>30-40</c:v>
                </c:pt>
                <c:pt idx="3">
                  <c:v>40-50</c:v>
                </c:pt>
                <c:pt idx="4">
                  <c:v>50-60</c:v>
                </c:pt>
                <c:pt idx="5">
                  <c:v>60-70</c:v>
                </c:pt>
              </c:strCache>
            </c:strRef>
          </c:cat>
          <c:val>
            <c:numRef>
              <c:f>Sheet1!$H$7:$M$7</c:f>
              <c:numCache>
                <c:formatCode>General</c:formatCode>
                <c:ptCount val="6"/>
                <c:pt idx="0">
                  <c:v>3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47626896"/>
        <c:axId val="13746080"/>
      </c:barChart>
      <c:catAx>
        <c:axId val="3476268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sz="1400"/>
                  <a:t>Class</a:t>
                </a:r>
                <a:r>
                  <a:rPr lang="en-IN" sz="1400" baseline="0"/>
                  <a:t> Interval</a:t>
                </a:r>
                <a:endParaRPr lang="en-IN" sz="14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46080"/>
        <c:crosses val="autoZero"/>
        <c:auto val="1"/>
        <c:lblAlgn val="ctr"/>
        <c:lblOffset val="100"/>
        <c:noMultiLvlLbl val="0"/>
      </c:catAx>
      <c:valAx>
        <c:axId val="137460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sz="1400"/>
                  <a:t>Frequency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62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0.21053</cdr:x>
      <cdr:y>0.17769</cdr:y>
    </cdr:from>
    <cdr:to>
      <cdr:x>0.35526</cdr:x>
      <cdr:y>0.41381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1219200" y="573405"/>
          <a:ext cx="838200" cy="7620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0.27632</cdr:x>
      <cdr:y>0.15407</cdr:y>
    </cdr:from>
    <cdr:to>
      <cdr:x>0.43421</cdr:x>
      <cdr:y>0.5791</cdr:y>
    </cdr:to>
    <cdr:cxnSp macro="">
      <cdr:nvCxnSpPr>
        <cdr:cNvPr id="5" name="Straight Connector 4"/>
        <cdr:cNvCxnSpPr/>
      </cdr:nvCxnSpPr>
      <cdr:spPr>
        <a:xfrm xmlns:a="http://schemas.openxmlformats.org/drawingml/2006/main">
          <a:off x="1600200" y="497205"/>
          <a:ext cx="914400" cy="13716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0.31579</cdr:x>
      <cdr:y>0.24852</cdr:y>
    </cdr:from>
    <cdr:to>
      <cdr:x>0.31579</cdr:x>
      <cdr:y>0.79162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1828800" y="802005"/>
          <a:ext cx="0" cy="17526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D5A6-3068-4B65-8AA5-4FBDB1E3287C}" type="datetimeFigureOut">
              <a:rPr lang="en-US" smtClean="0"/>
              <a:pPr/>
              <a:t>7/30/2021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4B3EA-A083-443D-B644-74E25B6635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98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896600" cy="604996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IN" sz="6600" dirty="0">
                <a:solidFill>
                  <a:srgbClr val="002060"/>
                </a:solidFill>
                <a:latin typeface="Arial Rounded MT Bold" pitchFamily="34" charset="0"/>
              </a:rPr>
              <a:t>Measurements of central tendency</a:t>
            </a:r>
            <a:endParaRPr lang="en-US" sz="66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11430000" cy="63976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IN" dirty="0" smtClean="0"/>
              <a:t> 	</a:t>
            </a:r>
            <a:r>
              <a:rPr lang="en-IN" sz="3600" dirty="0" err="1" smtClean="0">
                <a:solidFill>
                  <a:prstClr val="black"/>
                </a:solidFill>
              </a:rPr>
              <a:t>i</a:t>
            </a:r>
            <a:r>
              <a:rPr lang="en-IN" sz="3600" dirty="0">
                <a:solidFill>
                  <a:prstClr val="black"/>
                </a:solidFill>
              </a:rPr>
              <a:t>) Calculation of median in a discrete series</a:t>
            </a:r>
            <a:endParaRPr lang="en-IN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066800"/>
                <a:ext cx="11430000" cy="5562600"/>
              </a:xfr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/>
              <a:lstStyle/>
              <a:p>
                <a:pPr>
                  <a:buNone/>
                </a:pPr>
                <a:r>
                  <a:rPr lang="en-US" dirty="0" smtClean="0"/>
                  <a:t>		Solution:						</a:t>
                </a:r>
              </a:p>
              <a:p>
                <a:pPr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					M = </a:t>
                </a:r>
                <a:r>
                  <a:rPr lang="en-US" sz="2800" dirty="0" smtClean="0"/>
                  <a:t>size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IN" sz="2800" b="0" i="0" smtClean="0">
                        <a:latin typeface="Cambria Math" panose="02040503050406030204" pitchFamily="18" charset="0"/>
                      </a:rPr>
                      <m:t>th</m:t>
                    </m:r>
                    <m:r>
                      <a:rPr lang="en-IN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IN" sz="2800" b="0" i="0" smtClean="0">
                        <a:latin typeface="Cambria Math" panose="02040503050406030204" pitchFamily="18" charset="0"/>
                      </a:rPr>
                      <m:t>item</m:t>
                    </m:r>
                  </m:oMath>
                </a14:m>
                <a:r>
                  <a:rPr lang="en-US" sz="2800" dirty="0" smtClean="0"/>
                  <a:t> </a:t>
                </a:r>
                <a:endParaRPr lang="en-US" dirty="0" smtClean="0"/>
              </a:p>
              <a:p>
                <a:pPr>
                  <a:buNone/>
                </a:pPr>
                <a:r>
                  <a:rPr lang="en-US" dirty="0" smtClean="0"/>
                  <a:t>									M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29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 =  15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item</a:t>
                </a:r>
              </a:p>
              <a:p>
                <a:pPr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					</a:t>
                </a:r>
                <a:r>
                  <a:rPr lang="en-US" sz="2800" dirty="0" smtClean="0"/>
                  <a:t>(more close to 15</a:t>
                </a:r>
                <a:r>
                  <a:rPr lang="en-US" sz="2800" baseline="30000" dirty="0" smtClean="0"/>
                  <a:t>th</a:t>
                </a:r>
                <a:r>
                  <a:rPr lang="en-US" sz="2800" dirty="0" smtClean="0"/>
                  <a:t> item)</a:t>
                </a:r>
                <a:endParaRPr lang="en-US" dirty="0" smtClean="0"/>
              </a:p>
              <a:p>
                <a:pPr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					M = 22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066800"/>
                <a:ext cx="11430000" cy="5562600"/>
              </a:xfrm>
              <a:blipFill rotWithShape="0">
                <a:blip r:embed="rId2"/>
                <a:stretch>
                  <a:fillRect t="-142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127121"/>
              </p:ext>
            </p:extLst>
          </p:nvPr>
        </p:nvGraphicFramePr>
        <p:xfrm>
          <a:off x="3048000" y="1093470"/>
          <a:ext cx="4495801" cy="5535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703"/>
                <a:gridCol w="999066"/>
                <a:gridCol w="856344"/>
                <a:gridCol w="856344"/>
                <a:gridCol w="856344"/>
              </a:tblGrid>
              <a:tr h="652864">
                <a:tc>
                  <a:txBody>
                    <a:bodyPr/>
                    <a:lstStyle/>
                    <a:p>
                      <a:r>
                        <a:rPr lang="en-IN" dirty="0" smtClean="0"/>
                        <a:t>X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F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F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>
                          <a:latin typeface="Lucida Calligraphy" panose="03010101010101010101" pitchFamily="66" charset="0"/>
                        </a:rPr>
                        <a:t>cf</a:t>
                      </a:r>
                      <a:endParaRPr lang="en-IN" dirty="0">
                        <a:latin typeface="Lucida Calligraphy" panose="03010101010101010101" pitchFamily="66" charset="0"/>
                      </a:endParaRPr>
                    </a:p>
                  </a:txBody>
                  <a:tcPr/>
                </a:tc>
              </a:tr>
              <a:tr h="697581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3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</a:t>
                      </a:r>
                      <a:endParaRPr lang="en-IN" dirty="0"/>
                    </a:p>
                  </a:txBody>
                  <a:tcPr/>
                </a:tc>
              </a:tr>
              <a:tr h="697581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14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5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</a:t>
                      </a:r>
                      <a:endParaRPr lang="en-IN" dirty="0"/>
                    </a:p>
                  </a:txBody>
                  <a:tcPr/>
                </a:tc>
              </a:tr>
              <a:tr h="697581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6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7</a:t>
                      </a:r>
                      <a:endParaRPr lang="en-IN" dirty="0"/>
                    </a:p>
                  </a:txBody>
                  <a:tcPr/>
                </a:tc>
              </a:tr>
              <a:tr h="697581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10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12</a:t>
                      </a:r>
                      <a:endParaRPr lang="en-IN" dirty="0"/>
                    </a:p>
                  </a:txBody>
                  <a:tcPr/>
                </a:tc>
              </a:tr>
              <a:tr h="697581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22</a:t>
                      </a:r>
                      <a:endParaRPr lang="en-IN" sz="20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4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17</a:t>
                      </a:r>
                      <a:endParaRPr lang="en-IN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697581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12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5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25</a:t>
                      </a:r>
                      <a:endParaRPr lang="en-IN" dirty="0"/>
                    </a:p>
                  </a:txBody>
                  <a:tcPr/>
                </a:tc>
              </a:tr>
              <a:tr h="697581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16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8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29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5334000" y="1219200"/>
            <a:ext cx="0" cy="27813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1353800" cy="7159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2800" dirty="0"/>
              <a:t>	</a:t>
            </a:r>
            <a:r>
              <a:rPr lang="en-IN" sz="3200" dirty="0"/>
              <a:t>Median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334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IN" sz="4100" dirty="0"/>
              <a:t> 	</a:t>
            </a:r>
            <a:r>
              <a:rPr lang="en-IN" sz="3600" dirty="0"/>
              <a:t>The histogram can be constructed in 	two ways depending up class- 	interval: </a:t>
            </a:r>
          </a:p>
          <a:p>
            <a:pPr>
              <a:buNone/>
            </a:pPr>
            <a:r>
              <a:rPr lang="en-IN" sz="3600" dirty="0"/>
              <a:t> a) 	For distributions that have equal class 	intervals</a:t>
            </a:r>
          </a:p>
          <a:p>
            <a:pPr>
              <a:buNone/>
            </a:pPr>
            <a:r>
              <a:rPr lang="en-IN" sz="3600" dirty="0"/>
              <a:t>b) 	For distributions that have unequal 	class intervals 	</a:t>
            </a:r>
          </a:p>
          <a:p>
            <a:pPr>
              <a:buNone/>
            </a:pPr>
            <a:endParaRPr lang="en-IN" sz="4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457200" y="1066800"/>
                <a:ext cx="11353800" cy="5486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buFont typeface="Arial" pitchFamily="34" charset="0"/>
                  <a:buNone/>
                </a:pPr>
                <a:r>
                  <a:rPr lang="en-IN" dirty="0" smtClean="0">
                    <a:solidFill>
                      <a:prstClr val="black"/>
                    </a:solidFill>
                  </a:rPr>
                  <a:t>	ii) Calculation </a:t>
                </a:r>
                <a:r>
                  <a:rPr lang="en-IN" dirty="0">
                    <a:solidFill>
                      <a:prstClr val="black"/>
                    </a:solidFill>
                  </a:rPr>
                  <a:t>of median in a </a:t>
                </a:r>
                <a:r>
                  <a:rPr lang="en-IN" dirty="0" smtClean="0">
                    <a:solidFill>
                      <a:prstClr val="black"/>
                    </a:solidFill>
                  </a:rPr>
                  <a:t>continuous series</a:t>
                </a:r>
                <a:endParaRPr lang="en-IN" dirty="0">
                  <a:solidFill>
                    <a:prstClr val="black"/>
                  </a:solidFill>
                </a:endParaRP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IN" dirty="0" smtClean="0"/>
                  <a:t>	M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box>
                          <m:box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 — 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𝑐𝑓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</m:oMath>
                </a14:m>
                <a:r>
                  <a:rPr lang="en-IN" dirty="0" smtClean="0"/>
                  <a:t> </a:t>
                </a:r>
                <a:r>
                  <a:rPr lang="en-IN" sz="2800" dirty="0" smtClean="0">
                    <a:latin typeface="Lucida Calligraphy" panose="03010101010101010101" pitchFamily="66" charset="0"/>
                  </a:rPr>
                  <a:t>x</a:t>
                </a:r>
                <a:r>
                  <a:rPr lang="en-IN" dirty="0" smtClean="0">
                    <a:latin typeface="Lucida Calligraphy" panose="03010101010101010101" pitchFamily="66" charset="0"/>
                  </a:rPr>
                  <a:t> </a:t>
                </a:r>
                <a:r>
                  <a:rPr lang="en-IN" dirty="0" err="1" smtClean="0">
                    <a:latin typeface="Lucida Calligraphy" panose="03010101010101010101" pitchFamily="66" charset="0"/>
                  </a:rPr>
                  <a:t>i</a:t>
                </a:r>
                <a:r>
                  <a:rPr lang="en-IN" dirty="0" smtClean="0">
                    <a:latin typeface="Lucida Calligraphy" panose="03010101010101010101" pitchFamily="66" charset="0"/>
                  </a:rPr>
                  <a:t>   		</a:t>
                </a:r>
                <a:r>
                  <a:rPr lang="en-IN" sz="1900" dirty="0" smtClean="0">
                    <a:latin typeface="Lucida Calligraphy" panose="03010101010101010101" pitchFamily="66" charset="0"/>
                  </a:rPr>
                  <a:t>L = lower limit of the median</a:t>
                </a:r>
                <a:r>
                  <a:rPr lang="en-IN" sz="2600" dirty="0" smtClean="0">
                    <a:latin typeface="Lucida Calligraphy" panose="03010101010101010101" pitchFamily="66" charset="0"/>
                  </a:rPr>
                  <a:t> </a:t>
                </a:r>
                <a:r>
                  <a:rPr lang="en-IN" sz="1900" dirty="0" smtClean="0">
                    <a:latin typeface="Lucida Calligraphy" panose="03010101010101010101" pitchFamily="66" charset="0"/>
                  </a:rPr>
                  <a:t>class</a:t>
                </a:r>
                <a:r>
                  <a:rPr lang="en-IN" dirty="0">
                    <a:latin typeface="Lucida Calligraphy" panose="03010101010101010101" pitchFamily="66" charset="0"/>
                  </a:rPr>
                  <a:t>	</a:t>
                </a:r>
                <a:r>
                  <a:rPr lang="en-IN" dirty="0" smtClean="0">
                    <a:latin typeface="Lucida Calligraphy" panose="03010101010101010101" pitchFamily="66" charset="0"/>
                  </a:rPr>
                  <a:t>							</a:t>
                </a:r>
                <a:r>
                  <a:rPr lang="en-IN" sz="2000" dirty="0" err="1" smtClean="0">
                    <a:latin typeface="Lucida Calligraphy" panose="03010101010101010101" pitchFamily="66" charset="0"/>
                  </a:rPr>
                  <a:t>cf</a:t>
                </a:r>
                <a:r>
                  <a:rPr lang="en-IN" sz="2000" dirty="0" smtClean="0">
                    <a:latin typeface="Lucida Calligraphy" panose="03010101010101010101" pitchFamily="66" charset="0"/>
                  </a:rPr>
                  <a:t> = cumulative frequency of the class 							       preceding the median class 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IN" sz="2000" dirty="0" smtClean="0">
                    <a:latin typeface="Lucida Calligraphy" panose="03010101010101010101" pitchFamily="66" charset="0"/>
                  </a:rPr>
                  <a:t>						F = frequency of the median class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IN" sz="2000" dirty="0" smtClean="0">
                    <a:latin typeface="Lucida Calligraphy" panose="03010101010101010101" pitchFamily="66" charset="0"/>
                  </a:rPr>
                  <a:t>						 </a:t>
                </a:r>
                <a:r>
                  <a:rPr lang="en-IN" sz="2000" dirty="0" err="1" smtClean="0">
                    <a:latin typeface="Lucida Calligraphy" panose="03010101010101010101" pitchFamily="66" charset="0"/>
                  </a:rPr>
                  <a:t>i</a:t>
                </a:r>
                <a:r>
                  <a:rPr lang="en-IN" sz="2000" dirty="0" smtClean="0">
                    <a:latin typeface="Lucida Calligraphy" panose="03010101010101010101" pitchFamily="66" charset="0"/>
                  </a:rPr>
                  <a:t> = class interval</a:t>
                </a:r>
                <a:r>
                  <a:rPr lang="en-IN" dirty="0" smtClean="0">
                    <a:latin typeface="Lucida Calligraphy" panose="03010101010101010101" pitchFamily="66" charset="0"/>
                  </a:rPr>
                  <a:t>	  </a:t>
                </a:r>
                <a:endParaRPr lang="en-US" sz="2800" dirty="0">
                  <a:solidFill>
                    <a:prstClr val="black"/>
                  </a:solidFill>
                </a:endParaRPr>
              </a:p>
              <a:p>
                <a:pPr marL="0" indent="0" algn="just">
                  <a:buFont typeface="Arial" pitchFamily="34" charset="0"/>
                  <a:buNone/>
                </a:pPr>
                <a:r>
                  <a:rPr lang="en-US" sz="2800" dirty="0" smtClean="0">
                    <a:solidFill>
                      <a:srgbClr val="002060"/>
                    </a:solidFill>
                  </a:rPr>
                  <a:t>For example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: calculate </a:t>
                </a:r>
                <a:r>
                  <a:rPr lang="en-US" sz="2800" dirty="0">
                    <a:solidFill>
                      <a:prstClr val="black"/>
                    </a:solidFill>
                  </a:rPr>
                  <a:t>the 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median </a:t>
                </a:r>
                <a:r>
                  <a:rPr lang="en-US" sz="2800" dirty="0">
                    <a:solidFill>
                      <a:prstClr val="black"/>
                    </a:solidFill>
                  </a:rPr>
                  <a:t>of following 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observations            </a:t>
                </a:r>
                <a:endParaRPr lang="en-IN" sz="2800" dirty="0" smtClean="0">
                  <a:solidFill>
                    <a:prstClr val="black"/>
                  </a:solidFill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r>
                  <a:rPr lang="en-IN" sz="2800" dirty="0" smtClean="0">
                    <a:solidFill>
                      <a:prstClr val="black"/>
                    </a:solidFill>
                  </a:rPr>
                  <a:t> </a:t>
                </a:r>
                <a:endParaRPr lang="en-IN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066800"/>
                <a:ext cx="11353800" cy="5486400"/>
              </a:xfrm>
              <a:prstGeom prst="rect">
                <a:avLst/>
              </a:prstGeom>
              <a:blipFill rotWithShape="0">
                <a:blip r:embed="rId2"/>
                <a:stretch>
                  <a:fillRect l="-1074" t="-10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266534"/>
              </p:ext>
            </p:extLst>
          </p:nvPr>
        </p:nvGraphicFramePr>
        <p:xfrm>
          <a:off x="2819400" y="5334000"/>
          <a:ext cx="6248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1050"/>
                <a:gridCol w="781050"/>
                <a:gridCol w="781050"/>
                <a:gridCol w="781050"/>
                <a:gridCol w="781050"/>
                <a:gridCol w="781050"/>
                <a:gridCol w="781050"/>
                <a:gridCol w="7810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CI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14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6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16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f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8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765137"/>
              </p:ext>
            </p:extLst>
          </p:nvPr>
        </p:nvGraphicFramePr>
        <p:xfrm>
          <a:off x="2209801" y="5334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457"/>
                <a:gridCol w="1099457"/>
                <a:gridCol w="1099457"/>
                <a:gridCol w="1099457"/>
                <a:gridCol w="1099457"/>
                <a:gridCol w="1099457"/>
                <a:gridCol w="10994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CI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10-20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20-30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30-40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40-50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50-60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60-70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f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5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11430000" cy="63976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IN" dirty="0" smtClean="0"/>
              <a:t> 	</a:t>
            </a:r>
            <a:r>
              <a:rPr lang="en-IN" sz="3600" dirty="0" smtClean="0">
                <a:solidFill>
                  <a:prstClr val="black"/>
                </a:solidFill>
              </a:rPr>
              <a:t>ii) </a:t>
            </a:r>
            <a:r>
              <a:rPr lang="en-IN" sz="3600" dirty="0">
                <a:solidFill>
                  <a:prstClr val="black"/>
                </a:solidFill>
              </a:rPr>
              <a:t>Calculation of median in </a:t>
            </a:r>
            <a:r>
              <a:rPr lang="en-IN" sz="3600" dirty="0" smtClean="0">
                <a:solidFill>
                  <a:prstClr val="black"/>
                </a:solidFill>
              </a:rPr>
              <a:t>continuous series</a:t>
            </a:r>
            <a:endParaRPr lang="en-IN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082040"/>
                <a:ext cx="11430000" cy="5562600"/>
              </a:xfr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/>
              <a:lstStyle/>
              <a:p>
                <a:pPr>
                  <a:buNone/>
                </a:pPr>
                <a:r>
                  <a:rPr lang="en-US" dirty="0" smtClean="0"/>
                  <a:t>		Solution:						</a:t>
                </a:r>
              </a:p>
              <a:p>
                <a:pPr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			M = </a:t>
                </a:r>
                <a:r>
                  <a:rPr lang="en-US" sz="2800" dirty="0" smtClean="0"/>
                  <a:t>size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IN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IN" sz="2800" b="0" i="0" smtClean="0">
                        <a:latin typeface="Cambria Math" panose="02040503050406030204" pitchFamily="18" charset="0"/>
                      </a:rPr>
                      <m:t>th</m:t>
                    </m:r>
                    <m:r>
                      <a:rPr lang="en-IN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IN" sz="2800" b="0" i="0" smtClean="0">
                        <a:latin typeface="Cambria Math" panose="02040503050406030204" pitchFamily="18" charset="0"/>
                      </a:rPr>
                      <m:t>item</m:t>
                    </m:r>
                  </m:oMath>
                </a14:m>
                <a:r>
                  <a:rPr lang="en-US" sz="2800" dirty="0" smtClean="0"/>
                  <a:t> </a:t>
                </a:r>
                <a:endParaRPr lang="en-US" dirty="0" smtClean="0"/>
              </a:p>
              <a:p>
                <a:pPr>
                  <a:buNone/>
                </a:pPr>
                <a:r>
                  <a:rPr lang="en-US" dirty="0" smtClean="0"/>
                  <a:t>							M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 =  10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item</a:t>
                </a:r>
              </a:p>
              <a:p>
                <a:pPr>
                  <a:buNone/>
                </a:pPr>
                <a:r>
                  <a:rPr lang="en-US" dirty="0" smtClean="0"/>
                  <a:t>							</a:t>
                </a:r>
                <a:r>
                  <a:rPr lang="en-US" sz="2800" dirty="0" smtClean="0"/>
                  <a:t>(median lies in the class = 30-40)</a:t>
                </a:r>
                <a:endParaRPr lang="en-US" dirty="0" smtClean="0"/>
              </a:p>
              <a:p>
                <a:pPr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			L = 30, </a:t>
                </a:r>
                <a:r>
                  <a:rPr lang="en-IN" dirty="0" err="1" smtClean="0">
                    <a:latin typeface="Lucida Calligraphy" panose="03010101010101010101" pitchFamily="66" charset="0"/>
                  </a:rPr>
                  <a:t>cf</a:t>
                </a:r>
                <a:r>
                  <a:rPr lang="en-IN" dirty="0" smtClean="0">
                    <a:latin typeface="Lucida Calligraphy" panose="03010101010101010101" pitchFamily="66" charset="0"/>
                  </a:rPr>
                  <a:t> = 8, </a:t>
                </a:r>
                <a:r>
                  <a:rPr lang="en-IN" dirty="0" err="1" smtClean="0">
                    <a:latin typeface="Lucida Calligraphy" panose="03010101010101010101" pitchFamily="66" charset="0"/>
                  </a:rPr>
                  <a:t>i</a:t>
                </a:r>
                <a:r>
                  <a:rPr lang="en-IN" dirty="0" smtClean="0">
                    <a:latin typeface="Lucida Calligraphy" panose="03010101010101010101" pitchFamily="66" charset="0"/>
                  </a:rPr>
                  <a:t>= 10, f= 2</a:t>
                </a:r>
                <a:endParaRPr lang="en-IN" dirty="0">
                  <a:latin typeface="Lucida Calligraphy" panose="03010101010101010101" pitchFamily="66" charset="0"/>
                </a:endParaRPr>
              </a:p>
              <a:p>
                <a:pPr>
                  <a:buNone/>
                </a:pPr>
                <a:r>
                  <a:rPr lang="en-US" dirty="0" smtClean="0"/>
                  <a:t>							</a:t>
                </a:r>
                <a:r>
                  <a:rPr lang="en-IN" dirty="0" smtClean="0"/>
                  <a:t> </a:t>
                </a:r>
                <a:r>
                  <a:rPr lang="en-IN" dirty="0"/>
                  <a:t>M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— 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IN" dirty="0"/>
                  <a:t> </a:t>
                </a:r>
                <a:r>
                  <a:rPr lang="en-IN" dirty="0">
                    <a:latin typeface="Lucida Calligraphy" panose="03010101010101010101" pitchFamily="66" charset="0"/>
                  </a:rPr>
                  <a:t>x </a:t>
                </a:r>
                <a:r>
                  <a:rPr lang="en-IN" dirty="0" smtClean="0">
                    <a:latin typeface="Lucida Calligraphy" panose="03010101010101010101" pitchFamily="66" charset="0"/>
                  </a:rPr>
                  <a:t>10 = </a:t>
                </a:r>
                <a:r>
                  <a:rPr lang="en-IN" sz="4800" dirty="0" smtClean="0">
                    <a:solidFill>
                      <a:srgbClr val="7030A0"/>
                    </a:solidFill>
                    <a:latin typeface="Lucida Calligraphy" panose="03010101010101010101" pitchFamily="66" charset="0"/>
                  </a:rPr>
                  <a:t>?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082040"/>
                <a:ext cx="11430000" cy="5562600"/>
              </a:xfrm>
              <a:blipFill rotWithShape="0">
                <a:blip r:embed="rId2"/>
                <a:stretch>
                  <a:fillRect t="-142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391425"/>
              </p:ext>
            </p:extLst>
          </p:nvPr>
        </p:nvGraphicFramePr>
        <p:xfrm>
          <a:off x="3048000" y="1093470"/>
          <a:ext cx="2783113" cy="4838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703"/>
                <a:gridCol w="999066"/>
                <a:gridCol w="856344"/>
              </a:tblGrid>
              <a:tr h="652864">
                <a:tc>
                  <a:txBody>
                    <a:bodyPr/>
                    <a:lstStyle/>
                    <a:p>
                      <a:r>
                        <a:rPr lang="en-IN" dirty="0" smtClean="0"/>
                        <a:t>CI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F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>
                          <a:latin typeface="Lucida Calligraphy" panose="03010101010101010101" pitchFamily="66" charset="0"/>
                        </a:rPr>
                        <a:t>cf</a:t>
                      </a:r>
                      <a:endParaRPr lang="en-IN" dirty="0">
                        <a:latin typeface="Lucida Calligraphy" panose="03010101010101010101" pitchFamily="66" charset="0"/>
                      </a:endParaRPr>
                    </a:p>
                  </a:txBody>
                  <a:tcPr/>
                </a:tc>
              </a:tr>
              <a:tr h="697581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10-20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3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</a:t>
                      </a:r>
                      <a:endParaRPr lang="en-IN" dirty="0"/>
                    </a:p>
                  </a:txBody>
                  <a:tcPr/>
                </a:tc>
              </a:tr>
              <a:tr h="697581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20-30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5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8</a:t>
                      </a:r>
                      <a:endParaRPr lang="en-IN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97581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30-40</a:t>
                      </a:r>
                      <a:endParaRPr lang="en-IN" sz="20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10</a:t>
                      </a:r>
                      <a:endParaRPr lang="en-IN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697581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40-50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12</a:t>
                      </a:r>
                      <a:endParaRPr lang="en-IN" dirty="0"/>
                    </a:p>
                  </a:txBody>
                  <a:tcPr/>
                </a:tc>
              </a:tr>
              <a:tr h="697581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50-60</a:t>
                      </a:r>
                      <a:endParaRPr lang="en-IN" sz="20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4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16</a:t>
                      </a:r>
                      <a:endParaRPr lang="en-IN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97581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60-70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4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20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75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3238"/>
            <a:ext cx="11430000" cy="7921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Exercise </a:t>
            </a:r>
            <a:r>
              <a:rPr lang="en-IN" sz="32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no. </a:t>
            </a:r>
            <a:r>
              <a:rPr lang="en-IN" sz="32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 Calculate the median in following observation</a:t>
            </a:r>
            <a:endParaRPr lang="en-US" sz="36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785892"/>
              </p:ext>
            </p:extLst>
          </p:nvPr>
        </p:nvGraphicFramePr>
        <p:xfrm>
          <a:off x="381000" y="1678083"/>
          <a:ext cx="11430000" cy="87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0"/>
                <a:gridCol w="1428750"/>
                <a:gridCol w="1428750"/>
                <a:gridCol w="1428750"/>
                <a:gridCol w="1428750"/>
                <a:gridCol w="1428750"/>
                <a:gridCol w="1428750"/>
                <a:gridCol w="1428750"/>
              </a:tblGrid>
              <a:tr h="350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CI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10-20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20-30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30-40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40-50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50-60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60-70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70-80</a:t>
                      </a:r>
                      <a:endParaRPr lang="en-IN" sz="2400" dirty="0"/>
                    </a:p>
                  </a:txBody>
                  <a:tcPr/>
                </a:tc>
              </a:tr>
              <a:tr h="350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381000" y="3397155"/>
            <a:ext cx="11430000" cy="792162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2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Exercise no. 11 Calculate the median in following observation</a:t>
            </a:r>
            <a:endParaRPr lang="en-US" sz="36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756783"/>
              </p:ext>
            </p:extLst>
          </p:nvPr>
        </p:nvGraphicFramePr>
        <p:xfrm>
          <a:off x="384810" y="4572000"/>
          <a:ext cx="11426191" cy="87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313"/>
                <a:gridCol w="1632313"/>
                <a:gridCol w="1632313"/>
                <a:gridCol w="1632313"/>
                <a:gridCol w="1632313"/>
                <a:gridCol w="1632313"/>
                <a:gridCol w="1632313"/>
              </a:tblGrid>
              <a:tr h="350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CI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10-20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20-30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30-60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60-80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80-90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90-100</a:t>
                      </a:r>
                      <a:endParaRPr lang="en-IN" sz="2400" dirty="0"/>
                    </a:p>
                  </a:txBody>
                  <a:tcPr/>
                </a:tc>
              </a:tr>
              <a:tr h="350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953325"/>
              </p:ext>
            </p:extLst>
          </p:nvPr>
        </p:nvGraphicFramePr>
        <p:xfrm>
          <a:off x="381000" y="1066800"/>
          <a:ext cx="34290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F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CF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10-20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</a:t>
                      </a:r>
                      <a:endParaRPr lang="en-IN" sz="2400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/>
                        <a:t>20-30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/>
                        <a:t>30-40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9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40-50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13</a:t>
                      </a:r>
                      <a:endParaRPr lang="en-IN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50-60</a:t>
                      </a:r>
                      <a:endParaRPr lang="en-IN" sz="2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17</a:t>
                      </a:r>
                      <a:endParaRPr lang="en-IN" sz="2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/>
                        <a:t>60-70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22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70-80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27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/>
                        <a:t>80-90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31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/>
                        <a:t>90-100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8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39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381000" y="274638"/>
            <a:ext cx="11430000" cy="639762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28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Exercise no. 11 Calculate the median in following observation</a:t>
            </a:r>
            <a:endParaRPr lang="en-US" sz="32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1587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11430000" cy="7921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 	Graphic location of median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11430000" cy="52578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IN" dirty="0" smtClean="0"/>
              <a:t> 	</a:t>
            </a:r>
            <a:r>
              <a:rPr lang="en-IN" sz="2200" dirty="0" smtClean="0"/>
              <a:t>Median can be located graphically by applying any one of the following methods:</a:t>
            </a:r>
          </a:p>
          <a:p>
            <a:pPr marL="971550" lvl="1" indent="-514350" algn="just">
              <a:spcBef>
                <a:spcPts val="600"/>
              </a:spcBef>
              <a:spcAft>
                <a:spcPts val="600"/>
              </a:spcAft>
              <a:buAutoNum type="romanLcParenR"/>
            </a:pPr>
            <a:r>
              <a:rPr lang="en-IN" sz="2200" dirty="0" smtClean="0"/>
              <a:t>Draw only one ogive curve by “less than &amp; more than” method</a:t>
            </a:r>
          </a:p>
          <a:p>
            <a:pPr marL="971550" lvl="1" indent="-514350" algn="just">
              <a:spcBef>
                <a:spcPts val="600"/>
              </a:spcBef>
              <a:spcAft>
                <a:spcPts val="600"/>
              </a:spcAft>
              <a:buAutoNum type="romanLcParenR"/>
            </a:pPr>
            <a:r>
              <a:rPr lang="en-IN" sz="2200" dirty="0" smtClean="0"/>
              <a:t>Draw two ogives </a:t>
            </a:r>
            <a:r>
              <a:rPr lang="en-IN" sz="2200" dirty="0"/>
              <a:t>curve </a:t>
            </a:r>
            <a:r>
              <a:rPr lang="en-IN" sz="2200" dirty="0" smtClean="0"/>
              <a:t>– one by </a:t>
            </a:r>
            <a:r>
              <a:rPr lang="en-IN" sz="2200" dirty="0"/>
              <a:t>“less than </a:t>
            </a:r>
            <a:r>
              <a:rPr lang="en-IN" sz="2200" dirty="0" smtClean="0"/>
              <a:t>&amp; other by </a:t>
            </a:r>
            <a:r>
              <a:rPr lang="en-IN" sz="2200" dirty="0"/>
              <a:t>more than” method</a:t>
            </a: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IN" sz="2200" dirty="0"/>
          </a:p>
          <a:p>
            <a:pPr lvl="1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IN" dirty="0" smtClean="0">
                <a:solidFill>
                  <a:srgbClr val="002060"/>
                </a:solidFill>
              </a:rPr>
              <a:t>For example: Determine the value of median graphically </a:t>
            </a:r>
          </a:p>
          <a:p>
            <a:pPr lvl="1" algn="just">
              <a:spcBef>
                <a:spcPts val="0"/>
              </a:spcBef>
              <a:buNone/>
            </a:pPr>
            <a:endParaRPr lang="en-IN" dirty="0" smtClean="0"/>
          </a:p>
          <a:p>
            <a:pPr algn="just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277049"/>
              </p:ext>
            </p:extLst>
          </p:nvPr>
        </p:nvGraphicFramePr>
        <p:xfrm>
          <a:off x="1752600" y="4191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457"/>
                <a:gridCol w="1099457"/>
                <a:gridCol w="1099457"/>
                <a:gridCol w="1099457"/>
                <a:gridCol w="1099457"/>
                <a:gridCol w="1099457"/>
                <a:gridCol w="10994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CI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10-20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20-30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30-40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40-50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50-60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60-70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f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11430000" cy="7921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 	Graphic location of median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11430000" cy="52578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lvl="1" algn="ctr">
              <a:spcBef>
                <a:spcPts val="0"/>
              </a:spcBef>
              <a:buNone/>
            </a:pPr>
            <a:endParaRPr lang="en-IN" dirty="0" smtClean="0"/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631491"/>
              </p:ext>
            </p:extLst>
          </p:nvPr>
        </p:nvGraphicFramePr>
        <p:xfrm>
          <a:off x="411481" y="1219200"/>
          <a:ext cx="2893422" cy="4091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474"/>
                <a:gridCol w="964474"/>
                <a:gridCol w="964474"/>
              </a:tblGrid>
              <a:tr h="591109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/>
                        <a:t>CI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/>
                        <a:t>f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err="1" smtClean="0">
                          <a:latin typeface="Lucida Calligraphy" panose="03010101010101010101" pitchFamily="66" charset="0"/>
                        </a:rPr>
                        <a:t>cf</a:t>
                      </a:r>
                      <a:endParaRPr lang="en-IN" sz="1600" dirty="0" smtClean="0">
                        <a:latin typeface="Lucida Calligraphy" panose="03010101010101010101" pitchFamily="66" charset="0"/>
                      </a:endParaRPr>
                    </a:p>
                    <a:p>
                      <a:pPr algn="ctr"/>
                      <a:endParaRPr lang="en-IN" sz="1600" dirty="0"/>
                    </a:p>
                  </a:txBody>
                  <a:tcPr/>
                </a:tc>
              </a:tr>
              <a:tr h="5833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/>
                        <a:t>10-20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</a:t>
                      </a:r>
                      <a:endParaRPr lang="en-IN" sz="2400" dirty="0"/>
                    </a:p>
                  </a:txBody>
                  <a:tcPr/>
                </a:tc>
              </a:tr>
              <a:tr h="583331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20-30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8</a:t>
                      </a:r>
                      <a:endParaRPr lang="en-IN" sz="2400" dirty="0"/>
                    </a:p>
                  </a:txBody>
                  <a:tcPr/>
                </a:tc>
              </a:tr>
              <a:tr h="583331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30-40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10</a:t>
                      </a:r>
                      <a:endParaRPr lang="en-IN" sz="2400" dirty="0"/>
                    </a:p>
                  </a:txBody>
                  <a:tcPr/>
                </a:tc>
              </a:tr>
              <a:tr h="583331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40-50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12</a:t>
                      </a:r>
                      <a:endParaRPr lang="en-IN" sz="2400" dirty="0"/>
                    </a:p>
                  </a:txBody>
                  <a:tcPr/>
                </a:tc>
              </a:tr>
              <a:tr h="583331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50-60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16</a:t>
                      </a:r>
                      <a:endParaRPr lang="en-IN" sz="2400" dirty="0"/>
                    </a:p>
                  </a:txBody>
                  <a:tcPr/>
                </a:tc>
              </a:tr>
              <a:tr h="583331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60-70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20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711188"/>
              </p:ext>
            </p:extLst>
          </p:nvPr>
        </p:nvGraphicFramePr>
        <p:xfrm>
          <a:off x="3429000" y="1219200"/>
          <a:ext cx="4648200" cy="4091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050"/>
                <a:gridCol w="1162050"/>
                <a:gridCol w="1162050"/>
                <a:gridCol w="1162050"/>
              </a:tblGrid>
              <a:tr h="445347">
                <a:tc gridSpan="2"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Less than ogive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More</a:t>
                      </a:r>
                      <a:r>
                        <a:rPr lang="en-IN" baseline="0" dirty="0" smtClean="0"/>
                        <a:t> than ogive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445347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Variable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err="1" smtClean="0">
                          <a:latin typeface="Lucida Calligraphy" panose="03010101010101010101" pitchFamily="66" charset="0"/>
                        </a:rPr>
                        <a:t>cf</a:t>
                      </a:r>
                      <a:endParaRPr lang="en-IN" dirty="0">
                        <a:latin typeface="Lucida Calligraphy" panose="030101010101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Variable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err="1" smtClean="0">
                          <a:latin typeface="Lucida Calligraphy" panose="03010101010101010101" pitchFamily="66" charset="0"/>
                        </a:rPr>
                        <a:t>Cf</a:t>
                      </a:r>
                      <a:endParaRPr lang="en-IN" dirty="0">
                        <a:latin typeface="Lucida Calligraphy" panose="03010101010101010101" pitchFamily="66" charset="0"/>
                      </a:endParaRPr>
                    </a:p>
                  </a:txBody>
                  <a:tcPr/>
                </a:tc>
              </a:tr>
              <a:tr h="445347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+mn-lt"/>
                        </a:rPr>
                        <a:t>20</a:t>
                      </a:r>
                      <a:endParaRPr lang="en-IN" sz="2400" b="1" dirty="0">
                        <a:latin typeface="+mn-lt"/>
                      </a:endParaRPr>
                    </a:p>
                  </a:txBody>
                  <a:tcPr/>
                </a:tc>
              </a:tr>
              <a:tr h="445347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8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+mn-lt"/>
                        </a:rPr>
                        <a:t>16</a:t>
                      </a:r>
                      <a:endParaRPr lang="en-IN" sz="2400" b="1" dirty="0">
                        <a:latin typeface="+mn-lt"/>
                      </a:endParaRPr>
                    </a:p>
                  </a:txBody>
                  <a:tcPr/>
                </a:tc>
              </a:tr>
              <a:tr h="445347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+mn-lt"/>
                        </a:rPr>
                        <a:t>12</a:t>
                      </a:r>
                      <a:endParaRPr lang="en-IN" sz="2400" b="1" dirty="0">
                        <a:latin typeface="+mn-lt"/>
                      </a:endParaRPr>
                    </a:p>
                  </a:txBody>
                  <a:tcPr/>
                </a:tc>
              </a:tr>
              <a:tr h="445347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50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+mn-lt"/>
                        </a:rPr>
                        <a:t>10</a:t>
                      </a:r>
                      <a:endParaRPr lang="en-IN" sz="2400" b="1" dirty="0">
                        <a:latin typeface="+mn-lt"/>
                      </a:endParaRPr>
                    </a:p>
                  </a:txBody>
                  <a:tcPr/>
                </a:tc>
              </a:tr>
              <a:tr h="445347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16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50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+mn-lt"/>
                        </a:rPr>
                        <a:t>8</a:t>
                      </a:r>
                      <a:endParaRPr lang="en-IN" sz="2400" b="1" dirty="0">
                        <a:latin typeface="+mn-lt"/>
                      </a:endParaRPr>
                    </a:p>
                  </a:txBody>
                  <a:tcPr/>
                </a:tc>
              </a:tr>
              <a:tr h="445347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70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+mn-lt"/>
                        </a:rPr>
                        <a:t>3</a:t>
                      </a:r>
                      <a:endParaRPr lang="en-IN" sz="2400" b="1" dirty="0">
                        <a:latin typeface="+mn-lt"/>
                      </a:endParaRPr>
                    </a:p>
                  </a:txBody>
                  <a:tcPr/>
                </a:tc>
              </a:tr>
              <a:tr h="445347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>
                        <a:latin typeface="Lucida Calligraphy" panose="030101010101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70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+mn-lt"/>
                        </a:rPr>
                        <a:t>0</a:t>
                      </a:r>
                      <a:endParaRPr lang="en-IN" sz="24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8763000" y="1676400"/>
            <a:ext cx="0" cy="266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839200" y="43434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8763000" y="4191000"/>
            <a:ext cx="76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9017564" y="1926724"/>
            <a:ext cx="2462673" cy="2416676"/>
          </a:xfrm>
          <a:custGeom>
            <a:avLst/>
            <a:gdLst>
              <a:gd name="connsiteX0" fmla="*/ 0 w 2462673"/>
              <a:gd name="connsiteY0" fmla="*/ 2416676 h 2416676"/>
              <a:gd name="connsiteX1" fmla="*/ 674370 w 2462673"/>
              <a:gd name="connsiteY1" fmla="*/ 610736 h 2416676"/>
              <a:gd name="connsiteX2" fmla="*/ 2251710 w 2462673"/>
              <a:gd name="connsiteY2" fmla="*/ 73526 h 2416676"/>
              <a:gd name="connsiteX3" fmla="*/ 2446020 w 2462673"/>
              <a:gd name="connsiteY3" fmla="*/ 4946 h 2416676"/>
              <a:gd name="connsiteX4" fmla="*/ 2446020 w 2462673"/>
              <a:gd name="connsiteY4" fmla="*/ 4946 h 2416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2673" h="2416676">
                <a:moveTo>
                  <a:pt x="0" y="2416676"/>
                </a:moveTo>
                <a:cubicBezTo>
                  <a:pt x="149542" y="1708968"/>
                  <a:pt x="299085" y="1001261"/>
                  <a:pt x="674370" y="610736"/>
                </a:cubicBezTo>
                <a:cubicBezTo>
                  <a:pt x="1049655" y="220211"/>
                  <a:pt x="1956435" y="174491"/>
                  <a:pt x="2251710" y="73526"/>
                </a:cubicBezTo>
                <a:cubicBezTo>
                  <a:pt x="2546985" y="-27439"/>
                  <a:pt x="2446020" y="4946"/>
                  <a:pt x="2446020" y="4946"/>
                </a:cubicBezTo>
                <a:lnTo>
                  <a:pt x="2446020" y="494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Freeform 14"/>
          <p:cNvSpPr/>
          <p:nvPr/>
        </p:nvSpPr>
        <p:spPr>
          <a:xfrm>
            <a:off x="8949690" y="1657350"/>
            <a:ext cx="2287713" cy="2610857"/>
          </a:xfrm>
          <a:custGeom>
            <a:avLst/>
            <a:gdLst>
              <a:gd name="connsiteX0" fmla="*/ 0 w 2287713"/>
              <a:gd name="connsiteY0" fmla="*/ 0 h 2610857"/>
              <a:gd name="connsiteX1" fmla="*/ 1200150 w 2287713"/>
              <a:gd name="connsiteY1" fmla="*/ 868680 h 2610857"/>
              <a:gd name="connsiteX2" fmla="*/ 2194560 w 2287713"/>
              <a:gd name="connsiteY2" fmla="*/ 2423160 h 2610857"/>
              <a:gd name="connsiteX3" fmla="*/ 2251710 w 2287713"/>
              <a:gd name="connsiteY3" fmla="*/ 2594610 h 2610857"/>
              <a:gd name="connsiteX4" fmla="*/ 2251710 w 2287713"/>
              <a:gd name="connsiteY4" fmla="*/ 2526030 h 26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7713" h="2610857">
                <a:moveTo>
                  <a:pt x="0" y="0"/>
                </a:moveTo>
                <a:cubicBezTo>
                  <a:pt x="417195" y="232410"/>
                  <a:pt x="834390" y="464820"/>
                  <a:pt x="1200150" y="868680"/>
                </a:cubicBezTo>
                <a:cubicBezTo>
                  <a:pt x="1565910" y="1272540"/>
                  <a:pt x="2019300" y="2135505"/>
                  <a:pt x="2194560" y="2423160"/>
                </a:cubicBezTo>
                <a:cubicBezTo>
                  <a:pt x="2369820" y="2710815"/>
                  <a:pt x="2242185" y="2577465"/>
                  <a:pt x="2251710" y="2594610"/>
                </a:cubicBezTo>
                <a:cubicBezTo>
                  <a:pt x="2261235" y="2611755"/>
                  <a:pt x="2256472" y="2568892"/>
                  <a:pt x="2251710" y="252603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8801100" y="2362200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944100" y="2362200"/>
            <a:ext cx="0" cy="198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56954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11430000" cy="7921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 	Mode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11430000" cy="52578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lvl="1">
              <a:buFont typeface="Wingdings" panose="05000000000000000000" pitchFamily="2" charset="2"/>
              <a:buChar char="ü"/>
            </a:pPr>
            <a:r>
              <a:rPr lang="en-IN" dirty="0" smtClean="0"/>
              <a:t> 	</a:t>
            </a:r>
            <a:r>
              <a:rPr lang="en-US" dirty="0" smtClean="0"/>
              <a:t>The “mode” is another measure of central tendency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	Mode is the most typical value of a distribution because it is repeated 	the highest number of items in the series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	The mode of a distribution is the value at the point around which the 	items tend to be most heavily concentrated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	Two types</a:t>
            </a:r>
          </a:p>
          <a:p>
            <a:pPr marL="971550" lvl="1" indent="-514350">
              <a:buAutoNum type="alphaLcParenR"/>
            </a:pPr>
            <a:r>
              <a:rPr lang="en-US" dirty="0" smtClean="0"/>
              <a:t>Unimodal </a:t>
            </a:r>
          </a:p>
          <a:p>
            <a:pPr marL="971550" lvl="1" indent="-514350">
              <a:buAutoNum type="alphaLcParenR"/>
            </a:pPr>
            <a:r>
              <a:rPr lang="en-US" dirty="0" smtClean="0"/>
              <a:t>Bimodal or multimodal</a:t>
            </a:r>
          </a:p>
          <a:p>
            <a:pPr marL="457200" lvl="1" indent="0">
              <a:buNone/>
            </a:pPr>
            <a:r>
              <a:rPr lang="en-US" dirty="0" smtClean="0"/>
              <a:t> 	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07581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11430000" cy="7921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 	Mode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11430000" cy="5257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en-IN" dirty="0" smtClean="0"/>
              <a:t> 	</a:t>
            </a:r>
            <a:r>
              <a:rPr lang="en-US" dirty="0" smtClean="0"/>
              <a:t>The “mode” is another measure of central tendency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	Mode is the most typical value of a distribution because it is repeated 	the highest number of items in the series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	The mode of a distribution is the value at the point around which the 	items tend to be most heavily concentrated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	Two types</a:t>
            </a:r>
          </a:p>
          <a:p>
            <a:pPr marL="971550" lvl="1" indent="-514350">
              <a:buAutoNum type="alphaLcParenR"/>
            </a:pPr>
            <a:r>
              <a:rPr lang="en-US" dirty="0" smtClean="0"/>
              <a:t>Unimodal </a:t>
            </a:r>
          </a:p>
          <a:p>
            <a:pPr marL="971550" lvl="1" indent="-514350">
              <a:buAutoNum type="alphaLcParenR"/>
            </a:pPr>
            <a:r>
              <a:rPr lang="en-US" dirty="0" smtClean="0"/>
              <a:t>Bimodal or multimodal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For example: 		x = 8,9,10,2,5,8,16,18,14,7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			x = 8,9,10,2,5,8,16,18,14,10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			x = 6,7,8,9,10,11,12,15,4,5,20</a:t>
            </a:r>
            <a:endParaRPr lang="en-US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4923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11430000" cy="7921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 	Mode in symmetrical and skewed distributions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11430000" cy="5257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IN" sz="14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IN" dirty="0"/>
              <a:t> </a:t>
            </a:r>
            <a:r>
              <a:rPr lang="en-IN" dirty="0" smtClean="0"/>
              <a:t>	</a:t>
            </a:r>
            <a:r>
              <a:rPr lang="en-US" dirty="0" smtClean="0"/>
              <a:t>In perfectly symmetrical distribution, there is only one mode, the three 	measures of central tendency – the mode, median &amp; mean – coincide 	with the highest point  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	There are three distributions of central tendency </a:t>
            </a:r>
          </a:p>
          <a:p>
            <a:pPr marL="971550" lvl="1" indent="-514350">
              <a:buAutoNum type="alphaLcParenR"/>
            </a:pPr>
            <a:r>
              <a:rPr lang="en-US" dirty="0" smtClean="0"/>
              <a:t>Symmetrical </a:t>
            </a:r>
            <a:r>
              <a:rPr lang="en-US" dirty="0"/>
              <a:t>distribution (</a:t>
            </a:r>
            <a:r>
              <a:rPr lang="en-US" dirty="0" smtClean="0"/>
              <a:t>Mo=Me=Mean)</a:t>
            </a:r>
          </a:p>
          <a:p>
            <a:pPr marL="971550" lvl="1" indent="-514350">
              <a:buAutoNum type="alphaLcParenR"/>
            </a:pPr>
            <a:r>
              <a:rPr lang="en-US" dirty="0" smtClean="0"/>
              <a:t>Positively skewed distribution </a:t>
            </a:r>
            <a:r>
              <a:rPr lang="en-US" dirty="0"/>
              <a:t>(</a:t>
            </a:r>
            <a:r>
              <a:rPr lang="en-US" dirty="0" smtClean="0"/>
              <a:t>Mo&gt;Me&gt;Mean)</a:t>
            </a:r>
          </a:p>
          <a:p>
            <a:pPr marL="971550" lvl="1" indent="-514350">
              <a:buAutoNum type="alphaLcParenR"/>
            </a:pPr>
            <a:r>
              <a:rPr lang="en-US" dirty="0" smtClean="0"/>
              <a:t>Negatively skewed distribution  </a:t>
            </a:r>
          </a:p>
          <a:p>
            <a:pPr marL="457200" lvl="1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76587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IN" sz="6600" dirty="0">
                <a:solidFill>
                  <a:srgbClr val="002060"/>
                </a:solidFill>
              </a:rPr>
              <a:t>Introduction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0292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IN" sz="4800" dirty="0">
                <a:solidFill>
                  <a:srgbClr val="002060"/>
                </a:solidFill>
              </a:rPr>
              <a:t> 	Arithmetic mean</a:t>
            </a:r>
          </a:p>
          <a:p>
            <a:pPr>
              <a:buFont typeface="Wingdings" pitchFamily="2" charset="2"/>
              <a:buChar char="ü"/>
            </a:pPr>
            <a:r>
              <a:rPr lang="en-IN" sz="4800" dirty="0">
                <a:solidFill>
                  <a:srgbClr val="002060"/>
                </a:solidFill>
              </a:rPr>
              <a:t> 	Median</a:t>
            </a:r>
          </a:p>
          <a:p>
            <a:pPr>
              <a:buFont typeface="Wingdings" pitchFamily="2" charset="2"/>
              <a:buChar char="ü"/>
            </a:pPr>
            <a:r>
              <a:rPr lang="en-IN" sz="4800" dirty="0">
                <a:solidFill>
                  <a:srgbClr val="002060"/>
                </a:solidFill>
              </a:rPr>
              <a:t> 	Mode	</a:t>
            </a:r>
          </a:p>
          <a:p>
            <a:pPr>
              <a:buFont typeface="Wingdings" pitchFamily="2" charset="2"/>
              <a:buChar char="ü"/>
            </a:pPr>
            <a:r>
              <a:rPr lang="en-IN" sz="4800" dirty="0">
                <a:solidFill>
                  <a:srgbClr val="002060"/>
                </a:solidFill>
              </a:rPr>
              <a:t> 	Geometric mean</a:t>
            </a:r>
          </a:p>
          <a:p>
            <a:pPr>
              <a:buFont typeface="Wingdings" pitchFamily="2" charset="2"/>
              <a:buChar char="ü"/>
            </a:pPr>
            <a:r>
              <a:rPr lang="en-IN" sz="4800" dirty="0">
                <a:solidFill>
                  <a:srgbClr val="002060"/>
                </a:solidFill>
              </a:rPr>
              <a:t> 	Harmonic mean</a:t>
            </a:r>
          </a:p>
          <a:p>
            <a:pPr algn="just">
              <a:buFont typeface="Wingdings" pitchFamily="2" charset="2"/>
              <a:buChar char="ü"/>
            </a:pPr>
            <a:r>
              <a:rPr lang="en-IN" sz="4800" dirty="0">
                <a:solidFill>
                  <a:srgbClr val="002060"/>
                </a:solidFill>
              </a:rPr>
              <a:t> 	</a:t>
            </a:r>
            <a:r>
              <a:rPr lang="en-IN" sz="4300" dirty="0">
                <a:solidFill>
                  <a:srgbClr val="002060"/>
                </a:solidFill>
              </a:rPr>
              <a:t>Relationship b/w mean, median &amp; 	mode</a:t>
            </a:r>
            <a:endParaRPr lang="en-IN" sz="4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IN" sz="4800" dirty="0">
              <a:solidFill>
                <a:srgbClr val="002060"/>
              </a:solidFill>
            </a:endParaRPr>
          </a:p>
          <a:p>
            <a:pPr>
              <a:buNone/>
            </a:pPr>
            <a:endParaRPr lang="en-IN" sz="4800" dirty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11430000" cy="7921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	Mode </a:t>
            </a:r>
            <a:r>
              <a:rPr lang="en-IN" sz="3200" dirty="0"/>
              <a:t>in symmetrical and skewed distributions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11430000" cy="5257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en-IN" sz="1400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IN" dirty="0" smtClean="0">
                <a:solidFill>
                  <a:srgbClr val="002060"/>
                </a:solidFill>
              </a:rPr>
              <a:t>a)</a:t>
            </a:r>
            <a:r>
              <a:rPr lang="en-IN" dirty="0" smtClean="0"/>
              <a:t> 	</a:t>
            </a:r>
            <a:r>
              <a:rPr lang="en-US" dirty="0" smtClean="0">
                <a:solidFill>
                  <a:srgbClr val="002060"/>
                </a:solidFill>
              </a:rPr>
              <a:t>Symmetrical </a:t>
            </a:r>
            <a:r>
              <a:rPr lang="en-US" dirty="0">
                <a:solidFill>
                  <a:srgbClr val="002060"/>
                </a:solidFill>
              </a:rPr>
              <a:t>distribution</a:t>
            </a:r>
          </a:p>
          <a:p>
            <a:pPr marL="457200" lvl="1" indent="0">
              <a:buNone/>
            </a:pPr>
            <a:r>
              <a:rPr lang="en-US" dirty="0" smtClean="0"/>
              <a:t>		In such there </a:t>
            </a:r>
            <a:r>
              <a:rPr lang="en-US" dirty="0"/>
              <a:t>is only one mode, the three </a:t>
            </a:r>
            <a:r>
              <a:rPr lang="en-US" dirty="0" smtClean="0"/>
              <a:t>measures </a:t>
            </a:r>
            <a:r>
              <a:rPr lang="en-US" dirty="0"/>
              <a:t>of central </a:t>
            </a:r>
            <a:r>
              <a:rPr lang="en-US" dirty="0" smtClean="0"/>
              <a:t>			tendency – the </a:t>
            </a:r>
            <a:r>
              <a:rPr lang="en-US" dirty="0"/>
              <a:t>mode, median &amp; mean – coincide </a:t>
            </a:r>
            <a:r>
              <a:rPr lang="en-US" dirty="0" smtClean="0"/>
              <a:t>with </a:t>
            </a:r>
            <a:r>
              <a:rPr lang="en-US" dirty="0"/>
              <a:t>the </a:t>
            </a:r>
            <a:r>
              <a:rPr lang="en-US" dirty="0" smtClean="0"/>
              <a:t>			highest </a:t>
            </a:r>
            <a:r>
              <a:rPr lang="en-US" dirty="0"/>
              <a:t>point </a:t>
            </a:r>
            <a:endParaRPr lang="en-US" dirty="0" smtClean="0"/>
          </a:p>
          <a:p>
            <a:pPr marL="971550" lvl="1" indent="-514350">
              <a:buAutoNum type="alphaLcParenR" startAt="2"/>
            </a:pPr>
            <a:r>
              <a:rPr lang="en-US" dirty="0" smtClean="0">
                <a:solidFill>
                  <a:srgbClr val="002060"/>
                </a:solidFill>
              </a:rPr>
              <a:t>Positively skewed distribution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The mode is at the highest point and the median lies to the right 		of this point, but mean falls to the right of the median </a:t>
            </a:r>
          </a:p>
          <a:p>
            <a:pPr marL="971550" lvl="1" indent="-514350">
              <a:buAutoNum type="alphaLcParenR" startAt="3"/>
            </a:pPr>
            <a:r>
              <a:rPr lang="en-US" dirty="0" smtClean="0">
                <a:solidFill>
                  <a:srgbClr val="002060"/>
                </a:solidFill>
              </a:rPr>
              <a:t>Negatively skewed distribution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The mode will have the largest value, the median lies to the left 		of the mode and the mean falls to the left of the median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	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04874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11430000" cy="7921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 	</a:t>
            </a:r>
            <a:r>
              <a:rPr lang="en-IN" sz="3200" dirty="0"/>
              <a:t>Mode in symmetrical and skewed distributions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11430000" cy="5257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IN" sz="1400" dirty="0" smtClean="0"/>
          </a:p>
          <a:p>
            <a:pPr marL="457200" lvl="1" indent="0">
              <a:buNone/>
            </a:pPr>
            <a:endParaRPr lang="en-IN" sz="1400" dirty="0"/>
          </a:p>
          <a:p>
            <a:pPr marL="457200" lvl="1" indent="0">
              <a:buNone/>
            </a:pPr>
            <a:endParaRPr lang="en-IN" sz="1400" dirty="0" smtClean="0"/>
          </a:p>
          <a:p>
            <a:pPr marL="457200" lvl="1" indent="0">
              <a:buNone/>
            </a:pPr>
            <a:endParaRPr lang="en-IN" sz="1400" dirty="0"/>
          </a:p>
          <a:p>
            <a:pPr marL="457200" lvl="1" indent="0">
              <a:buNone/>
            </a:pPr>
            <a:endParaRPr lang="en-IN" sz="1400" dirty="0" smtClean="0"/>
          </a:p>
          <a:p>
            <a:pPr marL="457200" lvl="1" indent="0">
              <a:buNone/>
            </a:pPr>
            <a:endParaRPr lang="en-IN" sz="1400" dirty="0"/>
          </a:p>
          <a:p>
            <a:pPr marL="457200" lvl="1" indent="0">
              <a:buNone/>
            </a:pPr>
            <a:endParaRPr lang="en-IN" sz="1400" dirty="0" smtClean="0"/>
          </a:p>
          <a:p>
            <a:pPr marL="457200" lvl="1" indent="0">
              <a:buNone/>
            </a:pPr>
            <a:endParaRPr lang="en-IN" sz="1400" dirty="0"/>
          </a:p>
          <a:p>
            <a:pPr marL="457200" lvl="1" indent="0">
              <a:buNone/>
            </a:pPr>
            <a:endParaRPr lang="en-IN" sz="1400" dirty="0" smtClean="0"/>
          </a:p>
          <a:p>
            <a:pPr marL="457200" lvl="1" indent="0">
              <a:buNone/>
            </a:pPr>
            <a:endParaRPr lang="en-IN" sz="1400" dirty="0"/>
          </a:p>
          <a:p>
            <a:pPr marL="457200" lvl="1" indent="0">
              <a:buNone/>
            </a:pPr>
            <a:endParaRPr lang="en-IN" sz="1400" dirty="0" smtClean="0"/>
          </a:p>
          <a:p>
            <a:pPr marL="457200" lvl="1" indent="0">
              <a:buNone/>
            </a:pPr>
            <a:endParaRPr lang="en-IN" sz="1400" dirty="0"/>
          </a:p>
          <a:p>
            <a:pPr marL="457200" lvl="1" indent="0">
              <a:buNone/>
            </a:pPr>
            <a:endParaRPr lang="en-IN" sz="1400" dirty="0" smtClean="0"/>
          </a:p>
          <a:p>
            <a:pPr marL="457200" lvl="1" indent="0">
              <a:buNone/>
            </a:pPr>
            <a:endParaRPr lang="en-IN" sz="1400" dirty="0"/>
          </a:p>
          <a:p>
            <a:pPr marL="457200" lvl="1" indent="0">
              <a:buNone/>
            </a:pPr>
            <a:endParaRPr lang="en-IN" sz="1400" dirty="0" smtClean="0"/>
          </a:p>
          <a:p>
            <a:pPr marL="457200" lvl="1" indent="0">
              <a:buNone/>
            </a:pPr>
            <a:endParaRPr lang="en-IN" sz="1400" dirty="0"/>
          </a:p>
          <a:p>
            <a:pPr marL="457200" lvl="1" indent="0">
              <a:buNone/>
            </a:pPr>
            <a:endParaRPr lang="en-IN" sz="1400" dirty="0" smtClean="0"/>
          </a:p>
          <a:p>
            <a:pPr marL="457200" lvl="1" indent="0">
              <a:buNone/>
            </a:pPr>
            <a:endParaRPr lang="en-IN" sz="1400" dirty="0"/>
          </a:p>
          <a:p>
            <a:pPr marL="457200" lvl="1" indent="0">
              <a:buNone/>
            </a:pPr>
            <a:r>
              <a:rPr lang="en-IN" sz="3200" b="1" dirty="0" smtClean="0"/>
              <a:t>     X = 2,4,8,10,8,6,7,9,12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623" y="1905000"/>
            <a:ext cx="9766754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55254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11430000" cy="7921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	Mode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19200"/>
                <a:ext cx="11430000" cy="5257800"/>
              </a:xfr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>
                <a:normAutofit fontScale="85000" lnSpcReduction="20000"/>
              </a:bodyPr>
              <a:lstStyle/>
              <a:p>
                <a:pPr marL="457200" lvl="1" indent="0">
                  <a:buNone/>
                </a:pPr>
                <a:endParaRPr lang="en-IN" sz="1400" dirty="0" smtClean="0"/>
              </a:p>
              <a:p>
                <a:pPr marL="457200" lvl="1" indent="0">
                  <a:buNone/>
                </a:pPr>
                <a:r>
                  <a:rPr lang="en-US" dirty="0" smtClean="0"/>
                  <a:t>	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b) Calculation of mode in a continuous series 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dirty="0" smtClean="0">
                    <a:solidFill>
                      <a:srgbClr val="002060"/>
                    </a:solidFill>
                  </a:rPr>
                  <a:t>	</a:t>
                </a:r>
                <a:r>
                  <a:rPr lang="en-US" dirty="0" smtClean="0"/>
                  <a:t>In continuous series, the modal class should be ascertained first which 	is 	defined as the class having maximum frequency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	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Equation:  </a:t>
                </a:r>
                <a:r>
                  <a:rPr lang="en-US" dirty="0">
                    <a:solidFill>
                      <a:srgbClr val="002060"/>
                    </a:solidFill>
                  </a:rPr>
                  <a:t>	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	</a:t>
                </a:r>
                <a:r>
                  <a:rPr lang="en-IN" dirty="0" smtClean="0"/>
                  <a:t>Mode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IN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IN" i="1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IN" i="1" baseline="-250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IN" sz="3200" dirty="0"/>
                  <a:t> </a:t>
                </a:r>
                <a:r>
                  <a:rPr lang="en-IN" sz="3200" dirty="0">
                    <a:latin typeface="Lucida Calligraphy" panose="03010101010101010101" pitchFamily="66" charset="0"/>
                  </a:rPr>
                  <a:t>x </a:t>
                </a:r>
                <a:r>
                  <a:rPr lang="en-IN" sz="3200" dirty="0" err="1" smtClean="0">
                    <a:latin typeface="Lucida Calligraphy" panose="03010101010101010101" pitchFamily="66" charset="0"/>
                  </a:rPr>
                  <a:t>i</a:t>
                </a:r>
                <a:endParaRPr lang="en-IN" sz="3200" dirty="0" smtClean="0">
                  <a:latin typeface="Lucida Calligraphy" panose="03010101010101010101" pitchFamily="66" charset="0"/>
                </a:endParaRPr>
              </a:p>
              <a:p>
                <a:pPr marL="457200" lvl="1" indent="0">
                  <a:buNone/>
                </a:pPr>
                <a:endParaRPr lang="en-US" sz="3200" dirty="0" smtClean="0">
                  <a:solidFill>
                    <a:srgbClr val="002060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002060"/>
                    </a:solidFill>
                  </a:rPr>
                  <a:t>	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		        </a:t>
                </a:r>
                <a:r>
                  <a:rPr lang="en-US" dirty="0" smtClean="0"/>
                  <a:t>L = Lower limit of the modal class</a:t>
                </a:r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</a:t>
                </a:r>
                <a:r>
                  <a:rPr lang="en-IN" dirty="0"/>
                  <a:t> </a:t>
                </a:r>
                <a14:m>
                  <m:oMath xmlns:m="http://schemas.openxmlformats.org/officeDocument/2006/math">
                    <m:r>
                      <a:rPr lang="en-IN" b="0" i="0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IN" i="1" baseline="-25000">
                        <a:latin typeface="Cambria Math" panose="02040503050406030204" pitchFamily="18" charset="0"/>
                      </a:rPr>
                      <m:t>1</m:t>
                    </m:r>
                    <m:r>
                      <a:rPr lang="en-IN" i="1" baseline="-25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= Difference b/w the frequency of the modal class 					   	and the frequency of the preceding class (ignore 					   	sign) </a:t>
                </a:r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</a:t>
                </a:r>
                <a:r>
                  <a:rPr lang="en-IN" dirty="0"/>
                  <a:t> </a:t>
                </a:r>
                <a:r>
                  <a:rPr lang="en-IN" dirty="0" smtClean="0"/>
                  <a:t>   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IN" i="1" baseline="-25000">
                        <a:latin typeface="Cambria Math" panose="02040503050406030204" pitchFamily="18" charset="0"/>
                      </a:rPr>
                      <m:t>2</m:t>
                    </m:r>
                    <m:r>
                      <a:rPr lang="en-IN" i="1" baseline="-25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=  Difference </a:t>
                </a:r>
                <a:r>
                  <a:rPr lang="en-US" dirty="0"/>
                  <a:t>b/w the frequency of the modal class 					   </a:t>
                </a:r>
                <a:r>
                  <a:rPr lang="en-US" dirty="0" smtClean="0"/>
                  <a:t>	and </a:t>
                </a:r>
                <a:r>
                  <a:rPr lang="en-US" dirty="0"/>
                  <a:t>the frequency of the </a:t>
                </a:r>
                <a:r>
                  <a:rPr lang="en-US" dirty="0" smtClean="0"/>
                  <a:t>succeeding </a:t>
                </a:r>
                <a:r>
                  <a:rPr lang="en-US" dirty="0"/>
                  <a:t>class (ignore 					   </a:t>
                </a:r>
                <a:r>
                  <a:rPr lang="en-US" dirty="0" smtClean="0"/>
                  <a:t>	signs) </a:t>
                </a:r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      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= 	class interval    	</a:t>
                </a:r>
                <a:endParaRPr lang="en-US" dirty="0"/>
              </a:p>
              <a:p>
                <a:pPr marL="457200" lvl="1" indent="0">
                  <a:buNone/>
                </a:pPr>
                <a:r>
                  <a:rPr lang="en-US" dirty="0" smtClean="0"/>
                  <a:t>	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19200"/>
                <a:ext cx="11430000" cy="52578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785905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11430000" cy="7921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	</a:t>
            </a:r>
            <a:r>
              <a:rPr lang="en-US" sz="2800" dirty="0">
                <a:solidFill>
                  <a:srgbClr val="002060"/>
                </a:solidFill>
              </a:rPr>
              <a:t> b) Calculation of mode in a continuous series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19200"/>
                <a:ext cx="11430000" cy="5257800"/>
              </a:xfr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>
                <a:normAutofit/>
              </a:bodyPr>
              <a:lstStyle/>
              <a:p>
                <a:pPr marL="457200" lvl="1" indent="0">
                  <a:buNone/>
                </a:pPr>
                <a:r>
                  <a:rPr lang="en-IN" dirty="0" smtClean="0">
                    <a:solidFill>
                      <a:srgbClr val="002060"/>
                    </a:solidFill>
                  </a:rPr>
                  <a:t>For example: </a:t>
                </a:r>
                <a:r>
                  <a:rPr lang="en-IN" sz="2400" dirty="0" smtClean="0"/>
                  <a:t>Calculate the mode for following distribution </a:t>
                </a:r>
              </a:p>
              <a:p>
                <a:pPr marL="457200" lvl="1" indent="0">
                  <a:buNone/>
                </a:pPr>
                <a:endParaRPr lang="en-US" dirty="0">
                  <a:solidFill>
                    <a:srgbClr val="002060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dirty="0" smtClean="0"/>
                  <a:t>	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Solution: 	Mode lies in the class = 20 – 30     L = 20,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IN" i="1" baseline="-25000">
                        <a:latin typeface="Cambria Math" panose="02040503050406030204" pitchFamily="18" charset="0"/>
                      </a:rPr>
                      <m:t>1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= (5 - 3) = 2, </a:t>
                </a:r>
                <a:r>
                  <a:rPr lang="en-US" baseline="-25000" dirty="0" smtClean="0"/>
                  <a:t>      </a:t>
                </a:r>
              </a:p>
              <a:p>
                <a:pPr marL="457200" lvl="1" indent="0">
                  <a:buNone/>
                </a:pPr>
                <a:r>
                  <a:rPr lang="en-IN" dirty="0"/>
                  <a:t>Mode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IN" i="1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IN" i="1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 + ∆</m:t>
                        </m:r>
                        <m:r>
                          <a:rPr lang="en-IN" i="1" baseline="-250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IN" sz="3200" dirty="0"/>
                  <a:t> </a:t>
                </a:r>
                <a:r>
                  <a:rPr lang="en-IN" sz="3200" dirty="0">
                    <a:latin typeface="Lucida Calligraphy" panose="03010101010101010101" pitchFamily="66" charset="0"/>
                  </a:rPr>
                  <a:t>x </a:t>
                </a:r>
                <a:r>
                  <a:rPr lang="en-IN" sz="3200" dirty="0" err="1" smtClean="0">
                    <a:latin typeface="Lucida Calligraphy" panose="03010101010101010101" pitchFamily="66" charset="0"/>
                  </a:rPr>
                  <a:t>i</a:t>
                </a:r>
                <a:r>
                  <a:rPr lang="en-IN" sz="3200" dirty="0" smtClean="0">
                    <a:latin typeface="Lucida Calligraphy" panose="03010101010101010101" pitchFamily="66" charset="0"/>
                  </a:rPr>
                  <a:t>                     </a:t>
                </a:r>
                <a:r>
                  <a:rPr lang="en-IN" dirty="0" smtClean="0"/>
                  <a:t>∆</a:t>
                </a:r>
                <a:r>
                  <a:rPr lang="en-IN" baseline="-25000" dirty="0" smtClean="0"/>
                  <a:t>2</a:t>
                </a:r>
                <a:r>
                  <a:rPr lang="en-IN" dirty="0" smtClean="0"/>
                  <a:t> = (5 – 2) = 3, </a:t>
                </a:r>
                <a:r>
                  <a:rPr lang="en-IN" dirty="0" err="1" smtClean="0"/>
                  <a:t>i</a:t>
                </a:r>
                <a:r>
                  <a:rPr lang="en-IN" dirty="0" smtClean="0"/>
                  <a:t> = 10  </a:t>
                </a:r>
                <a:r>
                  <a:rPr lang="en-IN" dirty="0" smtClean="0">
                    <a:latin typeface="Lucida Calligraphy" panose="03010101010101010101" pitchFamily="66" charset="0"/>
                  </a:rPr>
                  <a:t> </a:t>
                </a:r>
                <a:endParaRPr lang="en-IN" dirty="0">
                  <a:latin typeface="Lucida Calligraphy" panose="03010101010101010101" pitchFamily="66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                 </m:t>
                      </m:r>
                    </m:oMath>
                  </m:oMathPara>
                </a14:m>
                <a:endParaRPr lang="en-IN" b="0" i="1" dirty="0" smtClean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lang="en-IN" dirty="0" smtClean="0"/>
                  <a:t>           =   </a:t>
                </a:r>
                <a14:m>
                  <m:oMath xmlns:m="http://schemas.openxmlformats.org/officeDocument/2006/math">
                    <m:r>
                      <a:rPr lang="en-IN" b="0" i="0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 +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IN" dirty="0"/>
                  <a:t> </a:t>
                </a:r>
                <a:r>
                  <a:rPr lang="en-IN" dirty="0" smtClean="0">
                    <a:latin typeface="Lucida Calligraphy" panose="03010101010101010101" pitchFamily="66" charset="0"/>
                  </a:rPr>
                  <a:t>x 10 = </a:t>
                </a:r>
                <a:r>
                  <a:rPr lang="en-IN" sz="4400" dirty="0" smtClean="0">
                    <a:latin typeface="Lucida Calligraphy" panose="03010101010101010101" pitchFamily="66" charset="0"/>
                  </a:rPr>
                  <a:t>?</a:t>
                </a:r>
                <a:endParaRPr lang="en-US" dirty="0" smtClean="0"/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19200"/>
                <a:ext cx="11430000" cy="5257800"/>
              </a:xfrm>
              <a:blipFill rotWithShape="0">
                <a:blip r:embed="rId2"/>
                <a:stretch>
                  <a:fillRect t="-104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237916"/>
              </p:ext>
            </p:extLst>
          </p:nvPr>
        </p:nvGraphicFramePr>
        <p:xfrm>
          <a:off x="2895600" y="18288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457"/>
                <a:gridCol w="1099457"/>
                <a:gridCol w="1099457"/>
                <a:gridCol w="1099457"/>
                <a:gridCol w="1099457"/>
                <a:gridCol w="1099457"/>
                <a:gridCol w="10994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CI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10-20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20-30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30-40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40-50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50-60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60-70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f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1139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11430000" cy="7921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	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c) Graphic location of mode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11430000" cy="5257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IN" dirty="0" smtClean="0">
                <a:solidFill>
                  <a:srgbClr val="002060"/>
                </a:solidFill>
              </a:rPr>
              <a:t>For example: </a:t>
            </a:r>
            <a:r>
              <a:rPr lang="en-IN" sz="2400" dirty="0" smtClean="0"/>
              <a:t>Calculate the mode for following distribution </a:t>
            </a:r>
          </a:p>
          <a:p>
            <a:pPr marL="457200" lvl="1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611082"/>
              </p:ext>
            </p:extLst>
          </p:nvPr>
        </p:nvGraphicFramePr>
        <p:xfrm>
          <a:off x="2438400" y="185166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457"/>
                <a:gridCol w="1099457"/>
                <a:gridCol w="1099457"/>
                <a:gridCol w="1099457"/>
                <a:gridCol w="1099457"/>
                <a:gridCol w="1099457"/>
                <a:gridCol w="10994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CI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10-20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20-30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30-40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40-50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50-60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60-70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f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</a:t>
                      </a:r>
                      <a:endParaRPr lang="en-IN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824452"/>
              </p:ext>
            </p:extLst>
          </p:nvPr>
        </p:nvGraphicFramePr>
        <p:xfrm>
          <a:off x="2895600" y="3007995"/>
          <a:ext cx="5791200" cy="3227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521132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11430000" cy="7921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	</a:t>
            </a:r>
            <a:r>
              <a:rPr lang="en-IN" sz="3200" dirty="0" smtClean="0"/>
              <a:t>Relationship between Mean, Median and Mode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11430000" cy="5257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IN" sz="1400" dirty="0" smtClean="0"/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smtClean="0"/>
              <a:t>Equation:</a:t>
            </a:r>
          </a:p>
          <a:p>
            <a:pPr marL="457200" lvl="1" indent="0">
              <a:buNone/>
            </a:pPr>
            <a:r>
              <a:rPr lang="en-US" dirty="0" smtClean="0"/>
              <a:t>			Mean - Mode = 3(Mean – Median)</a:t>
            </a:r>
          </a:p>
          <a:p>
            <a:pPr marL="457200" lvl="1" indent="0">
              <a:buNone/>
            </a:pPr>
            <a:r>
              <a:rPr lang="en-US" dirty="0" smtClean="0"/>
              <a:t>				  </a:t>
            </a:r>
            <a:r>
              <a:rPr lang="en-US" dirty="0" smtClean="0">
                <a:solidFill>
                  <a:srgbClr val="002060"/>
                </a:solidFill>
              </a:rPr>
              <a:t>Mode = 3 Median – 2 Mean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For </a:t>
            </a:r>
            <a:r>
              <a:rPr lang="en-US" dirty="0" err="1" smtClean="0">
                <a:solidFill>
                  <a:srgbClr val="002060"/>
                </a:solidFill>
              </a:rPr>
              <a:t>exp</a:t>
            </a:r>
            <a:r>
              <a:rPr lang="en-US" dirty="0" smtClean="0">
                <a:solidFill>
                  <a:srgbClr val="002060"/>
                </a:solidFill>
              </a:rPr>
              <a:t>: Calculate the mean if the mode is 11 and median is 14.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			Mean = 15.5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9540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04996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IN" sz="6600" dirty="0">
                <a:solidFill>
                  <a:srgbClr val="002060"/>
                </a:solidFill>
              </a:rPr>
              <a:t> </a:t>
            </a:r>
            <a:r>
              <a:rPr lang="en-IN" sz="6600" dirty="0">
                <a:solidFill>
                  <a:srgbClr val="002060"/>
                </a:solidFill>
                <a:latin typeface="Arial Rounded MT Bold" pitchFamily="34" charset="0"/>
              </a:rPr>
              <a:t>THANKS</a:t>
            </a:r>
            <a:endParaRPr lang="en-US" sz="6600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l"/>
            <a:r>
              <a:rPr lang="en-IN" dirty="0" smtClean="0">
                <a:solidFill>
                  <a:srgbClr val="002060"/>
                </a:solidFill>
              </a:rPr>
              <a:t> 	Arithmetic </a:t>
            </a:r>
            <a:r>
              <a:rPr lang="en-IN" dirty="0">
                <a:solidFill>
                  <a:srgbClr val="002060"/>
                </a:solidFill>
              </a:rPr>
              <a:t>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0059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914400" lvl="1" indent="-514350">
              <a:buFont typeface="Wingdings" pitchFamily="2" charset="2"/>
              <a:buChar char="ü"/>
            </a:pPr>
            <a:endParaRPr lang="en-IN" dirty="0" smtClean="0"/>
          </a:p>
          <a:p>
            <a:pPr marL="914400" lvl="1" indent="-514350">
              <a:buFont typeface="Wingdings" pitchFamily="2" charset="2"/>
              <a:buChar char="ü"/>
            </a:pPr>
            <a:r>
              <a:rPr lang="en-IN" dirty="0" smtClean="0"/>
              <a:t>Calculation of arithmetic mean in the following ways:</a:t>
            </a:r>
          </a:p>
          <a:p>
            <a:pPr marL="914400" lvl="1" indent="-514350">
              <a:buNone/>
            </a:pPr>
            <a:endParaRPr lang="en-IN" dirty="0" smtClean="0"/>
          </a:p>
          <a:p>
            <a:pPr marL="971550" lvl="1" indent="-571500">
              <a:spcBef>
                <a:spcPts val="600"/>
              </a:spcBef>
              <a:spcAft>
                <a:spcPts val="600"/>
              </a:spcAft>
              <a:buAutoNum type="romanLcParenR"/>
            </a:pPr>
            <a:r>
              <a:rPr lang="en-IN" dirty="0" smtClean="0"/>
              <a:t>In a series of individual observations</a:t>
            </a:r>
          </a:p>
          <a:p>
            <a:pPr marL="971550" lvl="1" indent="-571500">
              <a:spcBef>
                <a:spcPts val="600"/>
              </a:spcBef>
              <a:spcAft>
                <a:spcPts val="600"/>
              </a:spcAft>
              <a:buAutoNum type="romanLcParenR"/>
            </a:pPr>
            <a:r>
              <a:rPr lang="en-IN" dirty="0" smtClean="0"/>
              <a:t>In a discrete series</a:t>
            </a:r>
          </a:p>
          <a:p>
            <a:pPr marL="971550" lvl="1" indent="-571500">
              <a:spcBef>
                <a:spcPts val="600"/>
              </a:spcBef>
              <a:spcAft>
                <a:spcPts val="600"/>
              </a:spcAft>
              <a:buAutoNum type="romanLcParenR"/>
            </a:pPr>
            <a:r>
              <a:rPr lang="en-IN" dirty="0" smtClean="0"/>
              <a:t>In a continuous series </a:t>
            </a:r>
          </a:p>
          <a:p>
            <a:pPr marL="914400" lvl="1" indent="-514350">
              <a:buNone/>
            </a:pPr>
            <a:r>
              <a:rPr lang="en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11430000" cy="7921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400050" lvl="1">
              <a:spcBef>
                <a:spcPts val="600"/>
              </a:spcBef>
              <a:spcAft>
                <a:spcPts val="600"/>
              </a:spcAft>
            </a:pPr>
            <a:r>
              <a:rPr lang="en-IN" sz="3200" dirty="0"/>
              <a:t>	</a:t>
            </a:r>
            <a:r>
              <a:rPr lang="en-IN" sz="3200" dirty="0" err="1"/>
              <a:t>i</a:t>
            </a:r>
            <a:r>
              <a:rPr lang="en-IN" sz="3200" dirty="0"/>
              <a:t>) </a:t>
            </a:r>
            <a:r>
              <a:rPr lang="en-IN" sz="2800" dirty="0"/>
              <a:t>In a series of individual observations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19200"/>
                <a:ext cx="11430000" cy="5181600"/>
              </a:xfr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>
                <a:norm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IN" dirty="0" smtClean="0"/>
                  <a:t> 	Equation:</a:t>
                </a:r>
              </a:p>
              <a:p>
                <a:pPr marL="0" indent="0">
                  <a:buNone/>
                </a:pPr>
                <a:r>
                  <a:rPr lang="en-IN" dirty="0"/>
                  <a:t> </a:t>
                </a:r>
                <a:r>
                  <a:rPr lang="en-IN" dirty="0" smtClean="0"/>
                  <a:t>    		</a:t>
                </a:r>
                <a:r>
                  <a:rPr lang="en-IN" sz="4000" dirty="0"/>
                  <a:t>           </a:t>
                </a:r>
                <a:r>
                  <a:rPr lang="en-IN" sz="4000" dirty="0" smtClean="0"/>
                  <a:t>		</a:t>
                </a:r>
                <a:r>
                  <a:rPr lang="en-IN" sz="2800" dirty="0" smtClean="0"/>
                  <a:t>X</a:t>
                </a:r>
                <a:r>
                  <a:rPr lang="en-IN" sz="4000" dirty="0"/>
                  <a:t>̅ </a:t>
                </a:r>
                <a14:m>
                  <m:oMath xmlns:m="http://schemas.openxmlformats.org/officeDocument/2006/math">
                    <m:r>
                      <a:rPr lang="en-IN" sz="4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4000" i="1">
                            <a:latin typeface="Cambria Math" panose="02040503050406030204" pitchFamily="18" charset="0"/>
                          </a:rPr>
                          <m:t>∑</m:t>
                        </m:r>
                        <m:r>
                          <a:rPr lang="en-IN" sz="4000" i="1"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en-IN" sz="4000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4000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4000" dirty="0"/>
                  <a:t> 			</a:t>
                </a:r>
                <a:r>
                  <a:rPr lang="en-US" sz="4000" dirty="0" smtClean="0"/>
                  <a:t>		</a:t>
                </a:r>
                <a:r>
                  <a:rPr lang="en-IN" sz="2800" dirty="0" smtClean="0"/>
                  <a:t>x</a:t>
                </a:r>
                <a:r>
                  <a:rPr lang="en-IN" sz="2800" dirty="0"/>
                  <a:t>̅ </a:t>
                </a:r>
                <a:r>
                  <a:rPr lang="en-IN" sz="2800" dirty="0" smtClean="0"/>
                  <a:t>	= </a:t>
                </a:r>
                <a:r>
                  <a:rPr lang="en-IN" sz="2800" dirty="0"/>
                  <a:t>AM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IN" sz="2800" dirty="0"/>
                  <a:t>  			</a:t>
                </a:r>
                <a:r>
                  <a:rPr lang="en-IN" sz="2800" dirty="0" smtClean="0"/>
                  <a:t>		∑</a:t>
                </a:r>
                <a:r>
                  <a:rPr lang="en-IN" sz="2800" dirty="0"/>
                  <a:t>X </a:t>
                </a:r>
                <a:r>
                  <a:rPr lang="en-IN" sz="2800" dirty="0" smtClean="0"/>
                  <a:t>	= </a:t>
                </a:r>
                <a:r>
                  <a:rPr lang="en-IN" sz="2800" dirty="0"/>
                  <a:t>Sum of all the observations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IN" sz="2800" dirty="0"/>
                  <a:t> 			</a:t>
                </a:r>
                <a:r>
                  <a:rPr lang="en-IN" sz="2800" dirty="0" smtClean="0"/>
                  <a:t>		n 	= </a:t>
                </a:r>
                <a:r>
                  <a:rPr lang="en-IN" sz="2800" dirty="0"/>
                  <a:t>number of observations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sz="2800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800" dirty="0">
                    <a:solidFill>
                      <a:srgbClr val="002060"/>
                    </a:solidFill>
                  </a:rPr>
                  <a:t>For example</a:t>
                </a:r>
                <a:r>
                  <a:rPr lang="en-US" sz="2800" dirty="0"/>
                  <a:t>: </a:t>
                </a:r>
                <a:r>
                  <a:rPr lang="en-US" sz="2800" dirty="0" smtClean="0"/>
                  <a:t>	calculate </a:t>
                </a:r>
                <a:r>
                  <a:rPr lang="en-US" sz="2800" dirty="0"/>
                  <a:t>the arithmetic mean of </a:t>
                </a:r>
                <a:r>
                  <a:rPr lang="en-US" sz="2800" dirty="0" smtClean="0"/>
                  <a:t>following observations </a:t>
                </a:r>
                <a:endParaRPr lang="en-US" sz="2800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800" dirty="0"/>
                  <a:t> 	               </a:t>
                </a:r>
                <a:r>
                  <a:rPr lang="en-US" sz="2800" dirty="0" smtClean="0"/>
                  <a:t>	</a:t>
                </a:r>
                <a:r>
                  <a:rPr lang="en-US" dirty="0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/>
                  <a:t>= 2, 4, 6, 8, 10, 20, 12, 20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19200"/>
                <a:ext cx="11430000" cy="5181600"/>
              </a:xfrm>
              <a:blipFill rotWithShape="0">
                <a:blip r:embed="rId2"/>
                <a:stretch>
                  <a:fillRect l="-1227" t="-152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11430000" cy="6397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2800" dirty="0"/>
              <a:t>	ii)  In a series of discrete observations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066800"/>
                <a:ext cx="11430000" cy="5486400"/>
              </a:xfr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>
                <a:norm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IN" dirty="0" smtClean="0"/>
                  <a:t>	</a:t>
                </a:r>
                <a:r>
                  <a:rPr lang="en-IN" dirty="0"/>
                  <a:t>Equation</a:t>
                </a:r>
                <a:r>
                  <a:rPr lang="en-IN" dirty="0" smtClean="0"/>
                  <a:t>:     		X</a:t>
                </a:r>
                <a:r>
                  <a:rPr lang="en-IN" sz="4400" dirty="0"/>
                  <a:t>̅ </a:t>
                </a:r>
                <a14:m>
                  <m:oMath xmlns:m="http://schemas.openxmlformats.org/officeDocument/2006/math">
                    <m:r>
                      <a:rPr lang="en-IN" sz="4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4400" i="1">
                            <a:latin typeface="Cambria Math" panose="02040503050406030204" pitchFamily="18" charset="0"/>
                          </a:rPr>
                          <m:t>∑</m:t>
                        </m:r>
                        <m:r>
                          <a:rPr lang="en-IN" sz="4400" i="1">
                            <a:latin typeface="Cambria Math" panose="02040503050406030204" pitchFamily="18" charset="0"/>
                          </a:rPr>
                          <m:t>𝑓𝑋</m:t>
                        </m:r>
                      </m:num>
                      <m:den>
                        <m:r>
                          <a:rPr lang="en-IN" sz="4400" i="1">
                            <a:latin typeface="Cambria Math" panose="02040503050406030204" pitchFamily="18" charset="0"/>
                          </a:rPr>
                          <m:t>∑</m:t>
                        </m:r>
                        <m:r>
                          <a:rPr lang="en-IN" sz="4400" i="1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</m:oMath>
                </a14:m>
                <a:endParaRPr lang="en-US" sz="4400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4400" dirty="0"/>
                  <a:t>  </a:t>
                </a:r>
                <a:r>
                  <a:rPr lang="en-US" sz="4400" dirty="0" smtClean="0"/>
                  <a:t> </a:t>
                </a:r>
                <a:r>
                  <a:rPr lang="en-IN" dirty="0" smtClean="0"/>
                  <a:t>x</a:t>
                </a:r>
                <a:r>
                  <a:rPr lang="en-IN" dirty="0"/>
                  <a:t>̅ </a:t>
                </a:r>
                <a:r>
                  <a:rPr lang="en-IN" dirty="0" smtClean="0"/>
                  <a:t> 	=  AM</a:t>
                </a:r>
                <a:endParaRPr lang="en-IN" dirty="0"/>
              </a:p>
              <a:p>
                <a:pPr marL="0" indent="0" algn="just">
                  <a:spcBef>
                    <a:spcPts val="0"/>
                  </a:spcBef>
                  <a:buNone/>
                </a:pPr>
                <a:r>
                  <a:rPr lang="en-IN" dirty="0"/>
                  <a:t>  </a:t>
                </a:r>
                <a:r>
                  <a:rPr lang="en-IN" sz="3000" dirty="0" smtClean="0"/>
                  <a:t>∑</a:t>
                </a:r>
                <a:r>
                  <a:rPr lang="en-IN" sz="2600" dirty="0" err="1"/>
                  <a:t>fX</a:t>
                </a:r>
                <a:r>
                  <a:rPr lang="en-IN" dirty="0" smtClean="0"/>
                  <a:t> 	= sum of values of variables and corresponding frequencies</a:t>
                </a:r>
                <a:endParaRPr lang="en-IN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IN" dirty="0"/>
                  <a:t> </a:t>
                </a:r>
                <a:r>
                  <a:rPr lang="en-IN" dirty="0" smtClean="0"/>
                  <a:t>∑f   	=   sum of frequencies</a:t>
                </a:r>
                <a:endParaRPr lang="en-IN" dirty="0"/>
              </a:p>
              <a:p>
                <a:pPr marL="0" indent="0" algn="just">
                  <a:spcBef>
                    <a:spcPts val="0"/>
                  </a:spcBef>
                  <a:buNone/>
                </a:pPr>
                <a:endParaRPr lang="en-US" sz="1200" dirty="0">
                  <a:solidFill>
                    <a:srgbClr val="002060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buNone/>
                </a:pPr>
                <a:r>
                  <a:rPr lang="en-US" dirty="0" smtClean="0">
                    <a:solidFill>
                      <a:srgbClr val="002060"/>
                    </a:solidFill>
                  </a:rPr>
                  <a:t>For </a:t>
                </a:r>
                <a:r>
                  <a:rPr lang="en-US" dirty="0">
                    <a:solidFill>
                      <a:srgbClr val="002060"/>
                    </a:solidFill>
                  </a:rPr>
                  <a:t>example</a:t>
                </a:r>
                <a:r>
                  <a:rPr lang="en-US" dirty="0"/>
                  <a:t>: calculate the arithmetic mean of following </a:t>
                </a:r>
                <a:r>
                  <a:rPr lang="en-US" dirty="0" smtClean="0"/>
                  <a:t>observations </a:t>
                </a: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dirty="0"/>
                  <a:t> 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066800"/>
                <a:ext cx="11430000" cy="5486400"/>
              </a:xfrm>
              <a:blipFill rotWithShape="0">
                <a:blip r:embed="rId2"/>
                <a:stretch>
                  <a:fillRect l="-1387" r="-1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57125"/>
              </p:ext>
            </p:extLst>
          </p:nvPr>
        </p:nvGraphicFramePr>
        <p:xfrm>
          <a:off x="3124200" y="4953000"/>
          <a:ext cx="6248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00"/>
                <a:gridCol w="1041400"/>
                <a:gridCol w="1041400"/>
                <a:gridCol w="1041400"/>
                <a:gridCol w="1041400"/>
                <a:gridCol w="1041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x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6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12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f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11430000" cy="7159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2800" dirty="0"/>
              <a:t>	iii)  In a series of continuous series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334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IN" sz="4100" dirty="0"/>
              <a:t> 	</a:t>
            </a:r>
            <a:r>
              <a:rPr lang="en-IN" sz="3600" dirty="0"/>
              <a:t>The histogram can be constructed in 	two ways depending up class- 	interval: </a:t>
            </a:r>
          </a:p>
          <a:p>
            <a:pPr>
              <a:buNone/>
            </a:pPr>
            <a:r>
              <a:rPr lang="en-IN" sz="3600" dirty="0"/>
              <a:t> a) 	For distributions that have equal class 	intervals</a:t>
            </a:r>
          </a:p>
          <a:p>
            <a:pPr>
              <a:buNone/>
            </a:pPr>
            <a:r>
              <a:rPr lang="en-IN" sz="3600" dirty="0"/>
              <a:t>b) 	For distributions that have unequal 	class intervals 	</a:t>
            </a:r>
          </a:p>
          <a:p>
            <a:pPr>
              <a:buNone/>
            </a:pPr>
            <a:endParaRPr lang="en-IN" sz="4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381000" y="1066800"/>
                <a:ext cx="11430000" cy="5486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Wingdings" pitchFamily="2" charset="2"/>
                  <a:buChar char="Ø"/>
                </a:pPr>
                <a:r>
                  <a:rPr lang="en-IN" dirty="0"/>
                  <a:t>	Equation:     </a:t>
                </a:r>
                <a:r>
                  <a:rPr lang="en-IN" dirty="0" smtClean="0"/>
                  <a:t>		X</a:t>
                </a:r>
                <a:r>
                  <a:rPr lang="en-IN" sz="4400" dirty="0"/>
                  <a:t>̅ </a:t>
                </a:r>
                <a14:m>
                  <m:oMath xmlns:m="http://schemas.openxmlformats.org/officeDocument/2006/math">
                    <m:r>
                      <a:rPr lang="en-IN" sz="4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4400" i="1">
                            <a:latin typeface="Cambria Math" panose="02040503050406030204" pitchFamily="18" charset="0"/>
                          </a:rPr>
                          <m:t>∑</m:t>
                        </m:r>
                        <m:r>
                          <a:rPr lang="en-IN" sz="4400" i="1">
                            <a:latin typeface="Cambria Math" panose="02040503050406030204" pitchFamily="18" charset="0"/>
                          </a:rPr>
                          <m:t>𝑓𝑚</m:t>
                        </m:r>
                      </m:num>
                      <m:den>
                        <m:r>
                          <a:rPr lang="en-IN" sz="4400" i="1">
                            <a:latin typeface="Cambria Math" panose="02040503050406030204" pitchFamily="18" charset="0"/>
                          </a:rPr>
                          <m:t>∑</m:t>
                        </m:r>
                        <m:r>
                          <a:rPr lang="en-IN" sz="4400" i="1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</m:oMath>
                </a14:m>
                <a:endParaRPr lang="en-US" sz="4400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4400" dirty="0"/>
                  <a:t> 		</a:t>
                </a:r>
                <a:r>
                  <a:rPr lang="en-IN" dirty="0"/>
                  <a:t>x̅      =  AM</a:t>
                </a:r>
              </a:p>
              <a:p>
                <a:pPr marL="0" indent="0" algn="just">
                  <a:spcBef>
                    <a:spcPts val="0"/>
                  </a:spcBef>
                  <a:buNone/>
                </a:pPr>
                <a:r>
                  <a:rPr lang="en-IN" dirty="0"/>
                  <a:t>  		</a:t>
                </a:r>
                <a:r>
                  <a:rPr lang="en-IN" sz="3000" dirty="0"/>
                  <a:t>∑</a:t>
                </a:r>
                <a:r>
                  <a:rPr lang="en-IN" sz="2600" dirty="0" err="1"/>
                  <a:t>fm</a:t>
                </a:r>
                <a:r>
                  <a:rPr lang="en-IN" dirty="0"/>
                  <a:t> = </a:t>
                </a:r>
                <a:r>
                  <a:rPr lang="en-IN" sz="2800" dirty="0"/>
                  <a:t>sum of values of mid-point </a:t>
                </a:r>
                <a:r>
                  <a:rPr lang="en-IN" sz="2800" dirty="0" smtClean="0"/>
                  <a:t>and corresponding </a:t>
                </a:r>
                <a:r>
                  <a:rPr lang="en-IN" sz="2800" dirty="0"/>
                  <a:t>frequencies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IN" dirty="0"/>
                  <a:t> 		 ∑f   =   sum of frequencies</a:t>
                </a:r>
              </a:p>
              <a:p>
                <a:pPr marL="0" indent="0" algn="just">
                  <a:spcBef>
                    <a:spcPts val="0"/>
                  </a:spcBef>
                  <a:buNone/>
                </a:pPr>
                <a:endParaRPr lang="en-US" sz="1200" dirty="0">
                  <a:solidFill>
                    <a:srgbClr val="002060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buNone/>
                </a:pPr>
                <a:r>
                  <a:rPr lang="en-US" dirty="0">
                    <a:solidFill>
                      <a:srgbClr val="002060"/>
                    </a:solidFill>
                  </a:rPr>
                  <a:t>For example</a:t>
                </a:r>
                <a:r>
                  <a:rPr lang="en-US" dirty="0"/>
                  <a:t>: calculate the arithmetic mean of following observations </a:t>
                </a:r>
              </a:p>
              <a:p>
                <a:pPr marL="0" indent="0" algn="just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dirty="0"/>
                  <a:t> 	</a:t>
                </a: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066800"/>
                <a:ext cx="11430000" cy="5486400"/>
              </a:xfrm>
              <a:prstGeom prst="rect">
                <a:avLst/>
              </a:prstGeom>
              <a:blipFill rotWithShape="0">
                <a:blip r:embed="rId2"/>
                <a:stretch>
                  <a:fillRect l="-1387" r="-1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979652"/>
              </p:ext>
            </p:extLst>
          </p:nvPr>
        </p:nvGraphicFramePr>
        <p:xfrm>
          <a:off x="2209801" y="5334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457"/>
                <a:gridCol w="1099457"/>
                <a:gridCol w="1099457"/>
                <a:gridCol w="1099457"/>
                <a:gridCol w="1099457"/>
                <a:gridCol w="1099457"/>
                <a:gridCol w="10994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CI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10-20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20-30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30-40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40-50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50-60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60-70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f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11430000" cy="7159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2800" dirty="0"/>
              <a:t>	</a:t>
            </a:r>
            <a:r>
              <a:rPr lang="en-IN" sz="3200" dirty="0"/>
              <a:t>Median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334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IN" sz="4100" dirty="0"/>
              <a:t> 	</a:t>
            </a:r>
            <a:r>
              <a:rPr lang="en-IN" sz="3600" dirty="0"/>
              <a:t>The histogram can be constructed in 	two ways depending up class- 	interval: </a:t>
            </a:r>
          </a:p>
          <a:p>
            <a:pPr>
              <a:buNone/>
            </a:pPr>
            <a:r>
              <a:rPr lang="en-IN" sz="3600" dirty="0"/>
              <a:t> a) 	For distributions that have equal class 	intervals</a:t>
            </a:r>
          </a:p>
          <a:p>
            <a:pPr>
              <a:buNone/>
            </a:pPr>
            <a:r>
              <a:rPr lang="en-IN" sz="3600" dirty="0"/>
              <a:t>b) 	For distributions that have unequal 	class intervals 	</a:t>
            </a:r>
          </a:p>
          <a:p>
            <a:pPr>
              <a:buNone/>
            </a:pPr>
            <a:endParaRPr lang="en-IN" sz="41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066800"/>
            <a:ext cx="11430000" cy="5486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IN" dirty="0"/>
              <a:t>	The median is usually defined as that value 	which divides a </a:t>
            </a:r>
            <a:r>
              <a:rPr lang="en-IN" dirty="0" smtClean="0"/>
              <a:t>	distribution </a:t>
            </a:r>
            <a:r>
              <a:rPr lang="en-IN" dirty="0"/>
              <a:t>so that an </a:t>
            </a:r>
            <a:r>
              <a:rPr lang="en-IN" dirty="0" smtClean="0"/>
              <a:t>equal </a:t>
            </a:r>
            <a:r>
              <a:rPr lang="en-IN" dirty="0"/>
              <a:t>number of items occur on </a:t>
            </a:r>
            <a:r>
              <a:rPr lang="en-IN" dirty="0" smtClean="0"/>
              <a:t>	either 	side of </a:t>
            </a:r>
            <a:r>
              <a:rPr lang="en-IN" dirty="0"/>
              <a:t>it.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IN" dirty="0"/>
              <a:t> 	50% of the observations will be smaller </a:t>
            </a:r>
            <a:r>
              <a:rPr lang="en-IN" dirty="0" smtClean="0"/>
              <a:t>than </a:t>
            </a:r>
            <a:r>
              <a:rPr lang="en-IN" dirty="0"/>
              <a:t>the median, </a:t>
            </a:r>
            <a:r>
              <a:rPr lang="en-IN" dirty="0" smtClean="0"/>
              <a:t>if 	the </a:t>
            </a:r>
            <a:r>
              <a:rPr lang="en-IN" dirty="0"/>
              <a:t>number of value is </a:t>
            </a:r>
            <a:r>
              <a:rPr lang="en-IN" dirty="0" smtClean="0"/>
              <a:t>odd</a:t>
            </a:r>
            <a:r>
              <a:rPr lang="en-IN" dirty="0"/>
              <a:t>, the median will be middle </a:t>
            </a:r>
            <a:r>
              <a:rPr lang="en-IN" dirty="0" smtClean="0"/>
              <a:t>value</a:t>
            </a:r>
            <a:r>
              <a:rPr lang="en-IN" dirty="0"/>
              <a:t>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IN" dirty="0"/>
              <a:t> 	The data should be arranged in </a:t>
            </a:r>
            <a:r>
              <a:rPr lang="en-IN" dirty="0" smtClean="0"/>
              <a:t>ascending or descending 	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7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1353800" cy="7159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2800" dirty="0"/>
              <a:t>	</a:t>
            </a:r>
            <a:r>
              <a:rPr lang="en-IN" sz="3200" dirty="0"/>
              <a:t>Median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334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IN" sz="4100" dirty="0"/>
              <a:t> 	</a:t>
            </a:r>
            <a:r>
              <a:rPr lang="en-IN" sz="3600" dirty="0"/>
              <a:t>The histogram can be constructed in 	two ways depending up class- 	interval: </a:t>
            </a:r>
          </a:p>
          <a:p>
            <a:pPr>
              <a:buNone/>
            </a:pPr>
            <a:r>
              <a:rPr lang="en-IN" sz="3600" dirty="0"/>
              <a:t> a) 	For distributions that have equal class 	intervals</a:t>
            </a:r>
          </a:p>
          <a:p>
            <a:pPr>
              <a:buNone/>
            </a:pPr>
            <a:r>
              <a:rPr lang="en-IN" sz="3600" dirty="0"/>
              <a:t>b) 	For distributions that have unequal 	class intervals 	</a:t>
            </a:r>
          </a:p>
          <a:p>
            <a:pPr>
              <a:buNone/>
            </a:pPr>
            <a:endParaRPr lang="en-IN" sz="4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457200" y="1066800"/>
                <a:ext cx="11353800" cy="5486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IN" dirty="0" smtClean="0"/>
                  <a:t>	</a:t>
                </a:r>
                <a:r>
                  <a:rPr lang="en-IN" dirty="0" err="1" smtClean="0"/>
                  <a:t>i</a:t>
                </a:r>
                <a:r>
                  <a:rPr lang="en-IN" dirty="0" smtClean="0"/>
                  <a:t>) Calculation </a:t>
                </a:r>
                <a:r>
                  <a:rPr lang="en-IN" dirty="0"/>
                  <a:t>of median in a series of individual </a:t>
                </a:r>
                <a:r>
                  <a:rPr lang="en-IN" dirty="0" smtClean="0"/>
                  <a:t>observations</a:t>
                </a:r>
                <a:endParaRPr lang="en-IN" dirty="0"/>
              </a:p>
              <a:p>
                <a:pPr marL="0" indent="0" algn="just">
                  <a:buNone/>
                </a:pPr>
                <a:r>
                  <a:rPr lang="en-US" dirty="0"/>
                  <a:t>	a) </a:t>
                </a:r>
                <a:r>
                  <a:rPr lang="en-US" sz="2800" dirty="0"/>
                  <a:t>A</a:t>
                </a:r>
                <a:r>
                  <a:rPr lang="en-IN" sz="2800" dirty="0" err="1"/>
                  <a:t>rrange</a:t>
                </a:r>
                <a:r>
                  <a:rPr lang="en-IN" sz="2800" dirty="0"/>
                  <a:t> the data in ascending or descending </a:t>
                </a:r>
                <a:r>
                  <a:rPr lang="en-IN" sz="2800" dirty="0" smtClean="0"/>
                  <a:t>order</a:t>
                </a:r>
                <a:endParaRPr lang="en-IN" sz="2800" dirty="0"/>
              </a:p>
              <a:p>
                <a:pPr marL="0" indent="0" algn="just">
                  <a:buNone/>
                </a:pPr>
                <a:r>
                  <a:rPr lang="en-US" sz="2800" dirty="0"/>
                  <a:t>	</a:t>
                </a:r>
                <a:r>
                  <a:rPr lang="en-US" sz="2800" dirty="0" smtClean="0"/>
                  <a:t>b) </a:t>
                </a:r>
                <a:r>
                  <a:rPr lang="en-IN" sz="2800" dirty="0"/>
                  <a:t>Median is calculated by finding the value of </a:t>
                </a:r>
                <a:r>
                  <a:rPr lang="en-IN" sz="2800" dirty="0" smtClean="0"/>
                  <a:t>n+1/2</a:t>
                </a:r>
                <a:r>
                  <a:rPr lang="en-IN" sz="2800" baseline="30000" dirty="0" smtClean="0"/>
                  <a:t>th</a:t>
                </a:r>
                <a:r>
                  <a:rPr lang="en-IN" sz="2800" dirty="0" smtClean="0"/>
                  <a:t> </a:t>
                </a:r>
                <a:r>
                  <a:rPr lang="en-IN" sz="2800" dirty="0"/>
                  <a:t>item  </a:t>
                </a:r>
                <a:endParaRPr lang="en-IN" sz="2800" dirty="0" smtClean="0"/>
              </a:p>
              <a:p>
                <a:pPr marL="0" indent="0" algn="ctr">
                  <a:buNone/>
                </a:pPr>
                <a:endParaRPr lang="en-IN" sz="1100" dirty="0"/>
              </a:p>
              <a:p>
                <a:pPr marL="0" indent="0" algn="ctr">
                  <a:buNone/>
                </a:pPr>
                <a:r>
                  <a:rPr lang="en-IN" sz="2800" dirty="0" smtClean="0"/>
                  <a:t>M </a:t>
                </a:r>
                <a14:m>
                  <m:oMath xmlns:m="http://schemas.openxmlformats.org/officeDocument/2006/math">
                    <m:r>
                      <a:rPr lang="en-IN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IN" sz="2800" dirty="0"/>
                  <a:t>     </a:t>
                </a:r>
                <a:endParaRPr lang="en-IN" sz="2800" dirty="0" smtClean="0"/>
              </a:p>
              <a:p>
                <a:pPr marL="0" indent="0" algn="ctr">
                  <a:buNone/>
                </a:pPr>
                <a:endParaRPr lang="en-IN" sz="2800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800" dirty="0">
                    <a:solidFill>
                      <a:srgbClr val="002060"/>
                    </a:solidFill>
                  </a:rPr>
                  <a:t>For example</a:t>
                </a:r>
                <a:r>
                  <a:rPr lang="en-US" sz="2800" dirty="0"/>
                  <a:t>: 	calculate the </a:t>
                </a:r>
                <a:r>
                  <a:rPr lang="en-US" sz="2800" dirty="0" smtClean="0"/>
                  <a:t>median </a:t>
                </a:r>
                <a:r>
                  <a:rPr lang="en-US" sz="2800" dirty="0"/>
                  <a:t>of following observations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800" dirty="0"/>
                  <a:t> 	               	x = 2, 4, 6, 8, 10, 20, 12, </a:t>
                </a:r>
                <a:r>
                  <a:rPr lang="en-US" sz="2800" dirty="0" smtClean="0"/>
                  <a:t>20, 2, 13, 45, 5, 16, 14, 11</a:t>
                </a:r>
                <a:endParaRPr lang="en-US" sz="2800" dirty="0"/>
              </a:p>
              <a:p>
                <a:pPr marL="0" indent="0">
                  <a:buNone/>
                </a:pPr>
                <a:endParaRPr lang="en-IN" sz="2800" dirty="0" smtClean="0"/>
              </a:p>
              <a:p>
                <a:pPr marL="0" indent="0" algn="ctr">
                  <a:buNone/>
                </a:pPr>
                <a:r>
                  <a:rPr lang="en-IN" sz="2800" dirty="0" smtClean="0"/>
                  <a:t> </a:t>
                </a:r>
                <a:endParaRPr lang="en-IN" sz="2800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066800"/>
                <a:ext cx="11353800" cy="5486400"/>
              </a:xfrm>
              <a:prstGeom prst="rect">
                <a:avLst/>
              </a:prstGeom>
              <a:blipFill rotWithShape="0">
                <a:blip r:embed="rId2"/>
                <a:stretch>
                  <a:fillRect l="-1074" t="-10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018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1353800" cy="7159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2800" dirty="0"/>
              <a:t>	</a:t>
            </a:r>
            <a:r>
              <a:rPr lang="en-IN" sz="3200" dirty="0"/>
              <a:t>Median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334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IN" sz="4100" dirty="0"/>
              <a:t> 	</a:t>
            </a:r>
            <a:r>
              <a:rPr lang="en-IN" sz="3600" dirty="0"/>
              <a:t>The histogram can be constructed in 	two ways depending up class- 	interval: </a:t>
            </a:r>
          </a:p>
          <a:p>
            <a:pPr>
              <a:buNone/>
            </a:pPr>
            <a:r>
              <a:rPr lang="en-IN" sz="3600" dirty="0"/>
              <a:t> a) 	For distributions that have equal class 	intervals</a:t>
            </a:r>
          </a:p>
          <a:p>
            <a:pPr>
              <a:buNone/>
            </a:pPr>
            <a:r>
              <a:rPr lang="en-IN" sz="3600" dirty="0"/>
              <a:t>b) 	For distributions that have unequal 	class intervals 	</a:t>
            </a:r>
          </a:p>
          <a:p>
            <a:pPr>
              <a:buNone/>
            </a:pPr>
            <a:endParaRPr lang="en-IN" sz="41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66800"/>
            <a:ext cx="11353800" cy="5486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IN" dirty="0" smtClean="0">
                <a:solidFill>
                  <a:prstClr val="black"/>
                </a:solidFill>
              </a:rPr>
              <a:t>	</a:t>
            </a:r>
            <a:r>
              <a:rPr lang="en-IN" dirty="0" err="1" smtClean="0">
                <a:solidFill>
                  <a:prstClr val="black"/>
                </a:solidFill>
              </a:rPr>
              <a:t>i</a:t>
            </a:r>
            <a:r>
              <a:rPr lang="en-IN" dirty="0" smtClean="0">
                <a:solidFill>
                  <a:prstClr val="black"/>
                </a:solidFill>
              </a:rPr>
              <a:t>) Calculation </a:t>
            </a:r>
            <a:r>
              <a:rPr lang="en-IN" dirty="0">
                <a:solidFill>
                  <a:prstClr val="black"/>
                </a:solidFill>
              </a:rPr>
              <a:t>of median in a </a:t>
            </a:r>
            <a:r>
              <a:rPr lang="en-IN" dirty="0" smtClean="0">
                <a:solidFill>
                  <a:prstClr val="black"/>
                </a:solidFill>
              </a:rPr>
              <a:t>discrete series</a:t>
            </a:r>
            <a:endParaRPr lang="en-IN" dirty="0">
              <a:solidFill>
                <a:prstClr val="black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a</a:t>
            </a:r>
            <a:r>
              <a:rPr lang="en-US" dirty="0">
                <a:solidFill>
                  <a:prstClr val="black"/>
                </a:solidFill>
              </a:rPr>
              <a:t>) </a:t>
            </a:r>
            <a:r>
              <a:rPr lang="en-US" sz="2800" dirty="0">
                <a:solidFill>
                  <a:prstClr val="black"/>
                </a:solidFill>
              </a:rPr>
              <a:t>A</a:t>
            </a:r>
            <a:r>
              <a:rPr lang="en-IN" sz="2800" dirty="0" err="1">
                <a:solidFill>
                  <a:prstClr val="black"/>
                </a:solidFill>
              </a:rPr>
              <a:t>rrange</a:t>
            </a:r>
            <a:r>
              <a:rPr lang="en-IN" sz="2800" dirty="0">
                <a:solidFill>
                  <a:prstClr val="black"/>
                </a:solidFill>
              </a:rPr>
              <a:t> the data in ascending or descending </a:t>
            </a:r>
            <a:r>
              <a:rPr lang="en-IN" sz="2800" dirty="0" smtClean="0">
                <a:solidFill>
                  <a:prstClr val="black"/>
                </a:solidFill>
              </a:rPr>
              <a:t>order</a:t>
            </a:r>
          </a:p>
          <a:p>
            <a:pPr marL="0" indent="0" algn="just">
              <a:buFont typeface="Arial" pitchFamily="34" charset="0"/>
              <a:buNone/>
            </a:pPr>
            <a:r>
              <a:rPr lang="en-IN" sz="2800" dirty="0">
                <a:solidFill>
                  <a:prstClr val="black"/>
                </a:solidFill>
              </a:rPr>
              <a:t>	</a:t>
            </a:r>
            <a:r>
              <a:rPr lang="en-IN" sz="2800" dirty="0" smtClean="0">
                <a:solidFill>
                  <a:prstClr val="black"/>
                </a:solidFill>
              </a:rPr>
              <a:t>b) Find out the CF</a:t>
            </a:r>
            <a:endParaRPr lang="en-IN" sz="2800" dirty="0">
              <a:solidFill>
                <a:prstClr val="black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r>
              <a:rPr lang="en-US" sz="2800" dirty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c) </a:t>
            </a:r>
            <a:r>
              <a:rPr lang="en-IN" sz="2800" dirty="0" smtClean="0">
                <a:solidFill>
                  <a:prstClr val="black"/>
                </a:solidFill>
              </a:rPr>
              <a:t>Median: the </a:t>
            </a:r>
            <a:r>
              <a:rPr lang="en-IN" sz="2800" dirty="0">
                <a:solidFill>
                  <a:prstClr val="black"/>
                </a:solidFill>
              </a:rPr>
              <a:t>value of </a:t>
            </a:r>
            <a:r>
              <a:rPr lang="en-IN" sz="2800" dirty="0" smtClean="0">
                <a:solidFill>
                  <a:prstClr val="black"/>
                </a:solidFill>
              </a:rPr>
              <a:t>n+1/2</a:t>
            </a:r>
            <a:r>
              <a:rPr lang="en-IN" sz="2800" baseline="30000" dirty="0" smtClean="0">
                <a:solidFill>
                  <a:prstClr val="black"/>
                </a:solidFill>
              </a:rPr>
              <a:t>th</a:t>
            </a:r>
            <a:r>
              <a:rPr lang="en-IN" sz="2800" dirty="0" smtClean="0">
                <a:solidFill>
                  <a:prstClr val="black"/>
                </a:solidFill>
              </a:rPr>
              <a:t> item</a:t>
            </a:r>
          </a:p>
          <a:p>
            <a:pPr marL="0" indent="0" algn="just">
              <a:buFont typeface="Arial" pitchFamily="34" charset="0"/>
              <a:buNone/>
            </a:pPr>
            <a:r>
              <a:rPr lang="en-IN" sz="2800" dirty="0">
                <a:solidFill>
                  <a:prstClr val="black"/>
                </a:solidFill>
              </a:rPr>
              <a:t>	</a:t>
            </a:r>
            <a:r>
              <a:rPr lang="en-IN" sz="2800" dirty="0" smtClean="0">
                <a:solidFill>
                  <a:prstClr val="black"/>
                </a:solidFill>
              </a:rPr>
              <a:t>d) It can be found by first locating the cumulative frequency which is                  	     equal to n+1/2 or the next higher to this and then determine the   	      	     value </a:t>
            </a:r>
            <a:r>
              <a:rPr lang="en-IN" sz="2600" dirty="0" smtClean="0">
                <a:solidFill>
                  <a:prstClr val="black"/>
                </a:solidFill>
              </a:rPr>
              <a:t>corresponding</a:t>
            </a:r>
            <a:r>
              <a:rPr lang="en-IN" sz="2800" dirty="0" smtClean="0">
                <a:solidFill>
                  <a:prstClr val="black"/>
                </a:solidFill>
              </a:rPr>
              <a:t> to it. It will be M       </a:t>
            </a:r>
          </a:p>
          <a:p>
            <a:pPr marL="0" indent="0" algn="ctr">
              <a:buFont typeface="Arial" pitchFamily="34" charset="0"/>
              <a:buNone/>
            </a:pPr>
            <a:endParaRPr lang="en-IN" sz="1100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For example</a:t>
            </a:r>
            <a:r>
              <a:rPr lang="en-US" sz="2800" dirty="0" smtClean="0">
                <a:solidFill>
                  <a:prstClr val="black"/>
                </a:solidFill>
              </a:rPr>
              <a:t>: calculate </a:t>
            </a:r>
            <a:r>
              <a:rPr lang="en-US" sz="2800" dirty="0">
                <a:solidFill>
                  <a:prstClr val="black"/>
                </a:solidFill>
              </a:rPr>
              <a:t>the </a:t>
            </a:r>
            <a:r>
              <a:rPr lang="en-US" sz="2800" dirty="0" smtClean="0">
                <a:solidFill>
                  <a:prstClr val="black"/>
                </a:solidFill>
              </a:rPr>
              <a:t>median </a:t>
            </a:r>
            <a:r>
              <a:rPr lang="en-US" sz="2800" dirty="0">
                <a:solidFill>
                  <a:prstClr val="black"/>
                </a:solidFill>
              </a:rPr>
              <a:t>of following observations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2800" dirty="0">
                <a:solidFill>
                  <a:prstClr val="black"/>
                </a:solidFill>
              </a:rPr>
              <a:t> 	             </a:t>
            </a:r>
            <a:endParaRPr lang="en-IN" sz="2800" dirty="0" smtClean="0">
              <a:solidFill>
                <a:prstClr val="black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IN" sz="2800" dirty="0" smtClean="0">
                <a:solidFill>
                  <a:prstClr val="black"/>
                </a:solidFill>
              </a:rPr>
              <a:t> </a:t>
            </a:r>
            <a:endParaRPr lang="en-IN" sz="2800" dirty="0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993530"/>
              </p:ext>
            </p:extLst>
          </p:nvPr>
        </p:nvGraphicFramePr>
        <p:xfrm>
          <a:off x="2819400" y="5334000"/>
          <a:ext cx="6248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1050"/>
                <a:gridCol w="781050"/>
                <a:gridCol w="781050"/>
                <a:gridCol w="781050"/>
                <a:gridCol w="781050"/>
                <a:gridCol w="781050"/>
                <a:gridCol w="781050"/>
                <a:gridCol w="7810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x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14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6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16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f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8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31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2282</TotalTime>
  <Words>400</Words>
  <Application>Microsoft Office PowerPoint</Application>
  <PresentationFormat>Widescreen</PresentationFormat>
  <Paragraphs>491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  <vt:variant>
        <vt:lpstr>Custom Shows</vt:lpstr>
      </vt:variant>
      <vt:variant>
        <vt:i4>1</vt:i4>
      </vt:variant>
    </vt:vector>
  </HeadingPairs>
  <TitlesOfParts>
    <vt:vector size="36" baseType="lpstr">
      <vt:lpstr>Arial Unicode MS</vt:lpstr>
      <vt:lpstr>Arial</vt:lpstr>
      <vt:lpstr>Arial Rounded MT Bold</vt:lpstr>
      <vt:lpstr>Calibri</vt:lpstr>
      <vt:lpstr>Cambria Math</vt:lpstr>
      <vt:lpstr>Lucida Calligraphy</vt:lpstr>
      <vt:lpstr>Times New Roman</vt:lpstr>
      <vt:lpstr>Wingdings</vt:lpstr>
      <vt:lpstr>Office Theme</vt:lpstr>
      <vt:lpstr>Measurements of central tendency</vt:lpstr>
      <vt:lpstr>Introduction </vt:lpstr>
      <vt:lpstr>  Arithmetic mean</vt:lpstr>
      <vt:lpstr> i) In a series of individual observations</vt:lpstr>
      <vt:lpstr> ii)  In a series of discrete observations</vt:lpstr>
      <vt:lpstr> iii)  In a series of continuous series</vt:lpstr>
      <vt:lpstr> Median</vt:lpstr>
      <vt:lpstr> Median</vt:lpstr>
      <vt:lpstr> Median</vt:lpstr>
      <vt:lpstr>  i) Calculation of median in a discrete series</vt:lpstr>
      <vt:lpstr> Median</vt:lpstr>
      <vt:lpstr>  ii) Calculation of median in continuous series</vt:lpstr>
      <vt:lpstr>Exercise no. 10 Calculate the median in following observation</vt:lpstr>
      <vt:lpstr>Exercise no. 11 Calculate the median in following observation</vt:lpstr>
      <vt:lpstr>  Graphic location of median</vt:lpstr>
      <vt:lpstr>  Graphic location of median</vt:lpstr>
      <vt:lpstr>  Mode</vt:lpstr>
      <vt:lpstr>  Mode</vt:lpstr>
      <vt:lpstr>  Mode in symmetrical and skewed distributions</vt:lpstr>
      <vt:lpstr> Mode in symmetrical and skewed distributions</vt:lpstr>
      <vt:lpstr>  Mode in symmetrical and skewed distributions</vt:lpstr>
      <vt:lpstr> Mode</vt:lpstr>
      <vt:lpstr>  b) Calculation of mode in a continuous series </vt:lpstr>
      <vt:lpstr>  c) Graphic location of mode</vt:lpstr>
      <vt:lpstr> Relationship between Mean, Median and Mode</vt:lpstr>
      <vt:lpstr> THANKS</vt:lpstr>
      <vt:lpstr>Custom Show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Diagrammatic representation of data</dc:title>
  <dc:creator>91945</dc:creator>
  <cp:lastModifiedBy>shashwatkatiyar8@gmail.com</cp:lastModifiedBy>
  <cp:revision>177</cp:revision>
  <dcterms:created xsi:type="dcterms:W3CDTF">2006-08-16T00:00:00Z</dcterms:created>
  <dcterms:modified xsi:type="dcterms:W3CDTF">2021-07-30T07:50:49Z</dcterms:modified>
</cp:coreProperties>
</file>