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75" r:id="rId7"/>
    <p:sldId id="268" r:id="rId8"/>
    <p:sldId id="269" r:id="rId9"/>
    <p:sldId id="271" r:id="rId10"/>
    <p:sldId id="262" r:id="rId11"/>
    <p:sldId id="270" r:id="rId12"/>
    <p:sldId id="264" r:id="rId13"/>
    <p:sldId id="263" r:id="rId14"/>
    <p:sldId id="266" r:id="rId15"/>
    <p:sldId id="272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1CF2F-5F8D-407D-B48E-C318F239866F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1C8B0-F3E0-47AA-831B-9F71B41200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5197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1C8B0-F3E0-47AA-831B-9F71B41200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047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1C8B0-F3E0-47AA-831B-9F71B412000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468BE0-3CBA-4CF5-B757-A312D566063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25FAB2-6014-450F-BBFB-313BFFEA5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8BE0-3CBA-4CF5-B757-A312D566063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FAB2-6014-450F-BBFB-313BFFEA5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8BE0-3CBA-4CF5-B757-A312D566063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FAB2-6014-450F-BBFB-313BFFEA5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468BE0-3CBA-4CF5-B757-A312D566063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25FAB2-6014-450F-BBFB-313BFFEA5B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468BE0-3CBA-4CF5-B757-A312D566063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25FAB2-6014-450F-BBFB-313BFFEA5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8BE0-3CBA-4CF5-B757-A312D566063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FAB2-6014-450F-BBFB-313BFFEA5B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8BE0-3CBA-4CF5-B757-A312D566063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FAB2-6014-450F-BBFB-313BFFEA5B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468BE0-3CBA-4CF5-B757-A312D566063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25FAB2-6014-450F-BBFB-313BFFEA5B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8BE0-3CBA-4CF5-B757-A312D566063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FAB2-6014-450F-BBFB-313BFFEA5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468BE0-3CBA-4CF5-B757-A312D566063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25FAB2-6014-450F-BBFB-313BFFEA5B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468BE0-3CBA-4CF5-B757-A312D566063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25FAB2-6014-450F-BBFB-313BFFEA5B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468BE0-3CBA-4CF5-B757-A312D566063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25FAB2-6014-450F-BBFB-313BFFEA5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stu.edu/articles/education/educational-measurement-assessment-evaluation.aspx" TargetMode="External"/><Relationship Id="rId2" Type="http://schemas.openxmlformats.org/officeDocument/2006/relationships/hyperlink" Target="https://www.tripurauniv.ac.in/Content/pdf/Distance%20Education%20Notice/Measurement%20and%20Evaluation%20in%20Education%20_%20MA-Edu%20_%20ED-804%20E%20_%20English_21072017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44038"/>
            <a:ext cx="6629400" cy="22753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/>
              <a:t>Measurement and Evaluation: A basic concept 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114800"/>
            <a:ext cx="5029200" cy="26670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accent3"/>
              </a:solidFill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2400" spc="-5" dirty="0">
                <a:latin typeface="Arial"/>
                <a:cs typeface="Arial"/>
              </a:rPr>
              <a:t>Dr. </a:t>
            </a:r>
            <a:r>
              <a:rPr lang="en-US" sz="2400" spc="-5" dirty="0" err="1">
                <a:latin typeface="Arial"/>
                <a:cs typeface="Arial"/>
              </a:rPr>
              <a:t>Gopal</a:t>
            </a:r>
            <a:r>
              <a:rPr lang="en-US" sz="2400" spc="-5" dirty="0">
                <a:latin typeface="Arial"/>
                <a:cs typeface="Arial"/>
              </a:rPr>
              <a:t> Singh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2400" b="0" spc="-5" dirty="0">
                <a:latin typeface="Arial"/>
                <a:cs typeface="Arial"/>
              </a:rPr>
              <a:t>Assistant Professor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2400" b="0" spc="-5" dirty="0">
                <a:latin typeface="Arial"/>
                <a:cs typeface="Arial"/>
              </a:rPr>
              <a:t>Department of Education,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2400" b="0" spc="-5" dirty="0">
                <a:latin typeface="Arial"/>
                <a:cs typeface="Arial"/>
              </a:rPr>
              <a:t>C.S.J.M. University, Kanpur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2400" b="0" spc="-5" dirty="0">
                <a:latin typeface="Arial"/>
                <a:cs typeface="Arial"/>
              </a:rPr>
              <a:t>Email: gopal@csjmu.ac.in</a:t>
            </a:r>
            <a:endParaRPr lang="en-US" sz="2400" b="0" dirty="0">
              <a:latin typeface="Arial"/>
              <a:cs typeface="Arial"/>
            </a:endParaRPr>
          </a:p>
          <a:p>
            <a:pPr algn="ctr"/>
            <a:endParaRPr lang="en-US" dirty="0" smtClean="0">
              <a:solidFill>
                <a:schemeClr val="accent3"/>
              </a:solidFill>
            </a:endParaRPr>
          </a:p>
          <a:p>
            <a:pPr algn="ctr"/>
            <a:endParaRPr lang="en-US" dirty="0" smtClean="0">
              <a:solidFill>
                <a:schemeClr val="accent3"/>
              </a:solidFill>
            </a:endParaRPr>
          </a:p>
          <a:p>
            <a:pPr algn="ctr"/>
            <a:endParaRPr lang="en-US" dirty="0" smtClean="0">
              <a:solidFill>
                <a:schemeClr val="accent3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Evaluation </a:t>
            </a:r>
            <a:r>
              <a:rPr lang="en-US" dirty="0" smtClean="0"/>
              <a:t>= </a:t>
            </a:r>
          </a:p>
          <a:p>
            <a:pPr>
              <a:buNone/>
            </a:pPr>
            <a:r>
              <a:rPr lang="en-US" dirty="0" smtClean="0"/>
              <a:t>Measurement + </a:t>
            </a:r>
            <a:r>
              <a:rPr lang="en-US" smtClean="0"/>
              <a:t>Value judgment 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According to </a:t>
            </a:r>
            <a:r>
              <a:rPr lang="en-US" dirty="0" err="1" smtClean="0">
                <a:solidFill>
                  <a:schemeClr val="accent3"/>
                </a:solidFill>
              </a:rPr>
              <a:t>Dandekar</a:t>
            </a:r>
            <a:r>
              <a:rPr lang="en-US" dirty="0" smtClean="0">
                <a:solidFill>
                  <a:schemeClr val="accent3"/>
                </a:solidFill>
              </a:rPr>
              <a:t>,</a:t>
            </a:r>
          </a:p>
          <a:p>
            <a:pPr>
              <a:buNone/>
            </a:pPr>
            <a:r>
              <a:rPr lang="en-US" dirty="0" smtClean="0"/>
              <a:t>“Evaluation may be defined as a systematic process of determining the extend to which educational objectives are achieved by the pupils”.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Includes in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Measurement</a:t>
            </a:r>
          </a:p>
          <a:p>
            <a:r>
              <a:rPr lang="en-US" dirty="0" smtClean="0"/>
              <a:t>Assessment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According to approaches</a:t>
            </a:r>
          </a:p>
          <a:p>
            <a:r>
              <a:rPr lang="en-US" dirty="0" smtClean="0"/>
              <a:t>Placement </a:t>
            </a:r>
          </a:p>
          <a:p>
            <a:r>
              <a:rPr lang="en-US" dirty="0" smtClean="0"/>
              <a:t>Diagnostic </a:t>
            </a:r>
          </a:p>
          <a:p>
            <a:r>
              <a:rPr lang="en-US" dirty="0" smtClean="0"/>
              <a:t>Formative</a:t>
            </a:r>
          </a:p>
          <a:p>
            <a:r>
              <a:rPr lang="en-US" dirty="0" smtClean="0"/>
              <a:t>Summative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According to references</a:t>
            </a:r>
          </a:p>
          <a:p>
            <a:r>
              <a:rPr lang="en-US" dirty="0" smtClean="0"/>
              <a:t>Norm-referenced</a:t>
            </a:r>
          </a:p>
          <a:p>
            <a:r>
              <a:rPr lang="en-US" dirty="0" smtClean="0"/>
              <a:t>Criterion-referenced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Teaching </a:t>
            </a:r>
          </a:p>
          <a:p>
            <a:r>
              <a:rPr lang="en-US" dirty="0" smtClean="0"/>
              <a:t>Curriculum </a:t>
            </a:r>
          </a:p>
          <a:p>
            <a:r>
              <a:rPr lang="en-US" dirty="0" smtClean="0"/>
              <a:t>Society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Comparison Chart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53159048"/>
              </p:ext>
            </p:extLst>
          </p:nvPr>
        </p:nvGraphicFramePr>
        <p:xfrm>
          <a:off x="609600" y="1143001"/>
          <a:ext cx="7791450" cy="4812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150"/>
                <a:gridCol w="2597150"/>
                <a:gridCol w="2597150"/>
              </a:tblGrid>
              <a:tr h="942174">
                <a:tc>
                  <a:txBody>
                    <a:bodyPr/>
                    <a:lstStyle/>
                    <a:p>
                      <a:r>
                        <a:rPr kumimoji="0" lang="en-US" b="1" i="0" kern="1200" cap="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BASIS FOR COMPARISON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i="0" kern="1200" cap="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i="0" kern="1200" cap="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endParaRPr lang="en-US" dirty="0"/>
                    </a:p>
                  </a:txBody>
                  <a:tcPr/>
                </a:tc>
              </a:tr>
              <a:tr h="628116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/>
                        <a:t>Diagnostic</a:t>
                      </a:r>
                      <a:endParaRPr lang="en-US" dirty="0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/>
                        <a:t>Judgmental</a:t>
                      </a:r>
                      <a:endParaRPr lang="en-US" dirty="0"/>
                    </a:p>
                  </a:txBody>
                  <a:tcPr marL="76200" marR="76200" marT="76200" marB="76200"/>
                </a:tc>
              </a:tr>
              <a:tr h="1345963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it does?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Provides feedback on performance and areas of improvement.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Determines the extent to which objectives are achieved.</a:t>
                      </a:r>
                      <a:endParaRPr lang="en-US" dirty="0"/>
                    </a:p>
                  </a:txBody>
                  <a:tcPr/>
                </a:tc>
              </a:tr>
              <a:tr h="628116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/>
                        <a:t>Formative</a:t>
                      </a:r>
                      <a:endParaRPr lang="en-US" dirty="0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/>
                        <a:t>Summative</a:t>
                      </a:r>
                      <a:endParaRPr lang="en-US" dirty="0"/>
                    </a:p>
                  </a:txBody>
                  <a:tcPr marL="76200" marR="76200" marT="76200" marB="76200"/>
                </a:tc>
              </a:tr>
              <a:tr h="628116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 Oriented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/>
                        <a:t>Product </a:t>
                      </a:r>
                      <a:r>
                        <a:rPr lang="en-US" dirty="0"/>
                        <a:t>Oriented</a:t>
                      </a:r>
                    </a:p>
                  </a:txBody>
                  <a:tcPr marL="76200" marR="76200" marT="76200" marB="76200"/>
                </a:tc>
              </a:tr>
              <a:tr h="628116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Measurement Standards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Absolute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/>
                        <a:t>Comparative</a:t>
                      </a:r>
                      <a:endParaRPr lang="en-US" dirty="0"/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&amp;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Testing Procedure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(Written, Oral, Practical)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Self-report Techniques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(Questionnaire,  Discussion, Interview)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Observational Techniques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(Check list, Rating scale)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Projective Techniques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(</a:t>
            </a:r>
            <a:r>
              <a:rPr lang="en-US" dirty="0" err="1" smtClean="0">
                <a:solidFill>
                  <a:srgbClr val="C00000"/>
                </a:solidFill>
              </a:rPr>
              <a:t>Rorschacha</a:t>
            </a:r>
            <a:r>
              <a:rPr lang="en-US" dirty="0" smtClean="0">
                <a:solidFill>
                  <a:srgbClr val="C00000"/>
                </a:solidFill>
              </a:rPr>
              <a:t> Test, T.A.T., Sentence Completion)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6842"/>
            <a:ext cx="5305425" cy="492443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445" y="1066800"/>
            <a:ext cx="7844155" cy="44958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Garrett</a:t>
            </a:r>
            <a:r>
              <a:rPr lang="en-US" sz="1600" dirty="0"/>
              <a:t>, H.E</a:t>
            </a:r>
            <a:r>
              <a:rPr lang="en-US" sz="1600" dirty="0" smtClean="0"/>
              <a:t>. (2000): </a:t>
            </a:r>
            <a:r>
              <a:rPr lang="en-US" sz="1600" dirty="0"/>
              <a:t>Statistics In Psychology And Education: </a:t>
            </a:r>
            <a:r>
              <a:rPr lang="en-US" sz="1600" dirty="0" err="1"/>
              <a:t>Vikas</a:t>
            </a:r>
            <a:r>
              <a:rPr lang="en-US" sz="1600" dirty="0"/>
              <a:t> </a:t>
            </a:r>
            <a:r>
              <a:rPr lang="en-US" sz="1600" dirty="0" err="1"/>
              <a:t>Peffer</a:t>
            </a:r>
            <a:r>
              <a:rPr lang="en-US" sz="1600" dirty="0"/>
              <a:t> &amp; </a:t>
            </a:r>
            <a:r>
              <a:rPr lang="en-US" sz="1600" dirty="0" err="1"/>
              <a:t>Smara</a:t>
            </a:r>
            <a:r>
              <a:rPr lang="en-US" sz="1600" dirty="0"/>
              <a:t> Co., Ins, </a:t>
            </a:r>
            <a:r>
              <a:rPr lang="en-US" sz="1600" dirty="0" smtClean="0"/>
              <a:t>New York.</a:t>
            </a:r>
          </a:p>
          <a:p>
            <a:r>
              <a:rPr lang="en-US" sz="1600" dirty="0"/>
              <a:t>Singh, A. K. (1986) Tests, Measurement and Research Methods in Behavioral Sciences , New Delhi , Tata McGraw Hill Publishing Company limited</a:t>
            </a:r>
            <a:r>
              <a:rPr lang="en-US" sz="1600" dirty="0" smtClean="0"/>
              <a:t>.</a:t>
            </a:r>
          </a:p>
          <a:p>
            <a:r>
              <a:rPr lang="en-US" sz="1600" dirty="0">
                <a:hlinkClick r:id="rId2"/>
              </a:rPr>
              <a:t>https://www.tripurauniv.ac.in/Content/pdf/Distance%20Education%20Notice/Measurement%20and%20Evaluation%20in%20Education%20_%20MA-Edu%20_%20ED-804%20E%20_%</a:t>
            </a:r>
            <a:r>
              <a:rPr lang="en-US" sz="1600" dirty="0" smtClean="0">
                <a:hlinkClick r:id="rId2"/>
              </a:rPr>
              <a:t>20English_21072017.pdf</a:t>
            </a:r>
            <a:r>
              <a:rPr lang="en-US" sz="1600" dirty="0" smtClean="0"/>
              <a:t> </a:t>
            </a:r>
          </a:p>
          <a:p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online.stu.edu/articles/education/educational-measurement-assessment-evaluation.aspx</a:t>
            </a:r>
            <a:r>
              <a:rPr lang="en-US" sz="160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2838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accent3"/>
                </a:solidFill>
              </a:rPr>
              <a:t>According to Stevens, </a:t>
            </a:r>
          </a:p>
          <a:p>
            <a:pPr algn="just">
              <a:buNone/>
            </a:pPr>
            <a:r>
              <a:rPr lang="en-US" dirty="0" smtClean="0"/>
              <a:t>“Measurement is the process of assigning numbers to objects according to certain agreed rules”.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>
                <a:solidFill>
                  <a:schemeClr val="accent3"/>
                </a:solidFill>
              </a:rPr>
              <a:t>Example:  </a:t>
            </a:r>
            <a:r>
              <a:rPr lang="en-US" dirty="0" smtClean="0"/>
              <a:t>45kg Weight, 80 Marks, 120 IQ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 &amp; Purposes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Classification</a:t>
            </a:r>
          </a:p>
          <a:p>
            <a:r>
              <a:rPr lang="en-US" dirty="0" smtClean="0"/>
              <a:t>Comparison</a:t>
            </a:r>
          </a:p>
          <a:p>
            <a:r>
              <a:rPr lang="en-US" dirty="0" smtClean="0"/>
              <a:t>Selection</a:t>
            </a:r>
          </a:p>
          <a:p>
            <a:r>
              <a:rPr lang="en-US" dirty="0" smtClean="0"/>
              <a:t>Prediction</a:t>
            </a:r>
          </a:p>
          <a:p>
            <a:r>
              <a:rPr lang="en-US" dirty="0" smtClean="0"/>
              <a:t>Guidance &amp; Counseling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Nominal Scale</a:t>
            </a:r>
          </a:p>
          <a:p>
            <a:r>
              <a:rPr lang="en-US" dirty="0" smtClean="0"/>
              <a:t>Ordinal Scale</a:t>
            </a:r>
          </a:p>
          <a:p>
            <a:r>
              <a:rPr lang="en-US" dirty="0" smtClean="0"/>
              <a:t>Interval Scale</a:t>
            </a:r>
          </a:p>
          <a:p>
            <a:r>
              <a:rPr lang="en-US" dirty="0" smtClean="0"/>
              <a:t>Ratio Scale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atistics-levels-measurement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95400" y="152400"/>
            <a:ext cx="7086600" cy="617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xresdefault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428604"/>
            <a:ext cx="7829576" cy="570867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/>
              <a:t> 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Assessment is a process of collecting, reviewing and using data, for the purpose of improvement in the current performance.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Formative</a:t>
            </a:r>
          </a:p>
          <a:p>
            <a:r>
              <a:rPr lang="en-US" dirty="0" smtClean="0"/>
              <a:t>Summative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terms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for learning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00000"/>
                </a:solidFill>
              </a:rPr>
              <a:t>(during the instruction)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Assessment of learning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00000"/>
                </a:solidFill>
              </a:rPr>
              <a:t>(after the instruction)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Assessment as learning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00000"/>
                </a:solidFill>
              </a:rPr>
              <a:t>(Students become aware of their own learning)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310</TotalTime>
  <Words>356</Words>
  <Application>Microsoft Office PowerPoint</Application>
  <PresentationFormat>On-screen Show (4:3)</PresentationFormat>
  <Paragraphs>106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        Measurement and Evaluation: A basic concept </vt:lpstr>
      <vt:lpstr>Measurement</vt:lpstr>
      <vt:lpstr>Functions &amp; Purposes of Measurement</vt:lpstr>
      <vt:lpstr>Scales of Measurement</vt:lpstr>
      <vt:lpstr>Slide 5</vt:lpstr>
      <vt:lpstr>Slide 6</vt:lpstr>
      <vt:lpstr>  ASSESSMENT</vt:lpstr>
      <vt:lpstr>Types of Assessment</vt:lpstr>
      <vt:lpstr>Main terms :</vt:lpstr>
      <vt:lpstr>Evaluation</vt:lpstr>
      <vt:lpstr>Evaluation Includes in it</vt:lpstr>
      <vt:lpstr>Types of Evaluation</vt:lpstr>
      <vt:lpstr>Importance of Evaluation</vt:lpstr>
      <vt:lpstr>Comparison Chart </vt:lpstr>
      <vt:lpstr>Tools &amp; Techniques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for Learning Process </dc:title>
  <dc:creator>GOPAL SINGH</dc:creator>
  <cp:lastModifiedBy>Gopal</cp:lastModifiedBy>
  <cp:revision>50</cp:revision>
  <dcterms:created xsi:type="dcterms:W3CDTF">2019-10-02T16:36:03Z</dcterms:created>
  <dcterms:modified xsi:type="dcterms:W3CDTF">2021-06-10T12:25:06Z</dcterms:modified>
</cp:coreProperties>
</file>