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Microprocessor</a:t>
            </a:r>
            <a:br>
              <a:rPr lang="en-US" dirty="0" smtClean="0"/>
            </a:br>
            <a:r>
              <a:rPr lang="en-US" sz="3200" dirty="0" smtClean="0"/>
              <a:t>(CSE Department)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953000"/>
            <a:ext cx="37338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Er</a:t>
            </a:r>
            <a:r>
              <a:rPr lang="en-US" sz="2400" dirty="0" smtClean="0">
                <a:solidFill>
                  <a:schemeClr val="tx1"/>
                </a:solidFill>
              </a:rPr>
              <a:t>. S. M. </a:t>
            </a:r>
            <a:r>
              <a:rPr lang="en-US" sz="2400" dirty="0" err="1" smtClean="0">
                <a:solidFill>
                  <a:schemeClr val="tx1"/>
                </a:solidFill>
              </a:rPr>
              <a:t>Tiwari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Flag Register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153400" cy="3200400"/>
          </a:xfrm>
        </p:spPr>
        <p:txBody>
          <a:bodyPr>
            <a:normAutofit fontScale="62500" lnSpcReduction="20000"/>
          </a:bodyPr>
          <a:lstStyle/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S:</a:t>
            </a:r>
            <a:r>
              <a:rPr lang="en-US" dirty="0" smtClean="0"/>
              <a:t> Sign flag is set when result of an operation is negative.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Z:</a:t>
            </a:r>
            <a:r>
              <a:rPr lang="en-US" dirty="0" smtClean="0"/>
              <a:t> Zero flag is set when result of an operation is 0.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Ac:</a:t>
            </a:r>
            <a:r>
              <a:rPr lang="en-US" dirty="0" smtClean="0"/>
              <a:t> Auxiliary carry flag is set when there is a carry out of lower nibble or lower four bits of the operation.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CY:</a:t>
            </a:r>
            <a:r>
              <a:rPr lang="en-US" dirty="0" smtClean="0"/>
              <a:t> Carry flag is set when there is carry generated by an operation.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P: </a:t>
            </a:r>
            <a:r>
              <a:rPr lang="en-US" dirty="0" smtClean="0"/>
              <a:t>Parity flag is set when result contains even number of 1’s.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en-US" dirty="0" smtClean="0"/>
              <a:t>Rest are don’t care flip flops.					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609600" y="1600200"/>
          <a:ext cx="8001000" cy="518160"/>
        </p:xfrm>
        <a:graphic>
          <a:graphicData uri="http://schemas.openxmlformats.org/drawingml/2006/table">
            <a:tbl>
              <a:tblPr/>
              <a:tblGrid>
                <a:gridCol w="1000125"/>
                <a:gridCol w="1000125"/>
                <a:gridCol w="1000125"/>
                <a:gridCol w="962025"/>
                <a:gridCol w="1038225"/>
                <a:gridCol w="1000125"/>
                <a:gridCol w="1000125"/>
                <a:gridCol w="1000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  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Functional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defRPr/>
            </a:pPr>
            <a:r>
              <a:rPr lang="en-US" dirty="0" smtClean="0">
                <a:solidFill>
                  <a:srgbClr val="FF0000"/>
                </a:solidFill>
              </a:rPr>
              <a:t>Temporary registers (W,Z):</a:t>
            </a:r>
            <a:r>
              <a:rPr lang="en-US" dirty="0" smtClean="0"/>
              <a:t>These are not available for user. These are loaded only when there is an operation being performed.</a:t>
            </a:r>
          </a:p>
          <a:p>
            <a:pPr marL="609600" indent="-609600">
              <a:defRPr/>
            </a:pPr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 err="1" smtClean="0">
                <a:solidFill>
                  <a:srgbClr val="FF0000"/>
                </a:solidFill>
              </a:rPr>
              <a:t>purpose</a:t>
            </a:r>
            <a:r>
              <a:rPr lang="en-US" dirty="0" err="1" smtClean="0"/>
              <a:t>:There</a:t>
            </a:r>
            <a:r>
              <a:rPr lang="en-US" dirty="0" smtClean="0"/>
              <a:t> are six general purpose registers in 8085 namely </a:t>
            </a:r>
            <a:r>
              <a:rPr lang="en-US" dirty="0" err="1" smtClean="0"/>
              <a:t>B,C,D,E,H,L.These</a:t>
            </a:r>
            <a:r>
              <a:rPr lang="en-US" dirty="0" smtClean="0"/>
              <a:t> are used for various data manipulations.</a:t>
            </a:r>
          </a:p>
          <a:p>
            <a:pPr marL="609600" indent="-609600">
              <a:defRPr/>
            </a:pPr>
            <a:r>
              <a:rPr lang="en-US" dirty="0" smtClean="0">
                <a:solidFill>
                  <a:srgbClr val="FF0000"/>
                </a:solidFill>
              </a:rPr>
              <a:t>Special purpose </a:t>
            </a:r>
            <a:r>
              <a:rPr lang="en-US" dirty="0" smtClean="0"/>
              <a:t>:There are two special purpose registers in 8085: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SP</a:t>
            </a:r>
            <a:r>
              <a:rPr lang="en-US" dirty="0" smtClean="0"/>
              <a:t> :Stack Pointer.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PC</a:t>
            </a:r>
            <a:r>
              <a:rPr lang="en-US" dirty="0" err="1" smtClean="0"/>
              <a:t>:Program</a:t>
            </a:r>
            <a:r>
              <a:rPr lang="en-US" dirty="0" smtClean="0"/>
              <a:t> Counter.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Functional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Stack Pointer</a:t>
            </a:r>
            <a:r>
              <a:rPr lang="en-US" dirty="0" smtClean="0"/>
              <a:t>: This is a temporary storage memory 16 bit register. Since there are only 6 general purpose registers, there is a need to reuse them . </a:t>
            </a:r>
          </a:p>
          <a:p>
            <a:pPr>
              <a:defRPr/>
            </a:pPr>
            <a:r>
              <a:rPr lang="en-US" dirty="0" smtClean="0"/>
              <a:t>Whenever stack is to be used previous values are PUSHED on stack and then after the program is over these values are POPED back.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Functional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Program Counter</a:t>
            </a:r>
            <a:r>
              <a:rPr lang="en-US" dirty="0" smtClean="0"/>
              <a:t>: It is  16 bit register used to point the location from which the next instruction is to be fetched.</a:t>
            </a:r>
          </a:p>
          <a:p>
            <a:pPr>
              <a:defRPr/>
            </a:pPr>
            <a:r>
              <a:rPr lang="en-US" dirty="0" smtClean="0"/>
              <a:t>When a single byte instruction is executed PC is automatically incremented by 1.</a:t>
            </a:r>
          </a:p>
          <a:p>
            <a:pPr>
              <a:defRPr/>
            </a:pPr>
            <a:r>
              <a:rPr lang="en-US" dirty="0" smtClean="0"/>
              <a:t>Upon reset PC contents are set to 0000H and next instruction is fetched onwards.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hlink"/>
                </a:solidFill>
              </a:rPr>
              <a:t>INSTRUCTION REGISTER &amp; DECODER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Instruction </a:t>
            </a:r>
            <a:r>
              <a:rPr lang="en-US" dirty="0" err="1" smtClean="0">
                <a:solidFill>
                  <a:srgbClr val="FF0000"/>
                </a:solidFill>
              </a:rPr>
              <a:t>register</a:t>
            </a:r>
            <a:r>
              <a:rPr lang="en-US" dirty="0" err="1" smtClean="0"/>
              <a:t>:When</a:t>
            </a:r>
            <a:r>
              <a:rPr lang="en-US" dirty="0" smtClean="0"/>
              <a:t> an instruction is fetched , it is executed in instruction </a:t>
            </a:r>
            <a:r>
              <a:rPr lang="en-US" dirty="0" err="1" smtClean="0"/>
              <a:t>register.This</a:t>
            </a:r>
            <a:r>
              <a:rPr lang="en-US" dirty="0" smtClean="0"/>
              <a:t> register takes the </a:t>
            </a:r>
            <a:r>
              <a:rPr lang="en-US" dirty="0" err="1" smtClean="0"/>
              <a:t>Opcode</a:t>
            </a:r>
            <a:r>
              <a:rPr lang="en-US" dirty="0" smtClean="0"/>
              <a:t> value only.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Instruction decoder</a:t>
            </a:r>
            <a:r>
              <a:rPr lang="en-US" dirty="0" smtClean="0"/>
              <a:t>: It decodes the instruction from instruction register and then to control block.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Timing and Control Unit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Timing and </a:t>
            </a:r>
            <a:r>
              <a:rPr lang="en-US" dirty="0" err="1" smtClean="0">
                <a:solidFill>
                  <a:srgbClr val="FF0000"/>
                </a:solidFill>
              </a:rPr>
              <a:t>control</a:t>
            </a:r>
            <a:r>
              <a:rPr lang="en-US" dirty="0" err="1" smtClean="0"/>
              <a:t>:This</a:t>
            </a:r>
            <a:r>
              <a:rPr lang="en-US" dirty="0" smtClean="0"/>
              <a:t> is the control section of microprocessor</a:t>
            </a:r>
            <a:r>
              <a:rPr lang="en-US" dirty="0" smtClean="0">
                <a:cs typeface="Times New Roman" charset="0"/>
              </a:rPr>
              <a:t>. It accepts clock input . It provides  timing and control signal to the microprocessor to perform operations.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Control Signals:</a:t>
            </a:r>
            <a:r>
              <a:rPr lang="en-US" dirty="0" smtClean="0">
                <a:cs typeface="Times New Roman" charset="0"/>
              </a:rPr>
              <a:t> READY, RD WR, ALE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Status Signals: </a:t>
            </a:r>
            <a:r>
              <a:rPr lang="en-US" dirty="0" smtClean="0">
                <a:cs typeface="Times New Roman" charset="0"/>
              </a:rPr>
              <a:t>S0, S1, IO/M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DMA Signals: </a:t>
            </a:r>
            <a:r>
              <a:rPr lang="en-US" dirty="0" smtClean="0">
                <a:cs typeface="Times New Roman" charset="0"/>
              </a:rPr>
              <a:t>HOLD, HLDA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RESET Signals: </a:t>
            </a:r>
            <a:r>
              <a:rPr lang="en-US" dirty="0" smtClean="0">
                <a:cs typeface="Times New Roman" charset="0"/>
              </a:rPr>
              <a:t>RESET IN, RESET OUT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controls the interrupt during a process. When a microprocessor is executing a main program and whenever an interrupt occurs, the microprocessor shifts the control from the main program to process the incoming request.</a:t>
            </a:r>
          </a:p>
          <a:p>
            <a:r>
              <a:rPr lang="en-US" dirty="0" smtClean="0"/>
              <a:t>It accepts different interrupts like TRAP INT5.5, 6.5, 7.5and INTR.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Times New Roman" charset="0"/>
              </a:rPr>
              <a:t>SERIAL  I/O  CONTROL </a:t>
            </a:r>
            <a:endParaRPr lang="en-US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It is used to accept  the serial 1 bit data by using SID and SOD signals and it can be performed by using SIM &amp; RIM instructions.</a:t>
            </a:r>
          </a:p>
          <a:p>
            <a:pPr>
              <a:buNone/>
            </a:pPr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It controls the serial data communication by using SID (Serial input data) and SOD (Serial output data).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INSTRUCTIONS SET OF 8085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295401"/>
            <a:ext cx="5791200" cy="427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dirty="0" smtClean="0">
              <a:solidFill>
                <a:srgbClr val="0066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DATA </a:t>
            </a:r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TRANSFER GROUP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MOV Rd, Rs</a:t>
            </a:r>
            <a:r>
              <a:rPr lang="en-US" dirty="0" smtClean="0">
                <a:latin typeface="Times New Roman" charset="0"/>
              </a:rPr>
              <a:t>.(Move data from Rs to Rd).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Example: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MOV C,B. Move the content of register B to C.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Initially                               After execution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B=10H.                               B=10H.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C=20H.                               C=10H.     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 smtClean="0">
                <a:latin typeface="Times New Roman" charset="0"/>
              </a:rPr>
              <a:t>Flags Affected :No flags affected</a:t>
            </a:r>
            <a:r>
              <a:rPr lang="en-US" dirty="0" smtClean="0">
                <a:latin typeface="Times New Roman" charset="0"/>
              </a:rPr>
              <a:t>.</a:t>
            </a:r>
          </a:p>
          <a:p>
            <a:pPr marL="457200" indent="-457200">
              <a:spcBef>
                <a:spcPct val="20000"/>
              </a:spcBef>
            </a:pPr>
            <a:endParaRPr lang="en-US" dirty="0" smtClean="0">
              <a:latin typeface="Times New Roman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dirty="0" smtClean="0">
                <a:latin typeface="Times New Roman" charset="0"/>
              </a:rPr>
              <a:t>Addressing mode: Register.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DATA TRANSFER GROUP</a:t>
            </a:r>
            <a:br>
              <a:rPr lang="en-US" dirty="0" smtClean="0">
                <a:solidFill>
                  <a:srgbClr val="0066FF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MOV Rd, 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(Move data from Memory  to Rd).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 C,M. Move the content of Memory i.e. “H or L” to C.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Suppose the Data at memory pointed By HL pair at C200H is 10H.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  After execution   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H=C2,L=00,C=30H               H=C2,L=00,C=10H.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:No flags affected.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Indirect.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00200"/>
            <a:ext cx="4572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The features of INTEL 8085 are :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It is an 8 bit processor.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It is a single chip N-MOS device with 40 pins.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It has multiplexed address and data bus.(AD</a:t>
            </a:r>
            <a:r>
              <a:rPr lang="en-US" sz="1100" dirty="0" smtClean="0">
                <a:latin typeface="Times New Roman" charset="0"/>
              </a:rPr>
              <a:t>0</a:t>
            </a:r>
            <a:r>
              <a:rPr lang="en-US" dirty="0" smtClean="0">
                <a:latin typeface="Times New Roman" charset="0"/>
              </a:rPr>
              <a:t>-AD</a:t>
            </a:r>
            <a:r>
              <a:rPr lang="en-US" sz="1100" dirty="0" smtClean="0">
                <a:latin typeface="Times New Roman" charset="0"/>
              </a:rPr>
              <a:t>7</a:t>
            </a:r>
            <a:r>
              <a:rPr lang="en-US" dirty="0" smtClean="0">
                <a:latin typeface="Times New Roman" charset="0"/>
              </a:rPr>
              <a:t>).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It works on 5 Volt </a:t>
            </a:r>
            <a:r>
              <a:rPr lang="en-US" dirty="0" err="1" smtClean="0">
                <a:latin typeface="Times New Roman" charset="0"/>
              </a:rPr>
              <a:t>fdc</a:t>
            </a:r>
            <a:r>
              <a:rPr lang="en-US" dirty="0" smtClean="0">
                <a:latin typeface="Times New Roman" charset="0"/>
              </a:rPr>
              <a:t> power supply.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The maximum clock.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charset="0"/>
              </a:rPr>
              <a:t>It provides 74 instructions with 5 addressing modes. </a:t>
            </a:r>
            <a:r>
              <a:rPr lang="en-US" dirty="0" err="1" smtClean="0">
                <a:latin typeface="Times New Roman" charset="0"/>
              </a:rPr>
              <a:t>requency</a:t>
            </a:r>
            <a:r>
              <a:rPr lang="en-US" dirty="0" smtClean="0">
                <a:latin typeface="Times New Roman" charset="0"/>
              </a:rPr>
              <a:t> is 3 MHz while minimum frequency is 500kHzdifferent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en-US" dirty="0"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INTRODUCTION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DATA TRANSFER GROUP</a:t>
            </a:r>
            <a:br>
              <a:rPr lang="en-US" dirty="0" smtClean="0">
                <a:solidFill>
                  <a:srgbClr val="0066FF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LXI Rp,16 bit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.(Load 16 bit data to Register pair Immediate).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LXI SP, C200H. (Load Stack pointer with C200H).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         After execution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SP=C800H                                    SP=C200H.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:No flags affected.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Immediate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DATA TRANSFER GROUP</a:t>
            </a:r>
            <a:br>
              <a:rPr lang="en-US" dirty="0" smtClean="0">
                <a:solidFill>
                  <a:srgbClr val="0066FF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XCHG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(Exchange the data from HL pair to DE pair)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 : XCHG 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                     After execution   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H=20H,L=30H,                               H=40H,L=70H.        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D=40H,E=70H.                               D=20H,E=30H.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:No flags affected.   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Register.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charset="0"/>
              </a:rPr>
              <a:t>DATA TRANSFER GROUP</a:t>
            </a:r>
            <a:br>
              <a:rPr lang="en-US" dirty="0" smtClean="0">
                <a:solidFill>
                  <a:srgbClr val="0066FF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Example:Write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program to exchange contents of memory location D000H to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D001H</a:t>
            </a: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LDA D000H                          Load Acc with data from D000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 B,A                              Move the data to B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LDA D0001H                        Load Acc with data from D001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 2000H                           Store Acc data at D000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 A,B                              Move B’s data to A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 2001H                           Store data from D000 to D0001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RST1                                     Stop.                                   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 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(ADD register content with Acc and result in A 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 C. (ADD the content of C with A).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Suppose the Data at  C register is 10H.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After execution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 C= 10H ,A=10H              A=20H,C=10H.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:All flags are modified.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Register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ADI Data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(ADD immediate data with Acc and result in A 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ADI 30H. (ADD 30H with A).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After execution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A=20H,                                A=50H.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:All flags are modified.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Immediate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ADC 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(ADD register content with Acc and carry and result in A ).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ADC C. (ADD the content of C with A with carry).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Suppose the Data at  C register is 10H and carry is 01H.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After execution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 C= 10H ,A=10H              A=21H,C=10H.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:All flags are modified.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Register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 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(Subtract register content from Acc and result in A 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 B. (Subtract the content of B from A 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Suppose the Data at  B register is 10H 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After execution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 B= 10H ,A=20H              A=10H,B=10H.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:All flags are modified.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Register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SUI Data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(Subtract immediate data from Acc and result in A 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SUI 30H. (Subtract 30H from A).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Initially                                After execution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A=80H,                                A=50H.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Flags Affected :All flags are modified.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mode: Immediate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 </a:t>
            </a:r>
            <a:r>
              <a:rPr lang="en-US" sz="20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(Add specified register pair with HL pair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(Decimal adjust accumulator</a:t>
            </a:r>
          </a:p>
          <a:p>
            <a:pPr marL="547688" indent="-411163">
              <a:lnSpc>
                <a:spcPct val="80000"/>
              </a:lnSpc>
              <a:buClr>
                <a:srgbClr val="000000"/>
              </a:buCl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(This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is used to store result in BCD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form.If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lower nibble is greater than 9 ,6 is added while if upper nibble is greater than 9,6 is added to it to get BCD result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  <a:p>
            <a:pPr marL="547688" indent="-411163">
              <a:lnSpc>
                <a:spcPct val="80000"/>
              </a:lnSpc>
              <a:buClr>
                <a:srgbClr val="000000"/>
              </a:buClr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47688" indent="-411163">
              <a:lnSpc>
                <a:spcPct val="80000"/>
              </a:lnSpc>
              <a:buClr>
                <a:srgbClr val="000000"/>
              </a:buClr>
            </a:pPr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INR 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(Increment register content by 1 ).</a:t>
            </a:r>
          </a:p>
          <a:p>
            <a:pPr marL="547688" indent="-411163">
              <a:lnSpc>
                <a:spcPct val="80000"/>
              </a:lnSpc>
              <a:buClr>
                <a:srgbClr val="000000"/>
              </a:buClr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INX </a:t>
            </a:r>
            <a:r>
              <a:rPr lang="en-US" sz="20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(Increment register pair content by 1 ).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INX SP (Increment the content of Stack pointer pair by 1).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INX B. (Increment the content of BC pair by 1).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20840"/>
            <a:ext cx="5562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It provides 16 address lines so it can access 2</a:t>
            </a:r>
            <a:r>
              <a:rPr lang="en-US" dirty="0" smtClean="0">
                <a:cs typeface="Times New Roman" charset="0"/>
              </a:rPr>
              <a:t>^</a:t>
            </a:r>
            <a:r>
              <a:rPr lang="en-US" dirty="0" smtClean="0"/>
              <a:t>16 =64K     bytes of memory.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It generates 8 bit I/O address so it can access 2</a:t>
            </a:r>
            <a:r>
              <a:rPr lang="en-US" dirty="0" smtClean="0">
                <a:cs typeface="Times New Roman" charset="0"/>
              </a:rPr>
              <a:t>^8=256 input ports.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cs typeface="Times New Roman" charset="0"/>
              </a:rPr>
              <a:t>It provides 5 hardware </a:t>
            </a:r>
            <a:r>
              <a:rPr lang="en-US" dirty="0" err="1" smtClean="0">
                <a:cs typeface="Times New Roman" charset="0"/>
              </a:rPr>
              <a:t>interrupts:TRAP</a:t>
            </a:r>
            <a:r>
              <a:rPr lang="en-US" dirty="0" smtClean="0">
                <a:cs typeface="Times New Roman" charset="0"/>
              </a:rPr>
              <a:t>, RST 5.5, RST 6.5, RST 7.5,INTR.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cs typeface="Times New Roman" charset="0"/>
              </a:rPr>
              <a:t>It provides Acc ,one flag register ,6 general purpose registers and two special purpose registers(SP,PC).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cs typeface="Times New Roman" charset="0"/>
              </a:rPr>
              <a:t>It provides serial lines SID ,</a:t>
            </a:r>
            <a:r>
              <a:rPr lang="en-US" dirty="0" err="1" smtClean="0">
                <a:cs typeface="Times New Roman" charset="0"/>
              </a:rPr>
              <a:t>SOD.So</a:t>
            </a:r>
            <a:r>
              <a:rPr lang="en-US" dirty="0" smtClean="0">
                <a:cs typeface="Times New Roman" charset="0"/>
              </a:rPr>
              <a:t> serial peripherals can be interfaced with 8085 directly.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INTRODUCTION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 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(Logically AND register content with Acc and result in 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 Data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(Logically AND immediate data with Acc and result in 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 Data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(Logically OR immediate data with Acc and result in 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XRA 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(Logically XOR register content with Acc and result in A 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CMP 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(Compare register content with Acc and result in 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CPI Data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(Compare immediate data with Acc 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(Rotate accumulator left 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(Rotate accumulator left with carry  ).</a:t>
            </a: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RRC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(Rotate accumulator right  ).</a:t>
            </a:r>
          </a:p>
          <a:p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(Rotate accumulator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right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 carry  ).</a:t>
            </a:r>
          </a:p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GROUP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JMP address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(Unconditional jump to address)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JMP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2000H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After this instruction the Program Counter is loaded with this location and starts executing and the contents of PC are loaded on Stack.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GROUP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Conditional Jump Instructions</a:t>
            </a: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JC (Jump if Carry flag is set)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JNC (Jump if Carry flag is reset)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JZ (Jump if zero flag set)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JNZ (Jump if zero flag is reset)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JPE (Jump if parity flag is set)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JPO (Jump if parity odd or P flag is reset 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JP (Jump if sign flag reset 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 (Jump if sign flag is set or minus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STACK AND MACHINE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PUSH </a:t>
            </a:r>
            <a:r>
              <a:rPr lang="en-US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Rp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.(Push register pair contents on stack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PUSH H. (Move the content of HL pair on Stack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None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POP </a:t>
            </a:r>
            <a:r>
              <a:rPr lang="en-US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Rp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.(Pop register pair contents from stack).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 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D(POP the content of DE pair from Stack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>
              <a:buFont typeface="Wingdings" pitchFamily="2" charset="2"/>
              <a:buNone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XTHL (Exchange HL register pair contents with top of stack).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XTHL(Exchange 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top with HL pair).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MODES OF 8085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105400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Immediate addressing: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Immediate data  is transferred to address or register.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MVI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A,80H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Transfer immediate data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80H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accumulator. 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addressing: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  is transferred  from one register to other.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 A, B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:Transfer data from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register to accumulator.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Direct addressing: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  is transferred from direct address  to other register or vice-versa.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LDA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2000H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.Transfer contents from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2000H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Acc</a:t>
            </a:r>
            <a:endParaRPr 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MODES OF 8085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7688" indent="-411163">
              <a:buClr>
                <a:srgbClr val="000000"/>
              </a:buClr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Indirect addressing:</a:t>
            </a:r>
          </a:p>
          <a:p>
            <a:pPr marL="547688" indent="-411163">
              <a:buClr>
                <a:srgbClr val="000000"/>
              </a:buCl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  is transferred from address pointed by the data in a register to other register or vice-versa.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M: Move contents from address pointed by M to Acc.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47688" indent="-411163">
              <a:buClr>
                <a:srgbClr val="000000"/>
              </a:buClr>
              <a:buFont typeface="Wingdings" pitchFamily="2" charset="2"/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Implied addressing:</a:t>
            </a:r>
          </a:p>
          <a:p>
            <a:pP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These doesn’t require any operand. The data is specified in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Opcode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itself.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RRC: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Rotate accumulator right 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 PIN DIAGRAM</a:t>
            </a:r>
            <a:endParaRPr lang="en-US" dirty="0"/>
          </a:p>
        </p:txBody>
      </p:sp>
      <p:pic>
        <p:nvPicPr>
          <p:cNvPr id="5122" name="Picture 2" descr="Microprocessor - 8085 Pin Configuration - Tutorials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3333750" cy="452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 PIN DESCRIPTION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600200"/>
            <a:ext cx="66294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Some important pins are :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AD</a:t>
            </a:r>
            <a:r>
              <a:rPr lang="en-US" sz="11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-AD</a:t>
            </a:r>
            <a:r>
              <a:rPr lang="en-US" sz="1100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: Multiplexed Address and data lines.</a:t>
            </a:r>
            <a:r>
              <a:rPr lang="en-US" sz="1100" dirty="0" smtClean="0"/>
              <a:t> 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1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sz="1100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-A</a:t>
            </a:r>
            <a:r>
              <a:rPr lang="en-US" sz="1100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: Tri-stated higher order address lines.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ALE</a:t>
            </a:r>
            <a:r>
              <a:rPr lang="en-US" dirty="0" smtClean="0"/>
              <a:t>: Address latch enable is an output </a:t>
            </a:r>
            <a:r>
              <a:rPr lang="en-US" dirty="0" err="1" smtClean="0"/>
              <a:t>signal.It</a:t>
            </a:r>
            <a:r>
              <a:rPr lang="en-US" dirty="0" smtClean="0"/>
              <a:t> goes high when operation is started by processor 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S0,S1</a:t>
            </a:r>
            <a:r>
              <a:rPr lang="en-US" dirty="0" smtClean="0"/>
              <a:t>: These are the status signals used to indicate type of operation. 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¯</a:t>
            </a:r>
            <a:r>
              <a:rPr lang="en-US" dirty="0" smtClean="0">
                <a:solidFill>
                  <a:srgbClr val="339933"/>
                </a:solidFill>
                <a:cs typeface="Times New Roman" charset="0"/>
              </a:rPr>
              <a:t>:</a:t>
            </a:r>
            <a:r>
              <a:rPr lang="en-US" dirty="0" smtClean="0">
                <a:cs typeface="Times New Roman" charset="0"/>
              </a:rPr>
              <a:t> Read is active low input signal used to read data from I/O device or memory.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WR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¯</a:t>
            </a:r>
            <a:r>
              <a:rPr lang="en-US" dirty="0" smtClean="0">
                <a:solidFill>
                  <a:srgbClr val="339933"/>
                </a:solidFill>
                <a:cs typeface="Times New Roman" charset="0"/>
              </a:rPr>
              <a:t>:</a:t>
            </a:r>
            <a:r>
              <a:rPr lang="en-US" dirty="0" smtClean="0">
                <a:cs typeface="Times New Roman" charset="0"/>
              </a:rPr>
              <a:t>Write is an active low output signal used write data on memory or an I/O device.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 PIN DESCRIPTION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1295400"/>
            <a:ext cx="510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READY: This</a:t>
            </a:r>
            <a:r>
              <a:rPr lang="en-US" dirty="0" smtClean="0"/>
              <a:t> an output signal used to check the status of output device. If it is low, </a:t>
            </a:r>
            <a:r>
              <a:rPr lang="en-US" dirty="0" smtClean="0">
                <a:cs typeface="Times New Roman" charset="0"/>
              </a:rPr>
              <a:t>µ</a:t>
            </a:r>
            <a:r>
              <a:rPr lang="en-US" dirty="0" smtClean="0"/>
              <a:t>P will WAIT until it is high.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TRAP: It</a:t>
            </a:r>
            <a:r>
              <a:rPr lang="en-US" dirty="0" smtClean="0"/>
              <a:t> is an Edge triggered highest priority , non mask able interrupt. After TRAP, restart occurs and execution starts from address 0024H.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dirty="0" smtClean="0"/>
              <a:t> 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RST5.5,6.5,7.5</a:t>
            </a:r>
            <a:r>
              <a:rPr lang="en-US" dirty="0" smtClean="0"/>
              <a:t>:These are </a:t>
            </a:r>
            <a:r>
              <a:rPr lang="en-US" dirty="0" err="1" smtClean="0"/>
              <a:t>maskable</a:t>
            </a:r>
            <a:r>
              <a:rPr lang="en-US" dirty="0" smtClean="0"/>
              <a:t> interrupts and have low priority than TRAP.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INTR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¯&amp;INTA</a:t>
            </a:r>
            <a:r>
              <a:rPr lang="en-US" dirty="0" smtClean="0">
                <a:cs typeface="Times New Roman" charset="0"/>
              </a:rPr>
              <a:t>:INTR is a interrupt request signal after which µP generates INTA or interrupt acknowledge </a:t>
            </a:r>
            <a:r>
              <a:rPr lang="en-US" dirty="0" smtClean="0"/>
              <a:t> signal.</a:t>
            </a:r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IO/M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¯</a:t>
            </a:r>
            <a:r>
              <a:rPr lang="en-US" dirty="0" smtClean="0">
                <a:solidFill>
                  <a:srgbClr val="339933"/>
                </a:solidFill>
                <a:cs typeface="Times New Roman" charset="0"/>
              </a:rPr>
              <a:t>:</a:t>
            </a:r>
            <a:r>
              <a:rPr lang="en-US" dirty="0" smtClean="0">
                <a:cs typeface="Times New Roman" charset="0"/>
              </a:rPr>
              <a:t>This is output pin or signal used to indicate whether 8085 is working in I/O mode(IO/M¯=1) or Memory mode(IO/M¯=0 ).</a:t>
            </a:r>
            <a:endParaRPr lang="en-US" dirty="0" smtClean="0"/>
          </a:p>
          <a:p>
            <a:pPr marL="547688" indent="-411163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246"/>
            <a:ext cx="8229600" cy="772953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 PIN DESCRIPTION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1371600"/>
            <a:ext cx="5257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HOLD&amp;HLDA</a:t>
            </a:r>
            <a:r>
              <a:rPr lang="en-US" dirty="0" smtClean="0"/>
              <a:t>: HOLD is an input signal .When </a:t>
            </a:r>
            <a:r>
              <a:rPr lang="en-US" dirty="0" smtClean="0">
                <a:cs typeface="Times New Roman" charset="0"/>
              </a:rPr>
              <a:t>µ</a:t>
            </a:r>
            <a:r>
              <a:rPr lang="en-US" dirty="0" smtClean="0"/>
              <a:t>P receives HOLD signal it completes current machine cycle and stops executing next instruction. In response to HOLD </a:t>
            </a:r>
            <a:r>
              <a:rPr lang="en-US" dirty="0" smtClean="0">
                <a:cs typeface="Times New Roman" charset="0"/>
              </a:rPr>
              <a:t>µ</a:t>
            </a:r>
            <a:r>
              <a:rPr lang="en-US" dirty="0" smtClean="0"/>
              <a:t>P generates HLDA that is HOLD Acknowledge signal.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RESET IN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¯: </a:t>
            </a:r>
            <a:r>
              <a:rPr lang="en-US" dirty="0" smtClean="0">
                <a:cs typeface="Times New Roman" charset="0"/>
              </a:rPr>
              <a:t>This is input signal. When </a:t>
            </a:r>
            <a:r>
              <a:rPr lang="en-US" dirty="0" smtClean="0"/>
              <a:t>RESET IN</a:t>
            </a:r>
            <a:r>
              <a:rPr lang="en-US" dirty="0" smtClean="0">
                <a:cs typeface="Times New Roman" charset="0"/>
              </a:rPr>
              <a:t>¯ is low µp restarts and starts executing from location 0000H.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SID</a:t>
            </a:r>
            <a:r>
              <a:rPr lang="en-US" dirty="0" smtClean="0">
                <a:cs typeface="Times New Roman" charset="0"/>
              </a:rPr>
              <a:t>: Serial input data is input pin used to accept serial 1 bit data .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X</a:t>
            </a:r>
            <a:r>
              <a:rPr lang="en-US" sz="1100" dirty="0" smtClean="0">
                <a:solidFill>
                  <a:srgbClr val="FF0000"/>
                </a:solidFill>
                <a:cs typeface="Times New Roman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X</a:t>
            </a:r>
            <a:r>
              <a:rPr lang="en-US" sz="1100" dirty="0" smtClean="0">
                <a:solidFill>
                  <a:srgbClr val="FF0000"/>
                </a:solidFill>
                <a:cs typeface="Times New Roman" charset="0"/>
              </a:rPr>
              <a:t>2</a:t>
            </a:r>
            <a:r>
              <a:rPr lang="en-US" sz="1100" dirty="0" smtClean="0">
                <a:cs typeface="Times New Roman" charset="0"/>
              </a:rPr>
              <a:t> </a:t>
            </a:r>
            <a:r>
              <a:rPr lang="en-US" dirty="0" smtClean="0">
                <a:cs typeface="Times New Roman" charset="0"/>
              </a:rPr>
              <a:t>:These are clock input signals and are connected to external </a:t>
            </a:r>
            <a:r>
              <a:rPr lang="en-US" dirty="0" err="1" smtClean="0">
                <a:cs typeface="Times New Roman" charset="0"/>
              </a:rPr>
              <a:t>LC,or</a:t>
            </a:r>
            <a:r>
              <a:rPr lang="en-US" dirty="0" smtClean="0">
                <a:cs typeface="Times New Roman" charset="0"/>
              </a:rPr>
              <a:t> RC circuit. These are divide by two so if 6 MHz is connected to X</a:t>
            </a:r>
            <a:r>
              <a:rPr lang="en-US" sz="1100" dirty="0" smtClean="0">
                <a:cs typeface="Times New Roman" charset="0"/>
              </a:rPr>
              <a:t>1</a:t>
            </a:r>
            <a:r>
              <a:rPr lang="en-US" dirty="0" smtClean="0">
                <a:cs typeface="Times New Roman" charset="0"/>
              </a:rPr>
              <a:t>X</a:t>
            </a:r>
            <a:r>
              <a:rPr lang="en-US" sz="1100" dirty="0" smtClean="0">
                <a:cs typeface="Times New Roman" charset="0"/>
              </a:rPr>
              <a:t>2</a:t>
            </a:r>
            <a:r>
              <a:rPr lang="en-US" dirty="0" smtClean="0">
                <a:cs typeface="Times New Roman" charset="0"/>
              </a:rPr>
              <a:t>,</a:t>
            </a:r>
            <a:r>
              <a:rPr lang="en-US" sz="1100" dirty="0" smtClean="0">
                <a:cs typeface="Times New Roman" charset="0"/>
              </a:rPr>
              <a:t> </a:t>
            </a:r>
            <a:r>
              <a:rPr lang="en-US" dirty="0" smtClean="0">
                <a:cs typeface="Times New Roman" charset="0"/>
              </a:rPr>
              <a:t>the operating frequency becomes 3 MHz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VCC&amp;VSS</a:t>
            </a:r>
            <a:r>
              <a:rPr lang="en-US" dirty="0" smtClean="0">
                <a:cs typeface="Times New Roman" charset="0"/>
              </a:rPr>
              <a:t>: Power supply VCC=+ -5Volt&amp; VSS=-GND reference.</a:t>
            </a:r>
          </a:p>
          <a:p>
            <a:pPr marL="547688" indent="-411163"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>
              <a:cs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8085 ARCHITECTURE</a:t>
            </a:r>
            <a:endParaRPr lang="en-US" dirty="0"/>
          </a:p>
        </p:txBody>
      </p:sp>
      <p:pic>
        <p:nvPicPr>
          <p:cNvPr id="1030" name="Picture 6" descr="Hardware Architecture of 8085 Microproces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1" y="1524000"/>
            <a:ext cx="6629400" cy="4648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hlink"/>
                </a:solidFill>
              </a:rPr>
              <a:t>Arithmetic and Logical group </a:t>
            </a:r>
            <a:br>
              <a:rPr lang="en-US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9933"/>
                </a:solidFill>
              </a:rPr>
              <a:t>Accumulator</a:t>
            </a:r>
            <a:r>
              <a:rPr lang="en-US" dirty="0" smtClean="0"/>
              <a:t>: It is 8 bit general purpose register.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smtClean="0"/>
              <a:t>It is connected to ALU. 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smtClean="0"/>
              <a:t>So most of the operations are done in Acc.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9933"/>
                </a:solidFill>
              </a:rPr>
              <a:t>Temporary register</a:t>
            </a:r>
            <a:r>
              <a:rPr lang="en-US" dirty="0" smtClean="0"/>
              <a:t>: It is not available for user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smtClean="0"/>
              <a:t>All the arithmetic and logical operations are done in the temporary register but user can’t access it.</a:t>
            </a:r>
          </a:p>
          <a:p>
            <a:pPr marL="609600" indent="-609600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9933"/>
                </a:solidFill>
              </a:rPr>
              <a:t>Flag</a:t>
            </a:r>
            <a:r>
              <a:rPr lang="en-US" dirty="0" smtClean="0"/>
              <a:t>: It is a group of 5 flip flops used to know status of various operations done.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en-US" dirty="0" smtClean="0"/>
              <a:t>The Flag Register along with Accumulator is called PSW or Program Status Word.</a:t>
            </a:r>
          </a:p>
          <a:p>
            <a:pPr marL="609600" indent="-609600"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2182</Words>
  <Application>Microsoft Office PowerPoint</Application>
  <PresentationFormat>On-screen Show (4:3)</PresentationFormat>
  <Paragraphs>277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Microprocessor (CSE Department)</vt:lpstr>
      <vt:lpstr>8085 INTRODUCTION</vt:lpstr>
      <vt:lpstr>8085 INTRODUCTION</vt:lpstr>
      <vt:lpstr>8085  PIN DIAGRAM</vt:lpstr>
      <vt:lpstr>8085  PIN DESCRIPTION</vt:lpstr>
      <vt:lpstr>8085  PIN DESCRIPTION</vt:lpstr>
      <vt:lpstr>8085  PIN DESCRIPTION</vt:lpstr>
      <vt:lpstr>8085 ARCHITECTURE</vt:lpstr>
      <vt:lpstr>Arithmetic and Logical group  </vt:lpstr>
      <vt:lpstr>Flag Register</vt:lpstr>
      <vt:lpstr>Functional Register </vt:lpstr>
      <vt:lpstr>Functional Register </vt:lpstr>
      <vt:lpstr>Functional Register </vt:lpstr>
      <vt:lpstr>INSTRUCTION REGISTER &amp; DECODER</vt:lpstr>
      <vt:lpstr>Timing and Control Unit</vt:lpstr>
      <vt:lpstr>INTERRUPT CONTROL</vt:lpstr>
      <vt:lpstr>SERIAL  I/O  CONTROL </vt:lpstr>
      <vt:lpstr>INSTRUCTIONS SET OF 8085 </vt:lpstr>
      <vt:lpstr>DATA TRANSFER GROUP </vt:lpstr>
      <vt:lpstr>DATA TRANSFER GROUP </vt:lpstr>
      <vt:lpstr>DATA TRANSFER GROUP </vt:lpstr>
      <vt:lpstr>DATA TRANSFER GROUP </vt:lpstr>
      <vt:lpstr>ARITHMETIC GROUP</vt:lpstr>
      <vt:lpstr>ARITHMETIC GROUP</vt:lpstr>
      <vt:lpstr>ARITHMETIC GROUP</vt:lpstr>
      <vt:lpstr>ARITHMETIC GROUP</vt:lpstr>
      <vt:lpstr>ARITHMETIC GROUP</vt:lpstr>
      <vt:lpstr>ARITHMETIC GROUP</vt:lpstr>
      <vt:lpstr>ARITHMETIC GROUP</vt:lpstr>
      <vt:lpstr>LOGICAL GROUP</vt:lpstr>
      <vt:lpstr>LOGICAL GROUP</vt:lpstr>
      <vt:lpstr>BRANCH GROUP  </vt:lpstr>
      <vt:lpstr>BRANCH GROUP  </vt:lpstr>
      <vt:lpstr>STACK AND MACHINE CONTROL</vt:lpstr>
      <vt:lpstr>ADDRESSING MODES OF 8085</vt:lpstr>
      <vt:lpstr>ADDRESSING MODES OF 8085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cse</cp:lastModifiedBy>
  <cp:revision>20</cp:revision>
  <dcterms:created xsi:type="dcterms:W3CDTF">2006-08-16T00:00:00Z</dcterms:created>
  <dcterms:modified xsi:type="dcterms:W3CDTF">2021-11-19T10:45:48Z</dcterms:modified>
</cp:coreProperties>
</file>