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556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019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60982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706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975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0705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675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40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135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664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263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7433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1976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300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5096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2272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425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8336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F55605-9898-48BF-96A8-629A14E462B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F56F91-71EC-4EC8-9A2D-06AD1CC1F8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7606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92" r:id="rId16"/>
    <p:sldLayoutId id="2147483993" r:id="rId17"/>
    <p:sldLayoutId id="2147483994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8B84-CCF4-4883-8E93-169309B6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1437382"/>
            <a:ext cx="10364451" cy="5420618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rgbClr val="FF0000"/>
                </a:solidFill>
              </a:rPr>
              <a:t>Mobilization-</a:t>
            </a:r>
            <a:br>
              <a:rPr lang="en-IN" dirty="0"/>
            </a:br>
            <a:br>
              <a:rPr lang="en-IN" dirty="0"/>
            </a:br>
            <a:r>
              <a:rPr lang="en-US" sz="3100" dirty="0"/>
              <a:t>In general, they are passive, skilled manual therapy techniques applied to </a:t>
            </a:r>
            <a:r>
              <a:rPr lang="en-US" sz="3100" b="1" dirty="0"/>
              <a:t>joints</a:t>
            </a:r>
            <a:r>
              <a:rPr lang="en-US" sz="3100" dirty="0"/>
              <a:t> and related soft tissues at varying speeds and amplitudes using physiological or accessory motions for therapeutic purposes.</a:t>
            </a:r>
            <a:endParaRPr lang="en-IN" sz="31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FE7FA9-7D3B-40BB-BE8C-859238AFBFE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444" y="516836"/>
            <a:ext cx="5883965" cy="2366446"/>
          </a:xfrm>
        </p:spPr>
      </p:pic>
    </p:spTree>
    <p:extLst>
      <p:ext uri="{BB962C8B-B14F-4D97-AF65-F5344CB8AC3E}">
        <p14:creationId xmlns:p14="http://schemas.microsoft.com/office/powerpoint/2010/main" val="1271137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0C614-1936-475C-9202-7F84F837A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65" y="415459"/>
            <a:ext cx="10116175" cy="1223009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GRADES OF MOBILIZATION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79CDDF-DC2D-4812-80A9-A5641865654C}"/>
              </a:ext>
            </a:extLst>
          </p:cNvPr>
          <p:cNvSpPr/>
          <p:nvPr/>
        </p:nvSpPr>
        <p:spPr>
          <a:xfrm>
            <a:off x="3048000" y="163846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20621"/>
                </a:solidFill>
                <a:latin typeface="tisapro-regular"/>
              </a:rPr>
              <a:t>Grade I –</a:t>
            </a:r>
            <a:r>
              <a:rPr lang="en-US" sz="2000" dirty="0">
                <a:solidFill>
                  <a:srgbClr val="020621"/>
                </a:solidFill>
                <a:latin typeface="tisapro-regular"/>
              </a:rPr>
              <a:t> small amplitude movement at the beginning of the available range of movement</a:t>
            </a:r>
          </a:p>
          <a:p>
            <a:br>
              <a:rPr lang="en-US" sz="2000" dirty="0"/>
            </a:br>
            <a:r>
              <a:rPr lang="en-US" sz="2000" b="1" dirty="0">
                <a:solidFill>
                  <a:srgbClr val="020621"/>
                </a:solidFill>
                <a:latin typeface="tisapro-regular"/>
              </a:rPr>
              <a:t>Grade II – </a:t>
            </a:r>
            <a:r>
              <a:rPr lang="en-US" sz="2000" dirty="0">
                <a:solidFill>
                  <a:srgbClr val="020621"/>
                </a:solidFill>
                <a:latin typeface="tisapro-regular"/>
              </a:rPr>
              <a:t>large amplitude movement at within the available range of movement</a:t>
            </a:r>
          </a:p>
          <a:p>
            <a:endParaRPr lang="en-US" sz="2000" dirty="0">
              <a:solidFill>
                <a:srgbClr val="020621"/>
              </a:solidFill>
              <a:latin typeface="tisapro-regular"/>
            </a:endParaRPr>
          </a:p>
          <a:p>
            <a:r>
              <a:rPr lang="en-US" sz="2000" b="1" dirty="0">
                <a:solidFill>
                  <a:srgbClr val="020621"/>
                </a:solidFill>
                <a:latin typeface="tisapro-regular"/>
              </a:rPr>
              <a:t>Grade III –</a:t>
            </a:r>
            <a:r>
              <a:rPr lang="en-US" sz="2000" dirty="0">
                <a:solidFill>
                  <a:srgbClr val="020621"/>
                </a:solidFill>
                <a:latin typeface="tisapro-regular"/>
              </a:rPr>
              <a:t> large amplitude movement that moves into stiffness or muscle spasm</a:t>
            </a:r>
          </a:p>
          <a:p>
            <a:br>
              <a:rPr lang="en-US" sz="2000" dirty="0">
                <a:solidFill>
                  <a:srgbClr val="020621"/>
                </a:solidFill>
                <a:latin typeface="tisapro-regular"/>
              </a:rPr>
            </a:br>
            <a:r>
              <a:rPr lang="en-US" sz="2000" b="1" dirty="0">
                <a:solidFill>
                  <a:srgbClr val="020621"/>
                </a:solidFill>
                <a:latin typeface="tisapro-regular"/>
              </a:rPr>
              <a:t>Grade IV –</a:t>
            </a:r>
            <a:r>
              <a:rPr lang="en-US" sz="2000" dirty="0">
                <a:solidFill>
                  <a:srgbClr val="020621"/>
                </a:solidFill>
                <a:latin typeface="tisapro-regular"/>
              </a:rPr>
              <a:t> small amplitude movement stretching into stiffness or muscle spasm</a:t>
            </a:r>
          </a:p>
          <a:p>
            <a:endParaRPr lang="en-US" sz="2000" dirty="0">
              <a:solidFill>
                <a:srgbClr val="020621"/>
              </a:solidFill>
              <a:latin typeface="tisapro-regular"/>
            </a:endParaRPr>
          </a:p>
          <a:p>
            <a:r>
              <a:rPr lang="en-US" sz="2000" i="1" dirty="0">
                <a:solidFill>
                  <a:srgbClr val="020621"/>
                </a:solidFill>
                <a:latin typeface="tisapro-regular"/>
              </a:rPr>
              <a:t>**A </a:t>
            </a:r>
            <a:r>
              <a:rPr lang="en-US" sz="2000" b="1" i="1" dirty="0">
                <a:solidFill>
                  <a:srgbClr val="020621"/>
                </a:solidFill>
                <a:latin typeface="tisapro-regular"/>
              </a:rPr>
              <a:t>5th grade</a:t>
            </a:r>
            <a:r>
              <a:rPr lang="en-US" sz="2000" i="1" dirty="0">
                <a:solidFill>
                  <a:srgbClr val="020621"/>
                </a:solidFill>
                <a:latin typeface="tisapro-regular"/>
              </a:rPr>
              <a:t> is possible but further training will be required to perform safely**</a:t>
            </a:r>
            <a:endParaRPr lang="en-US" sz="2000" b="0" i="0" dirty="0">
              <a:solidFill>
                <a:srgbClr val="020621"/>
              </a:solidFill>
              <a:effectLst/>
              <a:latin typeface="tisa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00818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ripheral Joint Mobilization for Impaired Mobility - ppt download">
            <a:extLst>
              <a:ext uri="{FF2B5EF4-FFF2-40B4-BE49-F238E27FC236}">
                <a16:creationId xmlns:a16="http://schemas.microsoft.com/office/drawing/2014/main" id="{218213C1-A367-468F-A71C-ACFF845C8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026" y="17227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450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oint mobilization AmiR">
            <a:extLst>
              <a:ext uri="{FF2B5EF4-FFF2-40B4-BE49-F238E27FC236}">
                <a16:creationId xmlns:a16="http://schemas.microsoft.com/office/drawing/2014/main" id="{348E3672-EE9B-497D-AC79-BEFCE3993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22" y="821635"/>
            <a:ext cx="10177669" cy="510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68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ee Thank You Png Transparent, Download Free Clip Art, Free Clip ...">
            <a:extLst>
              <a:ext uri="{FF2B5EF4-FFF2-40B4-BE49-F238E27FC236}">
                <a16:creationId xmlns:a16="http://schemas.microsoft.com/office/drawing/2014/main" id="{45DDCE3D-41C8-4B9A-8478-CFB4A7B5E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30" y="516834"/>
            <a:ext cx="8494644" cy="511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409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000">
        <p15:prstTrans prst="crush"/>
      </p:transition>
    </mc:Choice>
    <mc:Fallback>
      <p:transition spd="slow" advTm="6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88</TotalTime>
  <Words>109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tisapro-regular</vt:lpstr>
      <vt:lpstr>Celestial</vt:lpstr>
      <vt:lpstr>Mobilization-  In general, they are passive, skilled manual therapy techniques applied to joints and related soft tissues at varying speeds and amplitudes using physiological or accessory motions for therapeutic purposes.</vt:lpstr>
      <vt:lpstr>GRADES OF MOBILIZATION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Mobilization</dc:title>
  <dc:creator>neha shukla</dc:creator>
  <cp:lastModifiedBy>neha shukla</cp:lastModifiedBy>
  <cp:revision>10</cp:revision>
  <dcterms:created xsi:type="dcterms:W3CDTF">2020-07-19T15:46:02Z</dcterms:created>
  <dcterms:modified xsi:type="dcterms:W3CDTF">2020-07-20T16:58:37Z</dcterms:modified>
</cp:coreProperties>
</file>