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3"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EDE37-0469-4A97-8C06-6065393B76E1}" type="datetimeFigureOut">
              <a:rPr lang="en-US" smtClean="0"/>
              <a:pPr/>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DE37-0469-4A97-8C06-6065393B76E1}" type="datetimeFigureOut">
              <a:rPr lang="en-US" smtClean="0"/>
              <a:pPr/>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DE37-0469-4A97-8C06-6065393B76E1}" type="datetimeFigureOut">
              <a:rPr lang="en-US" smtClean="0"/>
              <a:pPr/>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EDE37-0469-4A97-8C06-6065393B76E1}" type="datetimeFigureOut">
              <a:rPr lang="en-US" smtClean="0"/>
              <a:pPr/>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EDE37-0469-4A97-8C06-6065393B76E1}" type="datetimeFigureOut">
              <a:rPr lang="en-US" smtClean="0"/>
              <a:pPr/>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EDE37-0469-4A97-8C06-6065393B76E1}" type="datetimeFigureOut">
              <a:rPr lang="en-US" smtClean="0"/>
              <a:pPr/>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EDE37-0469-4A97-8C06-6065393B76E1}" type="datetimeFigureOut">
              <a:rPr lang="en-US" smtClean="0"/>
              <a:pPr/>
              <a:t>8/29/2020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EDE37-0469-4A97-8C06-6065393B76E1}" type="datetimeFigureOut">
              <a:rPr lang="en-US" smtClean="0"/>
              <a:pPr/>
              <a:t>8/29/2020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EDE37-0469-4A97-8C06-6065393B76E1}" type="datetimeFigureOut">
              <a:rPr lang="en-US" smtClean="0"/>
              <a:pPr/>
              <a:t>8/29/2020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EDE37-0469-4A97-8C06-6065393B76E1}" type="datetimeFigureOut">
              <a:rPr lang="en-US" smtClean="0"/>
              <a:pPr/>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EDE37-0469-4A97-8C06-6065393B76E1}" type="datetimeFigureOut">
              <a:rPr lang="en-US" smtClean="0"/>
              <a:pPr/>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675B3-BBEA-49E2-8CF2-3A29362969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EDE37-0469-4A97-8C06-6065393B76E1}" type="datetimeFigureOut">
              <a:rPr lang="en-US" smtClean="0"/>
              <a:pPr/>
              <a:t>8/29/2020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675B3-BBEA-49E2-8CF2-3A29362969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Multi-stage transistor amplifiers</a:t>
            </a:r>
            <a:endParaRPr lang="en-US" dirty="0"/>
          </a:p>
        </p:txBody>
      </p:sp>
      <p:sp>
        <p:nvSpPr>
          <p:cNvPr id="4" name="Content Placeholder 3"/>
          <p:cNvSpPr>
            <a:spLocks noGrp="1"/>
          </p:cNvSpPr>
          <p:nvPr>
            <p:ph idx="1"/>
          </p:nvPr>
        </p:nvSpPr>
        <p:spPr/>
        <p:txBody>
          <a:bodyPr>
            <a:normAutofit/>
          </a:bodyPr>
          <a:lstStyle/>
          <a:p>
            <a:r>
              <a:rPr lang="en-US" dirty="0"/>
              <a:t>The following figure shows a two-stage amplifier connected in cascade.</a:t>
            </a:r>
          </a:p>
          <a:p>
            <a:endParaRPr lang="en-US" dirty="0"/>
          </a:p>
        </p:txBody>
      </p:sp>
      <p:pic>
        <p:nvPicPr>
          <p:cNvPr id="5" name="Picture 4" descr="Two Stage Cascade"/>
          <p:cNvPicPr/>
          <p:nvPr/>
        </p:nvPicPr>
        <p:blipFill>
          <a:blip r:embed="rId2"/>
          <a:srcRect/>
          <a:stretch>
            <a:fillRect/>
          </a:stretch>
        </p:blipFill>
        <p:spPr bwMode="auto">
          <a:xfrm>
            <a:off x="1676400" y="3352800"/>
            <a:ext cx="5713095"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At High frequencies (i.e. above 20 KHz)</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600" dirty="0" smtClean="0"/>
              <a:t>Again </a:t>
            </a:r>
            <a:r>
              <a:rPr lang="en-US" sz="2600" dirty="0"/>
              <a:t>considering the same point, we know that the capacitive reactance is low at high frequencies. So, a capacitor behaves as a short circuit, at high frequencies. As a result of this, the loading effect of the next stage increases, which reduces the voltage gain. Along with this, as the capacitance of emitter diode decreases, it increases the base current of the transistor due to which the current gain (β) reduces. Hence the voltage gain rolls off at high frequencies.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At Mid-frequencies (i.e. 50 Hz to 20 KHz)</a:t>
            </a:r>
            <a:br>
              <a:rPr lang="en-US" sz="3600" dirty="0" smtClean="0"/>
            </a:br>
            <a:endParaRPr lang="en-US" sz="3600" dirty="0"/>
          </a:p>
        </p:txBody>
      </p:sp>
      <p:sp>
        <p:nvSpPr>
          <p:cNvPr id="3" name="Content Placeholder 2"/>
          <p:cNvSpPr>
            <a:spLocks noGrp="1"/>
          </p:cNvSpPr>
          <p:nvPr>
            <p:ph idx="1"/>
          </p:nvPr>
        </p:nvSpPr>
        <p:spPr/>
        <p:txBody>
          <a:bodyPr>
            <a:normAutofit/>
          </a:bodyPr>
          <a:lstStyle/>
          <a:p>
            <a:pPr algn="just"/>
            <a:r>
              <a:rPr lang="en-US" sz="2200" dirty="0" smtClean="0"/>
              <a:t>The </a:t>
            </a:r>
            <a:r>
              <a:rPr lang="en-US" sz="2200" dirty="0"/>
              <a:t>voltage gain of the capacitors is maintained constant in this range of frequencies, as shown in figure. If the frequency increases, the reactance of the capacitor C</a:t>
            </a:r>
            <a:r>
              <a:rPr lang="en-US" sz="2200" baseline="-25000" dirty="0"/>
              <a:t>C</a:t>
            </a:r>
            <a:r>
              <a:rPr lang="en-US" sz="2200" dirty="0"/>
              <a:t> decreases which tends to increase the gain. But this lower capacitance reactive increases the loading effect of the next stage by which there is a reduction in gain.</a:t>
            </a:r>
          </a:p>
          <a:p>
            <a:pPr algn="just"/>
            <a:r>
              <a:rPr lang="en-US" sz="2200" dirty="0"/>
              <a:t>Due to these two factors, the gain is maintained constant.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Advantages of RC Coupled Amplifier</a:t>
            </a:r>
            <a:br>
              <a:rPr lang="en-US" sz="3600" dirty="0" smtClean="0"/>
            </a:b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dirty="0"/>
              <a:t>following are the advantages of RC coupled amplifier.</a:t>
            </a:r>
          </a:p>
          <a:p>
            <a:pPr algn="just"/>
            <a:r>
              <a:rPr lang="en-US" dirty="0"/>
              <a:t>The frequency response of RC amplifier provides constant gain over a wide frequency range, hence most suitable for audio applications.</a:t>
            </a:r>
          </a:p>
          <a:p>
            <a:pPr algn="just"/>
            <a:r>
              <a:rPr lang="en-US" dirty="0"/>
              <a:t>The circuit is simple and has lower cost because it employs resistors and capacitors which are cheap.</a:t>
            </a:r>
          </a:p>
          <a:p>
            <a:pPr algn="just"/>
            <a:r>
              <a:rPr lang="en-US" dirty="0"/>
              <a:t>It becomes more compact with the upgrading technology.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Disadvantages of RC Coupled Amplifier</a:t>
            </a:r>
            <a:br>
              <a:rPr lang="en-US" sz="3600" dirty="0" smtClean="0"/>
            </a:br>
            <a:endParaRPr lang="en-US" sz="3600" dirty="0"/>
          </a:p>
        </p:txBody>
      </p:sp>
      <p:sp>
        <p:nvSpPr>
          <p:cNvPr id="3" name="Content Placeholder 2"/>
          <p:cNvSpPr>
            <a:spLocks noGrp="1"/>
          </p:cNvSpPr>
          <p:nvPr>
            <p:ph idx="1"/>
          </p:nvPr>
        </p:nvSpPr>
        <p:spPr/>
        <p:txBody>
          <a:bodyPr/>
          <a:lstStyle/>
          <a:p>
            <a:r>
              <a:rPr lang="en-US" sz="2400" dirty="0" smtClean="0"/>
              <a:t>The </a:t>
            </a:r>
            <a:r>
              <a:rPr lang="en-US" sz="2400" dirty="0"/>
              <a:t>following are the disadvantages of RC coupled amplifier.</a:t>
            </a:r>
          </a:p>
          <a:p>
            <a:r>
              <a:rPr lang="en-US" sz="2400" dirty="0"/>
              <a:t>The voltage and power gain are low because of the effective load resistance.</a:t>
            </a:r>
          </a:p>
          <a:p>
            <a:r>
              <a:rPr lang="en-US" sz="2400" dirty="0"/>
              <a:t>They become noisy with age.</a:t>
            </a:r>
          </a:p>
          <a:p>
            <a:r>
              <a:rPr lang="en-US" sz="2400" dirty="0"/>
              <a:t>Due to poor impedance matching, power transfer will be low</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Applications of RC Coupled Amplifier</a:t>
            </a:r>
            <a:br>
              <a:rPr lang="en-US" sz="3600" dirty="0" smtClean="0"/>
            </a:br>
            <a:endParaRPr lang="en-US" sz="3600" dirty="0"/>
          </a:p>
        </p:txBody>
      </p:sp>
      <p:sp>
        <p:nvSpPr>
          <p:cNvPr id="3" name="Content Placeholder 2"/>
          <p:cNvSpPr>
            <a:spLocks noGrp="1"/>
          </p:cNvSpPr>
          <p:nvPr>
            <p:ph idx="1"/>
          </p:nvPr>
        </p:nvSpPr>
        <p:spPr/>
        <p:txBody>
          <a:bodyPr/>
          <a:lstStyle/>
          <a:p>
            <a:pPr algn="just"/>
            <a:r>
              <a:rPr lang="en-US" dirty="0" smtClean="0"/>
              <a:t>The </a:t>
            </a:r>
            <a:r>
              <a:rPr lang="en-US" dirty="0"/>
              <a:t>following are the applications of RC coupled amplifier.</a:t>
            </a:r>
          </a:p>
          <a:p>
            <a:pPr algn="just"/>
            <a:r>
              <a:rPr lang="en-US" dirty="0"/>
              <a:t>They have excellent audio fidelity over a wide range of frequency.</a:t>
            </a:r>
          </a:p>
          <a:p>
            <a:pPr algn="just"/>
            <a:r>
              <a:rPr lang="en-US" dirty="0"/>
              <a:t>Widely used as Voltage amplifiers</a:t>
            </a:r>
          </a:p>
          <a:p>
            <a:pPr algn="just"/>
            <a:r>
              <a:rPr lang="en-US" dirty="0"/>
              <a:t>Due to poor impedance matching, RC coupling is rarely used in the final stages.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000" dirty="0"/>
              <a:t/>
            </a:r>
            <a:br>
              <a:rPr lang="en-US" sz="4000" dirty="0"/>
            </a:br>
            <a:r>
              <a:rPr lang="en-US" sz="4000" dirty="0" smtClean="0"/>
              <a:t>Transformer </a:t>
            </a:r>
            <a:r>
              <a:rPr lang="en-US" sz="4000" dirty="0"/>
              <a:t>Coupled Amplifier</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r>
              <a:rPr lang="en-US" sz="2000" dirty="0"/>
              <a:t>We have observed that the main drawback of RC coupled </a:t>
            </a:r>
            <a:r>
              <a:rPr lang="en-US" sz="2000" dirty="0" smtClean="0"/>
              <a:t>amplifier</a:t>
            </a:r>
          </a:p>
          <a:p>
            <a:pPr algn="just">
              <a:buNone/>
            </a:pPr>
            <a:r>
              <a:rPr lang="en-US" sz="2000" dirty="0"/>
              <a:t>	</a:t>
            </a:r>
            <a:r>
              <a:rPr lang="en-US" sz="2000" dirty="0" smtClean="0"/>
              <a:t>	 </a:t>
            </a:r>
            <a:r>
              <a:rPr lang="en-US" sz="2000" dirty="0"/>
              <a:t>is that the effective load resistance gets reduced. </a:t>
            </a:r>
            <a:endParaRPr lang="en-US" sz="2000" dirty="0" smtClean="0"/>
          </a:p>
          <a:p>
            <a:pPr algn="just">
              <a:buNone/>
            </a:pPr>
            <a:r>
              <a:rPr lang="en-US" sz="2000" dirty="0"/>
              <a:t>	</a:t>
            </a:r>
            <a:r>
              <a:rPr lang="en-US" sz="2000" dirty="0" smtClean="0"/>
              <a:t>	This </a:t>
            </a:r>
            <a:r>
              <a:rPr lang="en-US" sz="2000" dirty="0"/>
              <a:t>is because, the input impedance of an amplifier is low, while its output impedance is high.</a:t>
            </a:r>
          </a:p>
          <a:p>
            <a:pPr algn="just"/>
            <a:endParaRPr lang="en-US" sz="2000" dirty="0" smtClean="0"/>
          </a:p>
          <a:p>
            <a:pPr algn="just"/>
            <a:endParaRPr lang="en-US" sz="2000" dirty="0"/>
          </a:p>
          <a:p>
            <a:pPr algn="just"/>
            <a:r>
              <a:rPr lang="en-US" sz="2000" dirty="0" smtClean="0"/>
              <a:t>When </a:t>
            </a:r>
            <a:r>
              <a:rPr lang="en-US" sz="2000" dirty="0"/>
              <a:t>they are coupled to make a multistage amplifier, </a:t>
            </a:r>
            <a:endParaRPr lang="en-US" sz="2000" dirty="0" smtClean="0"/>
          </a:p>
          <a:p>
            <a:pPr algn="just">
              <a:buNone/>
            </a:pPr>
            <a:r>
              <a:rPr lang="en-US" sz="2000" dirty="0"/>
              <a:t>	</a:t>
            </a:r>
            <a:r>
              <a:rPr lang="en-US" sz="2000" dirty="0" smtClean="0"/>
              <a:t>	the </a:t>
            </a:r>
            <a:r>
              <a:rPr lang="en-US" sz="2000" dirty="0"/>
              <a:t>high output impedance of one stage comes in parallel with the low input impedance of next stage. Hence, effective load resistance is decreased. This problem can be overcome by a transformer coupled amplifier.</a:t>
            </a:r>
          </a:p>
          <a:p>
            <a:pPr algn="just"/>
            <a:endParaRPr lang="en-US" sz="2000" dirty="0" smtClean="0"/>
          </a:p>
          <a:p>
            <a:pPr algn="just"/>
            <a:endParaRPr lang="en-US" sz="2000" dirty="0"/>
          </a:p>
          <a:p>
            <a:pPr algn="just"/>
            <a:endParaRPr lang="en-US" sz="2000" dirty="0" smtClean="0"/>
          </a:p>
          <a:p>
            <a:pPr algn="just"/>
            <a:r>
              <a:rPr lang="en-US" sz="2000" dirty="0" smtClean="0"/>
              <a:t>In </a:t>
            </a:r>
            <a:r>
              <a:rPr lang="en-US" sz="2000" dirty="0"/>
              <a:t>a transformer-coupled amplifier, the stages of amplifier are coupled using a transformer. Let us go into the constructional and operational details of a transformer coupled amplifier.</a:t>
            </a:r>
          </a:p>
          <a:p>
            <a:pPr algn="just"/>
            <a:endParaRPr 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Construction of Transformer Coupled Amplifier</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just"/>
            <a:r>
              <a:rPr lang="en-US" sz="2000" dirty="0"/>
              <a:t>The amplifier circuit in which, the previous stage is connected to the next stage using a coupling transformer, is called as Transformer coupled amplifier</a:t>
            </a:r>
            <a:r>
              <a:rPr lang="en-US" sz="2000" dirty="0" smtClean="0"/>
              <a:t>.</a:t>
            </a:r>
          </a:p>
          <a:p>
            <a:pPr algn="just"/>
            <a:r>
              <a:rPr lang="en-US" sz="2000" dirty="0"/>
              <a:t>The potential divider network R</a:t>
            </a:r>
            <a:r>
              <a:rPr lang="en-US" sz="2000" baseline="-25000" dirty="0"/>
              <a:t>1</a:t>
            </a:r>
            <a:r>
              <a:rPr lang="en-US" sz="2000" dirty="0"/>
              <a:t> and R</a:t>
            </a:r>
            <a:r>
              <a:rPr lang="en-US" sz="2000" baseline="-25000" dirty="0"/>
              <a:t>2</a:t>
            </a:r>
            <a:r>
              <a:rPr lang="en-US" sz="2000" dirty="0"/>
              <a:t> and the resistor R</a:t>
            </a:r>
            <a:r>
              <a:rPr lang="en-US" sz="2000" baseline="-25000" dirty="0"/>
              <a:t>e</a:t>
            </a:r>
            <a:r>
              <a:rPr lang="en-US" sz="2000" dirty="0"/>
              <a:t> together form the biasing and stabilization network</a:t>
            </a:r>
            <a:r>
              <a:rPr lang="en-US" sz="2000" dirty="0" smtClean="0"/>
              <a:t>.</a:t>
            </a:r>
            <a:endParaRPr lang="en-US" sz="2000" dirty="0"/>
          </a:p>
        </p:txBody>
      </p:sp>
      <p:pic>
        <p:nvPicPr>
          <p:cNvPr id="4" name="Picture 3" descr="https://www.tutorialspoint.com/amplifiers/images/transformer_coupled.jpg"/>
          <p:cNvPicPr/>
          <p:nvPr/>
        </p:nvPicPr>
        <p:blipFill>
          <a:blip r:embed="rId2"/>
          <a:srcRect/>
          <a:stretch>
            <a:fillRect/>
          </a:stretch>
        </p:blipFill>
        <p:spPr bwMode="auto">
          <a:xfrm>
            <a:off x="1219200" y="3200400"/>
            <a:ext cx="7086600" cy="30607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dirty="0"/>
              <a:t>The emitter by-pass capacitor </a:t>
            </a:r>
            <a:r>
              <a:rPr lang="en-US" sz="2000" dirty="0" err="1"/>
              <a:t>C</a:t>
            </a:r>
            <a:r>
              <a:rPr lang="en-US" sz="2000" baseline="-25000" dirty="0" err="1"/>
              <a:t>e</a:t>
            </a:r>
            <a:r>
              <a:rPr lang="en-US" sz="2000" dirty="0"/>
              <a:t> offers a low reactance path to the signal. The resistor R</a:t>
            </a:r>
            <a:r>
              <a:rPr lang="en-US" sz="2000" baseline="-25000" dirty="0"/>
              <a:t>L</a:t>
            </a:r>
            <a:r>
              <a:rPr lang="en-US" sz="2000" dirty="0"/>
              <a:t> is used as a load impedance. </a:t>
            </a:r>
            <a:endParaRPr lang="en-US" sz="2000" dirty="0" smtClean="0"/>
          </a:p>
          <a:p>
            <a:pPr algn="just"/>
            <a:r>
              <a:rPr lang="en-US" sz="2000" dirty="0" smtClean="0"/>
              <a:t>The </a:t>
            </a:r>
            <a:r>
              <a:rPr lang="en-US" sz="2000" dirty="0"/>
              <a:t>input capacitor </a:t>
            </a:r>
            <a:r>
              <a:rPr lang="en-US" sz="2000" dirty="0" err="1"/>
              <a:t>C</a:t>
            </a:r>
            <a:r>
              <a:rPr lang="en-US" sz="2000" baseline="-25000" dirty="0" err="1"/>
              <a:t>in</a:t>
            </a:r>
            <a:r>
              <a:rPr lang="en-US" sz="2000" dirty="0"/>
              <a:t> present at the initial stage of the amplifier couples AC signal to the base of the transistor. </a:t>
            </a:r>
            <a:endParaRPr lang="en-US" sz="2000" dirty="0" smtClean="0"/>
          </a:p>
          <a:p>
            <a:pPr algn="just"/>
            <a:r>
              <a:rPr lang="en-US" sz="2000" dirty="0" smtClean="0"/>
              <a:t>The </a:t>
            </a:r>
            <a:r>
              <a:rPr lang="en-US" sz="2000" dirty="0"/>
              <a:t>capacitor C</a:t>
            </a:r>
            <a:r>
              <a:rPr lang="en-US" sz="2000" baseline="-25000" dirty="0"/>
              <a:t>C</a:t>
            </a:r>
            <a:r>
              <a:rPr lang="en-US" sz="2000" dirty="0"/>
              <a:t> is the coupling capacitor that connects two stages and prevents DC interference between the stages and controls the shift of operating point</a:t>
            </a:r>
            <a:r>
              <a:rPr lang="en-US" sz="2000" dirty="0" smtClean="0"/>
              <a:t>.</a:t>
            </a:r>
          </a:p>
          <a:p>
            <a:pPr algn="just"/>
            <a:endParaRPr lang="en-US" sz="2000" dirty="0"/>
          </a:p>
          <a:p>
            <a:r>
              <a:rPr lang="en-US" sz="2000" dirty="0"/>
              <a:t>This transformer coupling provides good impedance matching between the stages of amplifier. The transformer coupled amplifier is generally used for power amplification</a:t>
            </a:r>
            <a:r>
              <a:rPr lang="en-US" sz="2000" dirty="0" smtClean="0"/>
              <a:t>.</a:t>
            </a:r>
            <a:br>
              <a:rPr lang="en-US" sz="2000" dirty="0" smtClean="0"/>
            </a:b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dirty="0" smtClean="0"/>
              <a:t/>
            </a:r>
            <a:br>
              <a:rPr lang="en-US" sz="3100" dirty="0" smtClean="0"/>
            </a:br>
            <a:r>
              <a:rPr lang="en-US" sz="3100" dirty="0" smtClean="0"/>
              <a:t>Frequency </a:t>
            </a:r>
            <a:r>
              <a:rPr lang="en-US" sz="3100" dirty="0"/>
              <a:t>Response of Transformer Coupled Amplifier</a:t>
            </a:r>
            <a:r>
              <a:rPr lang="en-US" dirty="0"/>
              <a:t/>
            </a:r>
            <a:br>
              <a:rPr lang="en-US" dirty="0"/>
            </a:b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r>
              <a:rPr lang="en-US" sz="2000" dirty="0"/>
              <a:t>The figure below shows the frequency response of a transformer coupled amplifier. The gain of the amplifier is constant only for a small range of frequencies. The output voltage is equal to the collector current multiplied by the reactance of primary</a:t>
            </a:r>
            <a:r>
              <a:rPr lang="en-US" sz="2000" dirty="0" smtClean="0"/>
              <a:t>.</a:t>
            </a:r>
          </a:p>
          <a:p>
            <a:pPr algn="just"/>
            <a:r>
              <a:rPr lang="en-US" sz="2000" dirty="0" smtClean="0"/>
              <a:t>At low frequencies, the reactance of primary begins to fall, resulting in decreased gain. At high frequencies, the capacitance between turns of windings acts as a bypass condenser to reduce the output voltage and hence gain.</a:t>
            </a:r>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r>
              <a:rPr lang="en-US" sz="2000" dirty="0" smtClean="0"/>
              <a:t>So, the amplification of audio signals will not be proportionate and some distortion will also get introduced, which is called as </a:t>
            </a:r>
            <a:r>
              <a:rPr lang="en-US" sz="2000" b="1" dirty="0" smtClean="0"/>
              <a:t>Frequency distortion</a:t>
            </a:r>
            <a:endParaRPr lang="en-US" sz="2000" dirty="0" smtClean="0"/>
          </a:p>
          <a:p>
            <a:pPr algn="just"/>
            <a:endParaRPr lang="en-US" sz="2000" dirty="0"/>
          </a:p>
          <a:p>
            <a:endParaRPr lang="en-US" dirty="0" smtClean="0"/>
          </a:p>
          <a:p>
            <a:endParaRPr lang="en-US" dirty="0"/>
          </a:p>
        </p:txBody>
      </p:sp>
      <p:pic>
        <p:nvPicPr>
          <p:cNvPr id="4" name="Picture 3" descr="https://www.tutorialspoint.com/amplifiers/images/frequency_coupled.jpg"/>
          <p:cNvPicPr/>
          <p:nvPr/>
        </p:nvPicPr>
        <p:blipFill>
          <a:blip r:embed="rId2"/>
          <a:srcRect/>
          <a:stretch>
            <a:fillRect/>
          </a:stretch>
        </p:blipFill>
        <p:spPr bwMode="auto">
          <a:xfrm>
            <a:off x="5334000" y="3352800"/>
            <a:ext cx="3199130" cy="176276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
            </a:r>
            <a:br>
              <a:rPr lang="en-US" dirty="0" smtClean="0"/>
            </a:br>
            <a:r>
              <a:rPr lang="en-US" dirty="0"/>
              <a:t/>
            </a:r>
            <a:br>
              <a:rPr lang="en-US" dirty="0"/>
            </a:br>
            <a:r>
              <a:rPr lang="en-US" sz="4000" dirty="0" smtClean="0"/>
              <a:t>Advantages </a:t>
            </a:r>
            <a:r>
              <a:rPr lang="en-US" sz="4000" dirty="0"/>
              <a:t>of Transformer Coupled Amplifier</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algn="just">
              <a:buNone/>
            </a:pPr>
            <a:r>
              <a:rPr lang="en-US" sz="2000" dirty="0" smtClean="0"/>
              <a:t>.</a:t>
            </a:r>
          </a:p>
          <a:p>
            <a:endParaRPr lang="en-US" dirty="0" smtClean="0"/>
          </a:p>
          <a:p>
            <a:pPr algn="just"/>
            <a:r>
              <a:rPr lang="en-US" sz="2400" dirty="0"/>
              <a:t>The following are the advantages of a transformer coupled amplifier −</a:t>
            </a:r>
          </a:p>
          <a:p>
            <a:pPr algn="just"/>
            <a:r>
              <a:rPr lang="en-US" sz="2400" dirty="0"/>
              <a:t>An excellent impedance matching is provided.</a:t>
            </a:r>
          </a:p>
          <a:p>
            <a:pPr algn="just"/>
            <a:r>
              <a:rPr lang="en-US" sz="2400" dirty="0"/>
              <a:t>Gain achieved is higher.</a:t>
            </a:r>
          </a:p>
          <a:p>
            <a:pPr algn="just"/>
            <a:r>
              <a:rPr lang="en-US" sz="2400" dirty="0"/>
              <a:t>There will be no power loss in collector and base resistors.</a:t>
            </a:r>
          </a:p>
          <a:p>
            <a:pPr algn="just"/>
            <a:r>
              <a:rPr lang="en-US" sz="2400" dirty="0"/>
              <a:t>Efficient in operation.</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The overall gain is the product of voltage gain of individual stages.</a:t>
            </a:r>
          </a:p>
          <a:p>
            <a:r>
              <a:rPr lang="en-US" dirty="0" smtClean="0"/>
              <a:t>AV=AV1×AV2</a:t>
            </a:r>
          </a:p>
          <a:p>
            <a:pPr>
              <a:buNone/>
            </a:pPr>
            <a:r>
              <a:rPr lang="en-US" dirty="0" smtClean="0"/>
              <a:t>    V2/V1×V0/V2=V0/V1</a:t>
            </a:r>
            <a:br>
              <a:rPr lang="en-US" dirty="0" smtClean="0"/>
            </a:br>
            <a:endParaRPr lang="en-US" dirty="0"/>
          </a:p>
          <a:p>
            <a:r>
              <a:rPr lang="en-US" dirty="0"/>
              <a:t>Where A</a:t>
            </a:r>
            <a:r>
              <a:rPr lang="en-US" baseline="-25000" dirty="0"/>
              <a:t>V</a:t>
            </a:r>
            <a:r>
              <a:rPr lang="en-US" dirty="0"/>
              <a:t> = Overall gain, A</a:t>
            </a:r>
            <a:r>
              <a:rPr lang="en-US" baseline="-25000" dirty="0"/>
              <a:t>V1</a:t>
            </a:r>
            <a:r>
              <a:rPr lang="en-US" dirty="0"/>
              <a:t> = Voltage gain of 1</a:t>
            </a:r>
            <a:r>
              <a:rPr lang="en-US" baseline="30000" dirty="0"/>
              <a:t>st</a:t>
            </a:r>
            <a:r>
              <a:rPr lang="en-US" dirty="0"/>
              <a:t> stage, and A</a:t>
            </a:r>
            <a:r>
              <a:rPr lang="en-US" baseline="-25000" dirty="0"/>
              <a:t>V2</a:t>
            </a:r>
            <a:r>
              <a:rPr lang="en-US" dirty="0"/>
              <a:t> = Voltage gain of 2</a:t>
            </a:r>
            <a:r>
              <a:rPr lang="en-US" baseline="30000" dirty="0"/>
              <a:t>nd</a:t>
            </a:r>
            <a:r>
              <a:rPr lang="en-US" dirty="0"/>
              <a:t> stage.</a:t>
            </a:r>
          </a:p>
          <a:p>
            <a:r>
              <a:rPr lang="en-US" dirty="0"/>
              <a:t>If there are </a:t>
            </a:r>
            <a:r>
              <a:rPr lang="en-US" b="1" dirty="0"/>
              <a:t>n</a:t>
            </a:r>
            <a:r>
              <a:rPr lang="en-US" dirty="0"/>
              <a:t> numbers of stages, the product of voltage gains of those </a:t>
            </a:r>
            <a:r>
              <a:rPr lang="en-US" b="1" dirty="0"/>
              <a:t>n</a:t>
            </a:r>
            <a:r>
              <a:rPr lang="en-US" dirty="0"/>
              <a:t> stages will be the overall gain of that multistage amplifier circuit.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sz="4000" dirty="0" smtClean="0"/>
              <a:t>Disadvantages of Transformer Coupled Amplifier</a:t>
            </a:r>
            <a:endParaRPr lang="en-US" sz="4000" dirty="0"/>
          </a:p>
        </p:txBody>
      </p:sp>
      <p:sp>
        <p:nvSpPr>
          <p:cNvPr id="3" name="Content Placeholder 2"/>
          <p:cNvSpPr>
            <a:spLocks noGrp="1"/>
          </p:cNvSpPr>
          <p:nvPr>
            <p:ph idx="1"/>
          </p:nvPr>
        </p:nvSpPr>
        <p:spPr/>
        <p:txBody>
          <a:bodyPr>
            <a:normAutofit/>
          </a:bodyPr>
          <a:lstStyle/>
          <a:p>
            <a:pPr>
              <a:buNone/>
            </a:pPr>
            <a:r>
              <a:rPr lang="en-US" sz="2400" dirty="0" smtClean="0"/>
              <a:t>The </a:t>
            </a:r>
            <a:r>
              <a:rPr lang="en-US" sz="2400" dirty="0"/>
              <a:t>following are the disadvantages of a transformer coupled amplifier −</a:t>
            </a:r>
          </a:p>
          <a:p>
            <a:r>
              <a:rPr lang="en-US" sz="2400" dirty="0"/>
              <a:t>Though the gain is high, it varies considerably with frequency. Hence a poor frequency response.</a:t>
            </a:r>
          </a:p>
          <a:p>
            <a:r>
              <a:rPr lang="en-US" sz="2400" dirty="0"/>
              <a:t>Frequency distortion is higher.</a:t>
            </a:r>
          </a:p>
          <a:p>
            <a:r>
              <a:rPr lang="en-US" sz="2400" dirty="0"/>
              <a:t>Transformers tend to produce hum noise.</a:t>
            </a:r>
          </a:p>
          <a:p>
            <a:r>
              <a:rPr lang="en-US" sz="2400" dirty="0"/>
              <a:t>Transformers are bulky and costly.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The following are the applications of a transformer coupled amplifier −</a:t>
            </a:r>
          </a:p>
          <a:p>
            <a:r>
              <a:rPr lang="en-US" dirty="0" smtClean="0"/>
              <a:t>Mostly used for impedance matching purposes.</a:t>
            </a:r>
          </a:p>
          <a:p>
            <a:r>
              <a:rPr lang="en-US" dirty="0" smtClean="0"/>
              <a:t>Used for Power amplification.</a:t>
            </a:r>
          </a:p>
          <a:p>
            <a:r>
              <a:rPr lang="en-US" dirty="0" smtClean="0"/>
              <a:t>Used in applications where maximum power transfer is needed.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Coupled Amplifier</a:t>
            </a:r>
            <a:endParaRPr lang="en-US" dirty="0"/>
          </a:p>
        </p:txBody>
      </p:sp>
      <p:sp>
        <p:nvSpPr>
          <p:cNvPr id="3" name="Content Placeholder 2"/>
          <p:cNvSpPr>
            <a:spLocks noGrp="1"/>
          </p:cNvSpPr>
          <p:nvPr>
            <p:ph idx="1"/>
          </p:nvPr>
        </p:nvSpPr>
        <p:spPr/>
        <p:txBody>
          <a:bodyPr>
            <a:normAutofit/>
          </a:bodyPr>
          <a:lstStyle/>
          <a:p>
            <a:pPr algn="just">
              <a:buNone/>
            </a:pPr>
            <a:r>
              <a:rPr lang="en-US" sz="2600" dirty="0" smtClean="0"/>
              <a:t>As no coupling devices are used, the coupling of the amplifier stages is done directly and hence called as </a:t>
            </a:r>
            <a:r>
              <a:rPr lang="en-US" sz="2600" b="1" dirty="0" smtClean="0"/>
              <a:t>Direct coupled amplifier</a:t>
            </a:r>
            <a:r>
              <a:rPr lang="en-US" sz="2600" dirty="0" smtClean="0"/>
              <a:t>.</a:t>
            </a:r>
          </a:p>
          <a:p>
            <a:pPr algn="just"/>
            <a:r>
              <a:rPr lang="en-US" sz="2600" dirty="0" smtClean="0"/>
              <a:t>which is especially used to amplify lower frequencies</a:t>
            </a:r>
          </a:p>
          <a:p>
            <a:pPr algn="just"/>
            <a:r>
              <a:rPr lang="en-US" sz="2600" dirty="0" smtClean="0"/>
              <a:t>such as amplifying photo-electric current or thermo-couple current or so.</a:t>
            </a:r>
          </a:p>
          <a:p>
            <a:pPr algn="just">
              <a:buNone/>
            </a:pPr>
            <a:r>
              <a:rPr lang="en-US" sz="2600" b="1" u="sng" dirty="0" smtClean="0"/>
              <a:t>Construction</a:t>
            </a:r>
          </a:p>
          <a:p>
            <a:pPr algn="just">
              <a:buNone/>
            </a:pPr>
            <a:r>
              <a:rPr lang="en-US" sz="2600" dirty="0" smtClean="0"/>
              <a:t>The output of first stage transistor T</a:t>
            </a:r>
            <a:r>
              <a:rPr lang="en-US" sz="2600" baseline="-25000" dirty="0" smtClean="0"/>
              <a:t>1</a:t>
            </a:r>
            <a:r>
              <a:rPr lang="en-US" sz="2600" dirty="0" smtClean="0"/>
              <a:t> is connected to the input of second stage transistor T</a:t>
            </a:r>
            <a:r>
              <a:rPr lang="en-US" sz="2600" baseline="-25000" dirty="0" smtClean="0"/>
              <a:t>2</a:t>
            </a:r>
            <a:r>
              <a:rPr lang="en-US" sz="2600" dirty="0" smtClean="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12838"/>
          </a:xfrm>
        </p:spPr>
        <p:txBody>
          <a:bodyPr>
            <a:normAutofit fontScale="90000"/>
          </a:bodyPr>
          <a:lstStyle/>
          <a:p>
            <a:pPr algn="just"/>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endParaRPr lang="en-US" dirty="0"/>
          </a:p>
        </p:txBody>
      </p:sp>
      <p:pic>
        <p:nvPicPr>
          <p:cNvPr id="4" name="Content Placeholder 3" descr="Direct Coupled"/>
          <p:cNvPicPr>
            <a:picLocks noGrp="1"/>
          </p:cNvPicPr>
          <p:nvPr>
            <p:ph idx="1"/>
          </p:nvPr>
        </p:nvPicPr>
        <p:blipFill>
          <a:blip r:embed="rId2"/>
          <a:srcRect/>
          <a:stretch>
            <a:fillRect/>
          </a:stretch>
        </p:blipFill>
        <p:spPr bwMode="auto">
          <a:xfrm>
            <a:off x="1905000" y="2209800"/>
            <a:ext cx="4762500" cy="3543300"/>
          </a:xfrm>
          <a:prstGeom prst="rect">
            <a:avLst/>
          </a:prstGeom>
          <a:noFill/>
          <a:ln w="9525">
            <a:noFill/>
            <a:miter lim="800000"/>
            <a:headEnd/>
            <a:tailEnd/>
          </a:ln>
        </p:spPr>
      </p:pic>
      <p:sp>
        <p:nvSpPr>
          <p:cNvPr id="5" name="Rectangle 4"/>
          <p:cNvSpPr/>
          <p:nvPr/>
        </p:nvSpPr>
        <p:spPr>
          <a:xfrm>
            <a:off x="685800" y="838200"/>
            <a:ext cx="7620000" cy="1477328"/>
          </a:xfrm>
          <a:prstGeom prst="rect">
            <a:avLst/>
          </a:prstGeom>
        </p:spPr>
        <p:txBody>
          <a:bodyPr wrap="square">
            <a:spAutoFit/>
          </a:bodyPr>
          <a:lstStyle/>
          <a:p>
            <a:pPr algn="just"/>
            <a:r>
              <a:rPr lang="en-US" dirty="0" smtClean="0"/>
              <a:t>The transistor in the first stage will be an NPN transistor, while the transistor in the next stage will be a PNP transistor and so on</a:t>
            </a:r>
            <a:r>
              <a:rPr lang="en-US" b="1" dirty="0" smtClean="0"/>
              <a:t>. This is because, the variations in one transistor tend to cancel the variations in the other. </a:t>
            </a:r>
            <a:r>
              <a:rPr lang="en-US" dirty="0" smtClean="0"/>
              <a:t>The rise in the collector current and the variation in β of one transistor gets cancelled by the decrease in the other.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12838"/>
          </a:xfrm>
        </p:spPr>
        <p:txBody>
          <a:bodyPr>
            <a:normAutofit fontScale="90000"/>
          </a:bodyPr>
          <a:lstStyle/>
          <a:p>
            <a:pPr algn="just"/>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endParaRPr lang="en-US" dirty="0"/>
          </a:p>
        </p:txBody>
      </p:sp>
      <p:sp>
        <p:nvSpPr>
          <p:cNvPr id="5" name="Content Placeholder 4"/>
          <p:cNvSpPr>
            <a:spLocks noGrp="1"/>
          </p:cNvSpPr>
          <p:nvPr>
            <p:ph idx="1"/>
          </p:nvPr>
        </p:nvSpPr>
        <p:spPr>
          <a:xfrm>
            <a:off x="457200" y="457200"/>
            <a:ext cx="8229600" cy="5668963"/>
          </a:xfrm>
        </p:spPr>
        <p:txBody>
          <a:bodyPr>
            <a:normAutofit fontScale="70000" lnSpcReduction="20000"/>
          </a:bodyPr>
          <a:lstStyle/>
          <a:p>
            <a:pPr>
              <a:buNone/>
            </a:pPr>
            <a:r>
              <a:rPr lang="en-US" b="1" dirty="0" smtClean="0"/>
              <a:t>Advantages</a:t>
            </a:r>
          </a:p>
          <a:p>
            <a:pPr algn="just"/>
            <a:r>
              <a:rPr lang="en-US" dirty="0" smtClean="0"/>
              <a:t>The advantages of direct coupled amplifier are as follows.</a:t>
            </a:r>
          </a:p>
          <a:p>
            <a:pPr algn="just"/>
            <a:r>
              <a:rPr lang="en-US" dirty="0" smtClean="0"/>
              <a:t>The circuit arrangement is simple because of minimum use of resistors.</a:t>
            </a:r>
          </a:p>
          <a:p>
            <a:pPr algn="just"/>
            <a:r>
              <a:rPr lang="en-US" dirty="0" smtClean="0"/>
              <a:t>The circuit is of low cost because of the absence of expensive coupling devices</a:t>
            </a:r>
            <a:r>
              <a:rPr lang="en-US" dirty="0" smtClean="0"/>
              <a:t>.</a:t>
            </a:r>
          </a:p>
          <a:p>
            <a:pPr algn="just"/>
            <a:endParaRPr lang="en-US" dirty="0" smtClean="0"/>
          </a:p>
          <a:p>
            <a:pPr algn="just">
              <a:buNone/>
            </a:pPr>
            <a:r>
              <a:rPr lang="en-US" b="1" dirty="0" smtClean="0"/>
              <a:t>Disadvantages</a:t>
            </a:r>
          </a:p>
          <a:p>
            <a:pPr algn="just"/>
            <a:r>
              <a:rPr lang="en-US" dirty="0" smtClean="0"/>
              <a:t>The disadvantages of direct coupled amplifier are as follows.</a:t>
            </a:r>
          </a:p>
          <a:p>
            <a:pPr algn="just"/>
            <a:r>
              <a:rPr lang="en-US" dirty="0" smtClean="0"/>
              <a:t>It cannot be used for amplifying high frequencies.</a:t>
            </a:r>
          </a:p>
          <a:p>
            <a:pPr algn="just"/>
            <a:r>
              <a:rPr lang="en-US" dirty="0" smtClean="0"/>
              <a:t>The operating point is shifted due to temperature variations</a:t>
            </a:r>
            <a:r>
              <a:rPr lang="en-US" dirty="0" smtClean="0"/>
              <a:t>.</a:t>
            </a:r>
          </a:p>
          <a:p>
            <a:pPr algn="just"/>
            <a:endParaRPr lang="en-US" dirty="0" smtClean="0"/>
          </a:p>
          <a:p>
            <a:pPr algn="just">
              <a:buNone/>
            </a:pPr>
            <a:r>
              <a:rPr lang="en-US" b="1" dirty="0" smtClean="0"/>
              <a:t>Applications</a:t>
            </a:r>
          </a:p>
          <a:p>
            <a:pPr algn="just"/>
            <a:r>
              <a:rPr lang="en-US" dirty="0" smtClean="0"/>
              <a:t>The applications of direct coupled amplifier are as follows.</a:t>
            </a:r>
          </a:p>
          <a:p>
            <a:pPr algn="just"/>
            <a:r>
              <a:rPr lang="en-US" dirty="0" smtClean="0"/>
              <a:t>Low frequency amplifications.</a:t>
            </a:r>
          </a:p>
          <a:p>
            <a:pPr algn="just"/>
            <a:r>
              <a:rPr lang="en-US" dirty="0" smtClean="0"/>
              <a:t>Low current amplifications.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Amplifier Consideration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For </a:t>
            </a:r>
            <a:r>
              <a:rPr lang="en-US" dirty="0"/>
              <a:t>an amplifier circuit, the overall gain of the amplifier is an important consideration. To achieve maximum voltage gain, let us find the most suitable transistor configuration for cascading.</a:t>
            </a:r>
          </a:p>
          <a:p>
            <a:r>
              <a:rPr lang="en-US" dirty="0"/>
              <a:t>CC Amplifier</a:t>
            </a:r>
          </a:p>
          <a:p>
            <a:pPr lvl="0">
              <a:buNone/>
            </a:pPr>
            <a:r>
              <a:rPr lang="en-US" dirty="0" smtClean="0"/>
              <a:t>		Its </a:t>
            </a:r>
            <a:r>
              <a:rPr lang="en-US" dirty="0"/>
              <a:t>voltage gain is less than unity.</a:t>
            </a:r>
          </a:p>
          <a:p>
            <a:pPr lvl="0">
              <a:buNone/>
            </a:pPr>
            <a:r>
              <a:rPr lang="en-US" dirty="0" smtClean="0"/>
              <a:t>            It </a:t>
            </a:r>
            <a:r>
              <a:rPr lang="en-US" dirty="0"/>
              <a:t>is not suitable for intermediate stages.</a:t>
            </a:r>
          </a:p>
          <a:p>
            <a:r>
              <a:rPr lang="en-US" dirty="0"/>
              <a:t>CB Amplifier</a:t>
            </a:r>
          </a:p>
          <a:p>
            <a:pPr lvl="0">
              <a:buNone/>
            </a:pPr>
            <a:r>
              <a:rPr lang="en-US" dirty="0" smtClean="0"/>
              <a:t>		Its </a:t>
            </a:r>
            <a:r>
              <a:rPr lang="en-US" dirty="0"/>
              <a:t>voltage gain is less than unity.</a:t>
            </a:r>
          </a:p>
          <a:p>
            <a:pPr lvl="0">
              <a:buNone/>
            </a:pPr>
            <a:r>
              <a:rPr lang="en-US" dirty="0" smtClean="0"/>
              <a:t>		Hence </a:t>
            </a:r>
            <a:r>
              <a:rPr lang="en-US" dirty="0"/>
              <a:t>not suitable for cascading.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 Amplifier</a:t>
            </a:r>
            <a:br>
              <a:rPr lang="en-US" dirty="0" smtClean="0"/>
            </a:br>
            <a:endParaRPr lang="en-US" dirty="0"/>
          </a:p>
        </p:txBody>
      </p:sp>
      <p:sp>
        <p:nvSpPr>
          <p:cNvPr id="3" name="Content Placeholder 2"/>
          <p:cNvSpPr>
            <a:spLocks noGrp="1"/>
          </p:cNvSpPr>
          <p:nvPr>
            <p:ph idx="1"/>
          </p:nvPr>
        </p:nvSpPr>
        <p:spPr/>
        <p:txBody>
          <a:bodyPr>
            <a:normAutofit/>
          </a:bodyPr>
          <a:lstStyle/>
          <a:p>
            <a:pPr lvl="0" algn="just">
              <a:buNone/>
            </a:pPr>
            <a:r>
              <a:rPr lang="en-US" dirty="0" smtClean="0"/>
              <a:t>	Its </a:t>
            </a:r>
            <a:r>
              <a:rPr lang="en-US" dirty="0"/>
              <a:t>voltage gain is greater than unity.</a:t>
            </a:r>
          </a:p>
          <a:p>
            <a:pPr lvl="0" algn="just">
              <a:buNone/>
            </a:pPr>
            <a:r>
              <a:rPr lang="en-US" dirty="0" smtClean="0"/>
              <a:t>	Voltage </a:t>
            </a:r>
            <a:r>
              <a:rPr lang="en-US" dirty="0"/>
              <a:t>gain is further increased by cascading.</a:t>
            </a:r>
          </a:p>
          <a:p>
            <a:pPr algn="just">
              <a:buNone/>
            </a:pPr>
            <a:r>
              <a:rPr lang="en-US" dirty="0" smtClean="0"/>
              <a:t>	The </a:t>
            </a:r>
            <a:r>
              <a:rPr lang="en-US" dirty="0"/>
              <a:t>characteristics of CE amplifier are such that, this configuration is very suitable for cascading in amplifier circuits. Hence most of the amplifier circuits use CE configuration.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RC Coupling </a:t>
            </a:r>
            <a:r>
              <a:rPr lang="en-US" dirty="0" smtClean="0"/>
              <a:t>Amplifier</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000" dirty="0"/>
              <a:t>The resistance-capacitance coupling is, in short termed as RC coupling. This is </a:t>
            </a:r>
            <a:r>
              <a:rPr lang="en-US" sz="2000" dirty="0" smtClean="0"/>
              <a:t>the </a:t>
            </a:r>
            <a:r>
              <a:rPr lang="en-US" sz="2000" dirty="0"/>
              <a:t>mostly used coupling technique in amplifiers</a:t>
            </a:r>
            <a:r>
              <a:rPr lang="en-US" sz="2000" dirty="0" smtClean="0"/>
              <a:t>.</a:t>
            </a:r>
            <a:endParaRPr lang="en-US" sz="2000" dirty="0"/>
          </a:p>
          <a:p>
            <a:pPr algn="just">
              <a:buNone/>
            </a:pPr>
            <a:endParaRPr lang="en-US" sz="2000" dirty="0"/>
          </a:p>
        </p:txBody>
      </p:sp>
      <p:pic>
        <p:nvPicPr>
          <p:cNvPr id="4" name="Picture 3" descr="https://www.tutorialspoint.com/amplifiers/images/rc_two_stage.jpg"/>
          <p:cNvPicPr/>
          <p:nvPr/>
        </p:nvPicPr>
        <p:blipFill>
          <a:blip r:embed="rId2"/>
          <a:srcRect/>
          <a:stretch>
            <a:fillRect/>
          </a:stretch>
        </p:blipFill>
        <p:spPr bwMode="auto">
          <a:xfrm>
            <a:off x="1066800" y="2667000"/>
            <a:ext cx="70866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Construction of a Two-stage RC Coupled Amplifier</a:t>
            </a:r>
            <a:br>
              <a:rPr lang="en-US" sz="2800" dirty="0" smtClean="0"/>
            </a:br>
            <a:endParaRPr lang="en-US" sz="2800" dirty="0"/>
          </a:p>
        </p:txBody>
      </p:sp>
      <p:sp>
        <p:nvSpPr>
          <p:cNvPr id="3" name="Content Placeholder 2"/>
          <p:cNvSpPr>
            <a:spLocks noGrp="1"/>
          </p:cNvSpPr>
          <p:nvPr>
            <p:ph idx="1"/>
          </p:nvPr>
        </p:nvSpPr>
        <p:spPr/>
        <p:txBody>
          <a:bodyPr>
            <a:normAutofit/>
          </a:bodyPr>
          <a:lstStyle/>
          <a:p>
            <a:pPr algn="just"/>
            <a:r>
              <a:rPr lang="en-US" sz="2400" dirty="0" smtClean="0"/>
              <a:t>The </a:t>
            </a:r>
            <a:r>
              <a:rPr lang="en-US" sz="2400" dirty="0"/>
              <a:t>constructional details of a two-stage RC coupled transistor amplifier circuit are as follows. </a:t>
            </a:r>
            <a:endParaRPr lang="en-US" sz="2400" dirty="0" smtClean="0"/>
          </a:p>
          <a:p>
            <a:pPr algn="just"/>
            <a:r>
              <a:rPr lang="en-US" sz="2400" dirty="0" smtClean="0"/>
              <a:t>The </a:t>
            </a:r>
            <a:r>
              <a:rPr lang="en-US" sz="2400" dirty="0"/>
              <a:t>two stage amplifier circuit has two transistors, connected in CE configuration and a common power supply V</a:t>
            </a:r>
            <a:r>
              <a:rPr lang="en-US" sz="2400" baseline="-25000" dirty="0"/>
              <a:t>CC</a:t>
            </a:r>
            <a:r>
              <a:rPr lang="en-US" sz="2400" dirty="0"/>
              <a:t> is used</a:t>
            </a:r>
            <a:r>
              <a:rPr lang="en-US" sz="2400" dirty="0" smtClean="0"/>
              <a:t>.</a:t>
            </a:r>
          </a:p>
          <a:p>
            <a:pPr algn="just"/>
            <a:r>
              <a:rPr lang="en-US" sz="2400" dirty="0" smtClean="0"/>
              <a:t> </a:t>
            </a:r>
            <a:r>
              <a:rPr lang="en-US" sz="2400" dirty="0"/>
              <a:t>The potential divider network R</a:t>
            </a:r>
            <a:r>
              <a:rPr lang="en-US" sz="2400" baseline="-25000" dirty="0"/>
              <a:t>1</a:t>
            </a:r>
            <a:r>
              <a:rPr lang="en-US" sz="2400" dirty="0"/>
              <a:t> and R</a:t>
            </a:r>
            <a:r>
              <a:rPr lang="en-US" sz="2400" baseline="-25000" dirty="0"/>
              <a:t>2</a:t>
            </a:r>
            <a:r>
              <a:rPr lang="en-US" sz="2400" dirty="0"/>
              <a:t> and the resistor R</a:t>
            </a:r>
            <a:r>
              <a:rPr lang="en-US" sz="2400" baseline="-25000" dirty="0"/>
              <a:t>e</a:t>
            </a:r>
            <a:r>
              <a:rPr lang="en-US" sz="2400" dirty="0"/>
              <a:t> form the biasing and stabilization network. </a:t>
            </a:r>
            <a:endParaRPr lang="en-US" sz="2400" dirty="0" smtClean="0"/>
          </a:p>
          <a:p>
            <a:pPr algn="just"/>
            <a:r>
              <a:rPr lang="en-US" sz="2400" dirty="0" smtClean="0"/>
              <a:t>The </a:t>
            </a:r>
            <a:r>
              <a:rPr lang="en-US" sz="2400" dirty="0"/>
              <a:t>emitter by-pass capacitor </a:t>
            </a:r>
            <a:r>
              <a:rPr lang="en-US" sz="2400" dirty="0" err="1"/>
              <a:t>C</a:t>
            </a:r>
            <a:r>
              <a:rPr lang="en-US" sz="2400" baseline="-25000" dirty="0" err="1"/>
              <a:t>e</a:t>
            </a:r>
            <a:r>
              <a:rPr lang="en-US" sz="2400" dirty="0"/>
              <a:t> offers a low reactance path to the signal</a:t>
            </a:r>
            <a:r>
              <a:rPr lang="en-US"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t>The resistor R</a:t>
            </a:r>
            <a:r>
              <a:rPr lang="en-US" sz="2800" baseline="-25000" dirty="0"/>
              <a:t>L</a:t>
            </a:r>
            <a:r>
              <a:rPr lang="en-US" sz="2800" dirty="0"/>
              <a:t> is used as a load impedance. The input capacitor </a:t>
            </a:r>
            <a:r>
              <a:rPr lang="en-US" sz="2800" dirty="0" err="1"/>
              <a:t>C</a:t>
            </a:r>
            <a:r>
              <a:rPr lang="en-US" sz="2800" baseline="-25000" dirty="0" err="1"/>
              <a:t>in</a:t>
            </a:r>
            <a:r>
              <a:rPr lang="en-US" sz="2800" dirty="0"/>
              <a:t> present at the initial stage of the amplifier couples AC signal to the base of the transistor. The capacitor C</a:t>
            </a:r>
            <a:r>
              <a:rPr lang="en-US" sz="2800" baseline="-25000" dirty="0"/>
              <a:t>C</a:t>
            </a:r>
            <a:r>
              <a:rPr lang="en-US" sz="2800" dirty="0"/>
              <a:t> is the coupling capacitor that connects two stages and prevents DC interference between the stages and controls the shift of operating point.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a:t>Frequency Response of RC Coupled Amplifier</a:t>
            </a:r>
            <a:r>
              <a:rPr lang="en-US" dirty="0"/>
              <a:t/>
            </a:r>
            <a:br>
              <a:rPr lang="en-US" dirty="0"/>
            </a:br>
            <a:endParaRPr lang="en-US" dirty="0"/>
          </a:p>
        </p:txBody>
      </p:sp>
      <p:sp>
        <p:nvSpPr>
          <p:cNvPr id="3" name="Content Placeholder 2"/>
          <p:cNvSpPr>
            <a:spLocks noGrp="1"/>
          </p:cNvSpPr>
          <p:nvPr>
            <p:ph idx="1"/>
          </p:nvPr>
        </p:nvSpPr>
        <p:spPr>
          <a:xfrm>
            <a:off x="609600" y="1143000"/>
            <a:ext cx="8229600" cy="5211763"/>
          </a:xfrm>
        </p:spPr>
        <p:txBody>
          <a:bodyPr/>
          <a:lstStyle/>
          <a:p>
            <a:pPr algn="just"/>
            <a:r>
              <a:rPr lang="en-US" sz="2000" dirty="0"/>
              <a:t>Frequency response curve is a graph that indicates the relationship between voltage gain and function of frequency. The frequency response of a RC coupled amplifier is as shown in the following graph</a:t>
            </a:r>
            <a:r>
              <a:rPr lang="en-US" sz="2000" dirty="0" smtClean="0"/>
              <a:t>.</a:t>
            </a:r>
          </a:p>
          <a:p>
            <a:pPr algn="just"/>
            <a:r>
              <a:rPr lang="en-US" sz="1800" dirty="0" smtClean="0"/>
              <a:t>From the graph, it is understood that the frequency rolls off or decreases for the frequencies below 50Hz and for the frequencies above 20 KHz. whereas the voltage gain for the range of frequencies between 50Hz and 20 KHz is constant. Following equation </a:t>
            </a:r>
            <a:r>
              <a:rPr lang="en-US" sz="1800" dirty="0"/>
              <a:t>means that the capacitive reactance is inversely proportional to the frequency.</a:t>
            </a:r>
            <a:endParaRPr lang="en-US" sz="1800" dirty="0" smtClean="0"/>
          </a:p>
          <a:p>
            <a:pPr algn="just"/>
            <a:endParaRPr lang="en-US" sz="2000" dirty="0" smtClean="0"/>
          </a:p>
          <a:p>
            <a:pPr>
              <a:buNone/>
            </a:pPr>
            <a:r>
              <a:rPr lang="en-US" dirty="0" smtClean="0"/>
              <a:t/>
            </a:r>
            <a:br>
              <a:rPr lang="en-US" dirty="0" smtClean="0"/>
            </a:br>
            <a:r>
              <a:rPr lang="en-US" dirty="0" err="1" smtClean="0"/>
              <a:t>Xc</a:t>
            </a:r>
            <a:r>
              <a:rPr lang="en-US" dirty="0" smtClean="0"/>
              <a:t>=1/2</a:t>
            </a:r>
            <a:r>
              <a:rPr lang="el-GR" dirty="0" smtClean="0"/>
              <a:t>π</a:t>
            </a:r>
            <a:r>
              <a:rPr lang="en-US" dirty="0" err="1" smtClean="0"/>
              <a:t>fc</a:t>
            </a:r>
            <a:endParaRPr lang="en-US" dirty="0" smtClean="0"/>
          </a:p>
        </p:txBody>
      </p:sp>
      <p:pic>
        <p:nvPicPr>
          <p:cNvPr id="4" name="Picture 3" descr="https://www.tutorialspoint.com/amplifiers/images/frequency_response.jpg"/>
          <p:cNvPicPr/>
          <p:nvPr/>
        </p:nvPicPr>
        <p:blipFill>
          <a:blip r:embed="rId2"/>
          <a:srcRect/>
          <a:stretch>
            <a:fillRect/>
          </a:stretch>
        </p:blipFill>
        <p:spPr bwMode="auto">
          <a:xfrm>
            <a:off x="4191000" y="3505200"/>
            <a:ext cx="4761230" cy="27882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dirty="0" smtClean="0"/>
              <a:t>At Low frequencies (i.e. below 50 Hz)</a:t>
            </a:r>
            <a:br>
              <a:rPr lang="en-US" sz="3600" dirty="0" smtClean="0"/>
            </a:br>
            <a:endParaRPr lang="en-US" sz="3600"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000" dirty="0" smtClean="0"/>
              <a:t>The </a:t>
            </a:r>
            <a:r>
              <a:rPr lang="en-US" sz="2000" dirty="0"/>
              <a:t>capacitive reactance is inversely proportional to the frequency. At low frequencies, the reactance is quite high. The reactance of input capacitor </a:t>
            </a:r>
            <a:r>
              <a:rPr lang="en-US" sz="2000" dirty="0" err="1"/>
              <a:t>C</a:t>
            </a:r>
            <a:r>
              <a:rPr lang="en-US" sz="2000" baseline="-25000" dirty="0" err="1"/>
              <a:t>in</a:t>
            </a:r>
            <a:r>
              <a:rPr lang="en-US" sz="2000" dirty="0"/>
              <a:t> and the coupling capacitor C</a:t>
            </a:r>
            <a:r>
              <a:rPr lang="en-US" sz="2000" baseline="-25000" dirty="0"/>
              <a:t>C</a:t>
            </a:r>
            <a:r>
              <a:rPr lang="en-US" sz="2000" dirty="0"/>
              <a:t> are so high that only small part of the input signal is allowed. The reactance of the emitter by pass capacitor C</a:t>
            </a:r>
            <a:r>
              <a:rPr lang="en-US" sz="2000" baseline="-25000" dirty="0"/>
              <a:t>E</a:t>
            </a:r>
            <a:r>
              <a:rPr lang="en-US" sz="2000" dirty="0"/>
              <a:t> is also very high during low frequencies. Hence it cannot shunt the emitter resistance effectively. With all these factors, the voltage gain rolls off at low frequencies.</a:t>
            </a:r>
          </a:p>
          <a:p>
            <a:pPr algn="just"/>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1037</Words>
  <Application>Microsoft Office PowerPoint</Application>
  <PresentationFormat>On-screen Show (4:3)</PresentationFormat>
  <Paragraphs>126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Multi-stage transistor amplifiers</vt:lpstr>
      <vt:lpstr>Slide 2</vt:lpstr>
      <vt:lpstr>Amplifier Consideration</vt:lpstr>
      <vt:lpstr>CE Amplifier </vt:lpstr>
      <vt:lpstr>RC Coupling Amplifier </vt:lpstr>
      <vt:lpstr>Construction of a Two-stage RC Coupled Amplifier </vt:lpstr>
      <vt:lpstr>Slide 7</vt:lpstr>
      <vt:lpstr>Frequency Response of RC Coupled Amplifier </vt:lpstr>
      <vt:lpstr>At Low frequencies (i.e. below 50 Hz) </vt:lpstr>
      <vt:lpstr>At High frequencies (i.e. above 20 KHz) </vt:lpstr>
      <vt:lpstr>At Mid-frequencies (i.e. 50 Hz to 20 KHz) </vt:lpstr>
      <vt:lpstr>Advantages of RC Coupled Amplifier </vt:lpstr>
      <vt:lpstr>Disadvantages of RC Coupled Amplifier </vt:lpstr>
      <vt:lpstr>Applications of RC Coupled Amplifier </vt:lpstr>
      <vt:lpstr> Transformer Coupled Amplifier </vt:lpstr>
      <vt:lpstr>Construction of Transformer Coupled Amplifier </vt:lpstr>
      <vt:lpstr>Slide 17</vt:lpstr>
      <vt:lpstr> Frequency Response of Transformer Coupled Amplifier </vt:lpstr>
      <vt:lpstr>  Advantages of Transformer Coupled Amplifier </vt:lpstr>
      <vt:lpstr> Disadvantages of Transformer Coupled Amplifier</vt:lpstr>
      <vt:lpstr>Applications </vt:lpstr>
      <vt:lpstr>Direct Coupled Amplifier</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Multi-stage transistor amplifiers</dc:title>
  <dc:creator>neeraj</dc:creator>
  <cp:lastModifiedBy>neeraj</cp:lastModifiedBy>
  <cp:revision>26</cp:revision>
  <dcterms:created xsi:type="dcterms:W3CDTF">2020-08-27T05:48:20Z</dcterms:created>
  <dcterms:modified xsi:type="dcterms:W3CDTF">2020-08-29T08:00:19Z</dcterms:modified>
</cp:coreProperties>
</file>