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7" r:id="rId3"/>
  </p:sldMasterIdLst>
  <p:sldIdLst>
    <p:sldId id="256" r:id="rId4"/>
    <p:sldId id="257" r:id="rId5"/>
    <p:sldId id="270" r:id="rId6"/>
    <p:sldId id="258" r:id="rId7"/>
    <p:sldId id="259" r:id="rId8"/>
    <p:sldId id="260" r:id="rId9"/>
    <p:sldId id="261" r:id="rId10"/>
    <p:sldId id="266" r:id="rId11"/>
    <p:sldId id="262" r:id="rId12"/>
    <p:sldId id="272" r:id="rId13"/>
    <p:sldId id="267" r:id="rId14"/>
    <p:sldId id="264" r:id="rId15"/>
    <p:sldId id="268" r:id="rId16"/>
    <p:sldId id="26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3" d="100"/>
          <a:sy n="53" d="100"/>
        </p:scale>
        <p:origin x="703" y="2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64E560-DD3A-41EF-A41A-7C556A52FC61}" type="doc">
      <dgm:prSet loTypeId="urn:microsoft.com/office/officeart/2005/8/layout/vList3" loCatId="list" qsTypeId="urn:microsoft.com/office/officeart/2005/8/quickstyle/simple1" qsCatId="simple" csTypeId="urn:microsoft.com/office/officeart/2005/8/colors/colorful5" csCatId="colorful" phldr="1"/>
      <dgm:spPr/>
      <dgm:t>
        <a:bodyPr/>
        <a:lstStyle/>
        <a:p>
          <a:endParaRPr lang="en-IN"/>
        </a:p>
      </dgm:t>
    </dgm:pt>
    <dgm:pt modelId="{2BF9CBA6-D434-4A30-8DF8-5D8BF62C2E9E}">
      <dgm:prSet phldrT="[Text]"/>
      <dgm:spPr/>
      <dgm:t>
        <a:bodyPr/>
        <a:lstStyle/>
        <a:p>
          <a:pPr>
            <a:buFont typeface="+mj-lt"/>
            <a:buAutoNum type="arabicPeriod"/>
          </a:pPr>
          <a:r>
            <a:rPr lang="en-US" b="1" dirty="0">
              <a:solidFill>
                <a:schemeClr val="tx1"/>
              </a:solidFill>
            </a:rPr>
            <a:t>It deals with the things as they are.</a:t>
          </a:r>
          <a:endParaRPr lang="en-IN" b="1" dirty="0">
            <a:solidFill>
              <a:schemeClr val="tx1"/>
            </a:solidFill>
          </a:endParaRPr>
        </a:p>
      </dgm:t>
    </dgm:pt>
    <dgm:pt modelId="{0A136C48-B378-4AD7-A46B-D70581D281E6}" type="parTrans" cxnId="{10E47F00-5808-474B-A03C-2700CECE09E9}">
      <dgm:prSet/>
      <dgm:spPr/>
      <dgm:t>
        <a:bodyPr/>
        <a:lstStyle/>
        <a:p>
          <a:endParaRPr lang="en-IN"/>
        </a:p>
      </dgm:t>
    </dgm:pt>
    <dgm:pt modelId="{A0558321-6C00-4452-843C-4C7C89431350}" type="sibTrans" cxnId="{10E47F00-5808-474B-A03C-2700CECE09E9}">
      <dgm:prSet/>
      <dgm:spPr/>
      <dgm:t>
        <a:bodyPr/>
        <a:lstStyle/>
        <a:p>
          <a:endParaRPr lang="en-IN"/>
        </a:p>
      </dgm:t>
    </dgm:pt>
    <dgm:pt modelId="{1E1D6EA4-0886-454B-82EC-8A6914EDDDD0}">
      <dgm:prSet phldrT="[Text]"/>
      <dgm:spPr/>
      <dgm:t>
        <a:bodyPr/>
        <a:lstStyle/>
        <a:p>
          <a:pPr>
            <a:buFont typeface="+mj-lt"/>
            <a:buAutoNum type="arabicPeriod"/>
          </a:pPr>
          <a:r>
            <a:rPr lang="en-US" b="1" dirty="0">
              <a:solidFill>
                <a:schemeClr val="tx1"/>
              </a:solidFill>
            </a:rPr>
            <a:t>It tells us what things ought to be.</a:t>
          </a:r>
          <a:endParaRPr lang="en-IN" b="1" dirty="0">
            <a:solidFill>
              <a:schemeClr val="tx1"/>
            </a:solidFill>
          </a:endParaRPr>
        </a:p>
      </dgm:t>
    </dgm:pt>
    <dgm:pt modelId="{5323E00E-EFF8-437E-BCBA-79D42DF6F40B}" type="parTrans" cxnId="{0B526019-F769-43A2-8621-24C5A5241DC7}">
      <dgm:prSet/>
      <dgm:spPr/>
      <dgm:t>
        <a:bodyPr/>
        <a:lstStyle/>
        <a:p>
          <a:endParaRPr lang="en-IN"/>
        </a:p>
      </dgm:t>
    </dgm:pt>
    <dgm:pt modelId="{2D4BE9E5-1969-46FA-8D9B-924A453A8FD7}" type="sibTrans" cxnId="{0B526019-F769-43A2-8621-24C5A5241DC7}">
      <dgm:prSet/>
      <dgm:spPr/>
      <dgm:t>
        <a:bodyPr/>
        <a:lstStyle/>
        <a:p>
          <a:endParaRPr lang="en-IN"/>
        </a:p>
      </dgm:t>
    </dgm:pt>
    <dgm:pt modelId="{FC506F69-ABC2-4944-A410-623B4AC93B2B}">
      <dgm:prSet phldrT="[Text]"/>
      <dgm:spPr/>
      <dgm:t>
        <a:bodyPr/>
        <a:lstStyle/>
        <a:p>
          <a:pPr>
            <a:buFont typeface="+mj-lt"/>
            <a:buAutoNum type="arabicPeriod"/>
          </a:pPr>
          <a:r>
            <a:rPr lang="en-US" b="1" dirty="0">
              <a:solidFill>
                <a:schemeClr val="tx1"/>
              </a:solidFill>
            </a:rPr>
            <a:t>It tells us method of realizing economic idea.</a:t>
          </a:r>
          <a:endParaRPr lang="en-IN" b="1" dirty="0">
            <a:solidFill>
              <a:schemeClr val="tx1"/>
            </a:solidFill>
          </a:endParaRPr>
        </a:p>
      </dgm:t>
    </dgm:pt>
    <dgm:pt modelId="{DC452D33-2396-4659-96AF-33CF814090F3}" type="parTrans" cxnId="{8D34BD82-1686-455A-9B13-65FC6EE54F44}">
      <dgm:prSet/>
      <dgm:spPr/>
      <dgm:t>
        <a:bodyPr/>
        <a:lstStyle/>
        <a:p>
          <a:endParaRPr lang="en-IN"/>
        </a:p>
      </dgm:t>
    </dgm:pt>
    <dgm:pt modelId="{23E59235-615F-421A-914D-559AD637330C}" type="sibTrans" cxnId="{8D34BD82-1686-455A-9B13-65FC6EE54F44}">
      <dgm:prSet/>
      <dgm:spPr/>
      <dgm:t>
        <a:bodyPr/>
        <a:lstStyle/>
        <a:p>
          <a:endParaRPr lang="en-IN"/>
        </a:p>
      </dgm:t>
    </dgm:pt>
    <dgm:pt modelId="{EE2BF26E-0D3A-4E0E-B077-53F3F8998D8D}">
      <dgm:prSet phldrT="[Text]"/>
      <dgm:spPr/>
      <dgm:t>
        <a:bodyPr/>
        <a:lstStyle/>
        <a:p>
          <a:r>
            <a:rPr lang="en-US" b="1" dirty="0">
              <a:solidFill>
                <a:schemeClr val="tx1"/>
              </a:solidFill>
            </a:rPr>
            <a:t>Economics is the study of welfare. It requires that economy should maximize human satisfaction from the available resources</a:t>
          </a:r>
          <a:endParaRPr lang="en-IN" b="1" dirty="0">
            <a:solidFill>
              <a:schemeClr val="tx1"/>
            </a:solidFill>
          </a:endParaRPr>
        </a:p>
      </dgm:t>
    </dgm:pt>
    <dgm:pt modelId="{099D0415-0396-423A-8842-4558AEC54D73}" type="parTrans" cxnId="{CC14FD65-DE34-41A7-9C70-E21A13C13F56}">
      <dgm:prSet/>
      <dgm:spPr/>
      <dgm:t>
        <a:bodyPr/>
        <a:lstStyle/>
        <a:p>
          <a:endParaRPr lang="en-IN"/>
        </a:p>
      </dgm:t>
    </dgm:pt>
    <dgm:pt modelId="{EB506718-51CE-45F9-8795-1EB064669206}" type="sibTrans" cxnId="{CC14FD65-DE34-41A7-9C70-E21A13C13F56}">
      <dgm:prSet/>
      <dgm:spPr/>
      <dgm:t>
        <a:bodyPr/>
        <a:lstStyle/>
        <a:p>
          <a:endParaRPr lang="en-IN"/>
        </a:p>
      </dgm:t>
    </dgm:pt>
    <dgm:pt modelId="{C0F63967-89F2-4FC7-B9C6-6AB8E415BE65}">
      <dgm:prSet phldrT="[Text]"/>
      <dgm:spPr/>
      <dgm:t>
        <a:bodyPr/>
        <a:lstStyle/>
        <a:p>
          <a:pPr>
            <a:buFont typeface="+mj-lt"/>
            <a:buAutoNum type="arabicPeriod"/>
          </a:pPr>
          <a:r>
            <a:rPr lang="en-US" b="1" dirty="0">
              <a:solidFill>
                <a:schemeClr val="tx1"/>
              </a:solidFill>
            </a:rPr>
            <a:t>Economics study the evil effects of society and suggestion for removal of them.</a:t>
          </a:r>
          <a:endParaRPr lang="en-IN" b="1" dirty="0">
            <a:solidFill>
              <a:schemeClr val="tx1"/>
            </a:solidFill>
          </a:endParaRPr>
        </a:p>
      </dgm:t>
    </dgm:pt>
    <dgm:pt modelId="{0AB4060C-FFCB-4C89-B658-D99CE757CC3D}" type="parTrans" cxnId="{B5548C43-5F37-483B-9DB9-1C105BF96481}">
      <dgm:prSet/>
      <dgm:spPr/>
      <dgm:t>
        <a:bodyPr/>
        <a:lstStyle/>
        <a:p>
          <a:endParaRPr lang="en-IN"/>
        </a:p>
      </dgm:t>
    </dgm:pt>
    <dgm:pt modelId="{4FA5ADC3-7458-45D1-BA77-CCBC2A98CB6F}" type="sibTrans" cxnId="{B5548C43-5F37-483B-9DB9-1C105BF96481}">
      <dgm:prSet/>
      <dgm:spPr/>
      <dgm:t>
        <a:bodyPr/>
        <a:lstStyle/>
        <a:p>
          <a:endParaRPr lang="en-IN"/>
        </a:p>
      </dgm:t>
    </dgm:pt>
    <dgm:pt modelId="{34B9A02B-6FAA-4705-ACC3-6EB2BA4E7901}">
      <dgm:prSet phldrT="[Text]"/>
      <dgm:spPr/>
      <dgm:t>
        <a:bodyPr/>
        <a:lstStyle/>
        <a:p>
          <a:pPr>
            <a:buFont typeface="+mj-lt"/>
            <a:buAutoNum type="arabicPeriod"/>
          </a:pPr>
          <a:r>
            <a:rPr lang="en-US" b="1" dirty="0">
              <a:solidFill>
                <a:schemeClr val="tx1"/>
              </a:solidFill>
            </a:rPr>
            <a:t>Economics history is the study of economics phenomenon over successive period.</a:t>
          </a:r>
          <a:endParaRPr lang="en-IN" b="1" dirty="0">
            <a:solidFill>
              <a:schemeClr val="tx1"/>
            </a:solidFill>
          </a:endParaRPr>
        </a:p>
      </dgm:t>
    </dgm:pt>
    <dgm:pt modelId="{60C1F97C-7CD5-4330-804B-14199200DB2A}" type="parTrans" cxnId="{BC3D348E-03ED-47F5-B674-B5813DE301BE}">
      <dgm:prSet/>
      <dgm:spPr/>
      <dgm:t>
        <a:bodyPr/>
        <a:lstStyle/>
        <a:p>
          <a:endParaRPr lang="en-IN"/>
        </a:p>
      </dgm:t>
    </dgm:pt>
    <dgm:pt modelId="{52C48104-59D3-4E77-987B-CCD43A474A3E}" type="sibTrans" cxnId="{BC3D348E-03ED-47F5-B674-B5813DE301BE}">
      <dgm:prSet/>
      <dgm:spPr/>
      <dgm:t>
        <a:bodyPr/>
        <a:lstStyle/>
        <a:p>
          <a:endParaRPr lang="en-IN"/>
        </a:p>
      </dgm:t>
    </dgm:pt>
    <dgm:pt modelId="{9A6916A7-E551-4497-817F-21DC99E64C85}" type="pres">
      <dgm:prSet presAssocID="{7364E560-DD3A-41EF-A41A-7C556A52FC61}" presName="linearFlow" presStyleCnt="0">
        <dgm:presLayoutVars>
          <dgm:dir/>
          <dgm:resizeHandles val="exact"/>
        </dgm:presLayoutVars>
      </dgm:prSet>
      <dgm:spPr/>
    </dgm:pt>
    <dgm:pt modelId="{37353548-431B-446F-B79F-C8AD90702CF0}" type="pres">
      <dgm:prSet presAssocID="{2BF9CBA6-D434-4A30-8DF8-5D8BF62C2E9E}" presName="composite" presStyleCnt="0"/>
      <dgm:spPr/>
    </dgm:pt>
    <dgm:pt modelId="{39114329-BAFD-447F-90BE-02905EC55B08}" type="pres">
      <dgm:prSet presAssocID="{2BF9CBA6-D434-4A30-8DF8-5D8BF62C2E9E}" presName="imgShp" presStyleLbl="fgImgPlace1" presStyleIdx="0" presStyleCnt="6"/>
      <dgm:spPr/>
    </dgm:pt>
    <dgm:pt modelId="{160E79D1-33F0-4E90-9051-968B6C470BFA}" type="pres">
      <dgm:prSet presAssocID="{2BF9CBA6-D434-4A30-8DF8-5D8BF62C2E9E}" presName="txShp" presStyleLbl="node1" presStyleIdx="0" presStyleCnt="6">
        <dgm:presLayoutVars>
          <dgm:bulletEnabled val="1"/>
        </dgm:presLayoutVars>
      </dgm:prSet>
      <dgm:spPr/>
    </dgm:pt>
    <dgm:pt modelId="{38BD344D-ABC3-4C85-8583-42716DC3853F}" type="pres">
      <dgm:prSet presAssocID="{A0558321-6C00-4452-843C-4C7C89431350}" presName="spacing" presStyleCnt="0"/>
      <dgm:spPr/>
    </dgm:pt>
    <dgm:pt modelId="{F25D99DD-2012-4CF7-9209-CAD3A00B56DA}" type="pres">
      <dgm:prSet presAssocID="{1E1D6EA4-0886-454B-82EC-8A6914EDDDD0}" presName="composite" presStyleCnt="0"/>
      <dgm:spPr/>
    </dgm:pt>
    <dgm:pt modelId="{EC29E110-A752-4232-97CD-22A2C910A5D6}" type="pres">
      <dgm:prSet presAssocID="{1E1D6EA4-0886-454B-82EC-8A6914EDDDD0}" presName="imgShp" presStyleLbl="fgImgPlace1" presStyleIdx="1" presStyleCnt="6"/>
      <dgm:spPr/>
    </dgm:pt>
    <dgm:pt modelId="{53C970B7-536E-42F1-BA39-6C201F7083EE}" type="pres">
      <dgm:prSet presAssocID="{1E1D6EA4-0886-454B-82EC-8A6914EDDDD0}" presName="txShp" presStyleLbl="node1" presStyleIdx="1" presStyleCnt="6">
        <dgm:presLayoutVars>
          <dgm:bulletEnabled val="1"/>
        </dgm:presLayoutVars>
      </dgm:prSet>
      <dgm:spPr/>
    </dgm:pt>
    <dgm:pt modelId="{B5630B6E-1D25-4E50-938A-6E4D39AC16C7}" type="pres">
      <dgm:prSet presAssocID="{2D4BE9E5-1969-46FA-8D9B-924A453A8FD7}" presName="spacing" presStyleCnt="0"/>
      <dgm:spPr/>
    </dgm:pt>
    <dgm:pt modelId="{7E2406AF-A455-4A38-AC58-81B0D7C98544}" type="pres">
      <dgm:prSet presAssocID="{FC506F69-ABC2-4944-A410-623B4AC93B2B}" presName="composite" presStyleCnt="0"/>
      <dgm:spPr/>
    </dgm:pt>
    <dgm:pt modelId="{F034B51A-3D41-4DC4-AB29-2A04AC6DD778}" type="pres">
      <dgm:prSet presAssocID="{FC506F69-ABC2-4944-A410-623B4AC93B2B}" presName="imgShp" presStyleLbl="fgImgPlace1" presStyleIdx="2" presStyleCnt="6"/>
      <dgm:spPr/>
    </dgm:pt>
    <dgm:pt modelId="{23A815B2-51FC-4F01-86D6-E5F5D7F4D9D4}" type="pres">
      <dgm:prSet presAssocID="{FC506F69-ABC2-4944-A410-623B4AC93B2B}" presName="txShp" presStyleLbl="node1" presStyleIdx="2" presStyleCnt="6">
        <dgm:presLayoutVars>
          <dgm:bulletEnabled val="1"/>
        </dgm:presLayoutVars>
      </dgm:prSet>
      <dgm:spPr/>
    </dgm:pt>
    <dgm:pt modelId="{B44D1489-68A6-4AF6-BB7B-4E642932660F}" type="pres">
      <dgm:prSet presAssocID="{23E59235-615F-421A-914D-559AD637330C}" presName="spacing" presStyleCnt="0"/>
      <dgm:spPr/>
    </dgm:pt>
    <dgm:pt modelId="{8454DE64-4677-497F-80C5-FA9D061D3E1B}" type="pres">
      <dgm:prSet presAssocID="{C0F63967-89F2-4FC7-B9C6-6AB8E415BE65}" presName="composite" presStyleCnt="0"/>
      <dgm:spPr/>
    </dgm:pt>
    <dgm:pt modelId="{A611087B-EF43-4EAC-8C77-E5A324B10752}" type="pres">
      <dgm:prSet presAssocID="{C0F63967-89F2-4FC7-B9C6-6AB8E415BE65}" presName="imgShp" presStyleLbl="fgImgPlace1" presStyleIdx="3" presStyleCnt="6"/>
      <dgm:spPr/>
    </dgm:pt>
    <dgm:pt modelId="{497E81C2-F1A3-4ED8-BEF7-8B57070B6E31}" type="pres">
      <dgm:prSet presAssocID="{C0F63967-89F2-4FC7-B9C6-6AB8E415BE65}" presName="txShp" presStyleLbl="node1" presStyleIdx="3" presStyleCnt="6">
        <dgm:presLayoutVars>
          <dgm:bulletEnabled val="1"/>
        </dgm:presLayoutVars>
      </dgm:prSet>
      <dgm:spPr/>
    </dgm:pt>
    <dgm:pt modelId="{488B6AAD-9850-448E-905E-F00E9B221222}" type="pres">
      <dgm:prSet presAssocID="{4FA5ADC3-7458-45D1-BA77-CCBC2A98CB6F}" presName="spacing" presStyleCnt="0"/>
      <dgm:spPr/>
    </dgm:pt>
    <dgm:pt modelId="{65FE647E-1049-439D-B261-F70C52C15CDE}" type="pres">
      <dgm:prSet presAssocID="{34B9A02B-6FAA-4705-ACC3-6EB2BA4E7901}" presName="composite" presStyleCnt="0"/>
      <dgm:spPr/>
    </dgm:pt>
    <dgm:pt modelId="{7A6EA409-7E7C-4DAD-A30D-B01AF69F2FD8}" type="pres">
      <dgm:prSet presAssocID="{34B9A02B-6FAA-4705-ACC3-6EB2BA4E7901}" presName="imgShp" presStyleLbl="fgImgPlace1" presStyleIdx="4" presStyleCnt="6"/>
      <dgm:spPr/>
    </dgm:pt>
    <dgm:pt modelId="{429245C4-AC95-42A9-A50F-B82C4537CA9B}" type="pres">
      <dgm:prSet presAssocID="{34B9A02B-6FAA-4705-ACC3-6EB2BA4E7901}" presName="txShp" presStyleLbl="node1" presStyleIdx="4" presStyleCnt="6">
        <dgm:presLayoutVars>
          <dgm:bulletEnabled val="1"/>
        </dgm:presLayoutVars>
      </dgm:prSet>
      <dgm:spPr/>
    </dgm:pt>
    <dgm:pt modelId="{B9E6A053-D075-4805-B80D-FD823B0487EA}" type="pres">
      <dgm:prSet presAssocID="{52C48104-59D3-4E77-987B-CCD43A474A3E}" presName="spacing" presStyleCnt="0"/>
      <dgm:spPr/>
    </dgm:pt>
    <dgm:pt modelId="{5113FEF5-29B1-47FF-AFF7-D633664E934E}" type="pres">
      <dgm:prSet presAssocID="{EE2BF26E-0D3A-4E0E-B077-53F3F8998D8D}" presName="composite" presStyleCnt="0"/>
      <dgm:spPr/>
    </dgm:pt>
    <dgm:pt modelId="{392DC252-C6DE-4101-9C78-91903789700D}" type="pres">
      <dgm:prSet presAssocID="{EE2BF26E-0D3A-4E0E-B077-53F3F8998D8D}" presName="imgShp" presStyleLbl="fgImgPlace1" presStyleIdx="5" presStyleCnt="6"/>
      <dgm:spPr/>
    </dgm:pt>
    <dgm:pt modelId="{972C18B8-C416-487F-A565-1DDDF65AB83F}" type="pres">
      <dgm:prSet presAssocID="{EE2BF26E-0D3A-4E0E-B077-53F3F8998D8D}" presName="txShp" presStyleLbl="node1" presStyleIdx="5" presStyleCnt="6">
        <dgm:presLayoutVars>
          <dgm:bulletEnabled val="1"/>
        </dgm:presLayoutVars>
      </dgm:prSet>
      <dgm:spPr/>
    </dgm:pt>
  </dgm:ptLst>
  <dgm:cxnLst>
    <dgm:cxn modelId="{10E47F00-5808-474B-A03C-2700CECE09E9}" srcId="{7364E560-DD3A-41EF-A41A-7C556A52FC61}" destId="{2BF9CBA6-D434-4A30-8DF8-5D8BF62C2E9E}" srcOrd="0" destOrd="0" parTransId="{0A136C48-B378-4AD7-A46B-D70581D281E6}" sibTransId="{A0558321-6C00-4452-843C-4C7C89431350}"/>
    <dgm:cxn modelId="{0B526019-F769-43A2-8621-24C5A5241DC7}" srcId="{7364E560-DD3A-41EF-A41A-7C556A52FC61}" destId="{1E1D6EA4-0886-454B-82EC-8A6914EDDDD0}" srcOrd="1" destOrd="0" parTransId="{5323E00E-EFF8-437E-BCBA-79D42DF6F40B}" sibTransId="{2D4BE9E5-1969-46FA-8D9B-924A453A8FD7}"/>
    <dgm:cxn modelId="{6B757328-1E1B-4EEB-B92B-2CA45E475990}" type="presOf" srcId="{C0F63967-89F2-4FC7-B9C6-6AB8E415BE65}" destId="{497E81C2-F1A3-4ED8-BEF7-8B57070B6E31}" srcOrd="0" destOrd="0" presId="urn:microsoft.com/office/officeart/2005/8/layout/vList3"/>
    <dgm:cxn modelId="{04A53E2C-0DCE-4ECC-A03B-1023CBDC7D4B}" type="presOf" srcId="{EE2BF26E-0D3A-4E0E-B077-53F3F8998D8D}" destId="{972C18B8-C416-487F-A565-1DDDF65AB83F}" srcOrd="0" destOrd="0" presId="urn:microsoft.com/office/officeart/2005/8/layout/vList3"/>
    <dgm:cxn modelId="{B5548C43-5F37-483B-9DB9-1C105BF96481}" srcId="{7364E560-DD3A-41EF-A41A-7C556A52FC61}" destId="{C0F63967-89F2-4FC7-B9C6-6AB8E415BE65}" srcOrd="3" destOrd="0" parTransId="{0AB4060C-FFCB-4C89-B658-D99CE757CC3D}" sibTransId="{4FA5ADC3-7458-45D1-BA77-CCBC2A98CB6F}"/>
    <dgm:cxn modelId="{CC14FD65-DE34-41A7-9C70-E21A13C13F56}" srcId="{7364E560-DD3A-41EF-A41A-7C556A52FC61}" destId="{EE2BF26E-0D3A-4E0E-B077-53F3F8998D8D}" srcOrd="5" destOrd="0" parTransId="{099D0415-0396-423A-8842-4558AEC54D73}" sibTransId="{EB506718-51CE-45F9-8795-1EB064669206}"/>
    <dgm:cxn modelId="{DAFB826E-29AE-41DA-B873-A4760E9A7CC9}" type="presOf" srcId="{1E1D6EA4-0886-454B-82EC-8A6914EDDDD0}" destId="{53C970B7-536E-42F1-BA39-6C201F7083EE}" srcOrd="0" destOrd="0" presId="urn:microsoft.com/office/officeart/2005/8/layout/vList3"/>
    <dgm:cxn modelId="{52DDB76F-7B42-4F9A-8CC5-A12C99736C53}" type="presOf" srcId="{2BF9CBA6-D434-4A30-8DF8-5D8BF62C2E9E}" destId="{160E79D1-33F0-4E90-9051-968B6C470BFA}" srcOrd="0" destOrd="0" presId="urn:microsoft.com/office/officeart/2005/8/layout/vList3"/>
    <dgm:cxn modelId="{8D34BD82-1686-455A-9B13-65FC6EE54F44}" srcId="{7364E560-DD3A-41EF-A41A-7C556A52FC61}" destId="{FC506F69-ABC2-4944-A410-623B4AC93B2B}" srcOrd="2" destOrd="0" parTransId="{DC452D33-2396-4659-96AF-33CF814090F3}" sibTransId="{23E59235-615F-421A-914D-559AD637330C}"/>
    <dgm:cxn modelId="{BC3D348E-03ED-47F5-B674-B5813DE301BE}" srcId="{7364E560-DD3A-41EF-A41A-7C556A52FC61}" destId="{34B9A02B-6FAA-4705-ACC3-6EB2BA4E7901}" srcOrd="4" destOrd="0" parTransId="{60C1F97C-7CD5-4330-804B-14199200DB2A}" sibTransId="{52C48104-59D3-4E77-987B-CCD43A474A3E}"/>
    <dgm:cxn modelId="{2EE2FC96-9287-48C8-B0E5-7A3D9BD22399}" type="presOf" srcId="{FC506F69-ABC2-4944-A410-623B4AC93B2B}" destId="{23A815B2-51FC-4F01-86D6-E5F5D7F4D9D4}" srcOrd="0" destOrd="0" presId="urn:microsoft.com/office/officeart/2005/8/layout/vList3"/>
    <dgm:cxn modelId="{647C25C8-DA41-47AC-ADE4-670BAD780D64}" type="presOf" srcId="{34B9A02B-6FAA-4705-ACC3-6EB2BA4E7901}" destId="{429245C4-AC95-42A9-A50F-B82C4537CA9B}" srcOrd="0" destOrd="0" presId="urn:microsoft.com/office/officeart/2005/8/layout/vList3"/>
    <dgm:cxn modelId="{AEF6A5E8-EFEC-4C95-AAA9-DA7C8868BD2D}" type="presOf" srcId="{7364E560-DD3A-41EF-A41A-7C556A52FC61}" destId="{9A6916A7-E551-4497-817F-21DC99E64C85}" srcOrd="0" destOrd="0" presId="urn:microsoft.com/office/officeart/2005/8/layout/vList3"/>
    <dgm:cxn modelId="{BE206CCD-E91E-403E-9E26-7C73B5B411F8}" type="presParOf" srcId="{9A6916A7-E551-4497-817F-21DC99E64C85}" destId="{37353548-431B-446F-B79F-C8AD90702CF0}" srcOrd="0" destOrd="0" presId="urn:microsoft.com/office/officeart/2005/8/layout/vList3"/>
    <dgm:cxn modelId="{29D4D802-1582-41C2-ADCD-C4F174A350A3}" type="presParOf" srcId="{37353548-431B-446F-B79F-C8AD90702CF0}" destId="{39114329-BAFD-447F-90BE-02905EC55B08}" srcOrd="0" destOrd="0" presId="urn:microsoft.com/office/officeart/2005/8/layout/vList3"/>
    <dgm:cxn modelId="{E45F5DA2-1DD3-461F-AB64-67645619834D}" type="presParOf" srcId="{37353548-431B-446F-B79F-C8AD90702CF0}" destId="{160E79D1-33F0-4E90-9051-968B6C470BFA}" srcOrd="1" destOrd="0" presId="urn:microsoft.com/office/officeart/2005/8/layout/vList3"/>
    <dgm:cxn modelId="{D2C2F45C-4CC7-491E-B6A3-F8D8E540F602}" type="presParOf" srcId="{9A6916A7-E551-4497-817F-21DC99E64C85}" destId="{38BD344D-ABC3-4C85-8583-42716DC3853F}" srcOrd="1" destOrd="0" presId="urn:microsoft.com/office/officeart/2005/8/layout/vList3"/>
    <dgm:cxn modelId="{BD106180-C6C4-443D-9129-B9372EDD8A19}" type="presParOf" srcId="{9A6916A7-E551-4497-817F-21DC99E64C85}" destId="{F25D99DD-2012-4CF7-9209-CAD3A00B56DA}" srcOrd="2" destOrd="0" presId="urn:microsoft.com/office/officeart/2005/8/layout/vList3"/>
    <dgm:cxn modelId="{3291C583-F0AA-40ED-987E-DB50CF70269B}" type="presParOf" srcId="{F25D99DD-2012-4CF7-9209-CAD3A00B56DA}" destId="{EC29E110-A752-4232-97CD-22A2C910A5D6}" srcOrd="0" destOrd="0" presId="urn:microsoft.com/office/officeart/2005/8/layout/vList3"/>
    <dgm:cxn modelId="{9A499263-FC71-4AAD-8007-DA149FD4FF98}" type="presParOf" srcId="{F25D99DD-2012-4CF7-9209-CAD3A00B56DA}" destId="{53C970B7-536E-42F1-BA39-6C201F7083EE}" srcOrd="1" destOrd="0" presId="urn:microsoft.com/office/officeart/2005/8/layout/vList3"/>
    <dgm:cxn modelId="{777048CA-6026-4F47-8D4F-A823E729BAFA}" type="presParOf" srcId="{9A6916A7-E551-4497-817F-21DC99E64C85}" destId="{B5630B6E-1D25-4E50-938A-6E4D39AC16C7}" srcOrd="3" destOrd="0" presId="urn:microsoft.com/office/officeart/2005/8/layout/vList3"/>
    <dgm:cxn modelId="{11800BBD-F4EF-44F2-B369-B008D4CF91B9}" type="presParOf" srcId="{9A6916A7-E551-4497-817F-21DC99E64C85}" destId="{7E2406AF-A455-4A38-AC58-81B0D7C98544}" srcOrd="4" destOrd="0" presId="urn:microsoft.com/office/officeart/2005/8/layout/vList3"/>
    <dgm:cxn modelId="{C0362F73-A1EB-4F0C-AC4C-4B6DEBE025CD}" type="presParOf" srcId="{7E2406AF-A455-4A38-AC58-81B0D7C98544}" destId="{F034B51A-3D41-4DC4-AB29-2A04AC6DD778}" srcOrd="0" destOrd="0" presId="urn:microsoft.com/office/officeart/2005/8/layout/vList3"/>
    <dgm:cxn modelId="{0425374E-3A15-4865-A84E-EA40F6D344FE}" type="presParOf" srcId="{7E2406AF-A455-4A38-AC58-81B0D7C98544}" destId="{23A815B2-51FC-4F01-86D6-E5F5D7F4D9D4}" srcOrd="1" destOrd="0" presId="urn:microsoft.com/office/officeart/2005/8/layout/vList3"/>
    <dgm:cxn modelId="{7374416D-626A-4C86-9A12-892EFAAEB8A1}" type="presParOf" srcId="{9A6916A7-E551-4497-817F-21DC99E64C85}" destId="{B44D1489-68A6-4AF6-BB7B-4E642932660F}" srcOrd="5" destOrd="0" presId="urn:microsoft.com/office/officeart/2005/8/layout/vList3"/>
    <dgm:cxn modelId="{6AA78CA9-C731-4E19-986D-04B009111B10}" type="presParOf" srcId="{9A6916A7-E551-4497-817F-21DC99E64C85}" destId="{8454DE64-4677-497F-80C5-FA9D061D3E1B}" srcOrd="6" destOrd="0" presId="urn:microsoft.com/office/officeart/2005/8/layout/vList3"/>
    <dgm:cxn modelId="{BC66B72A-F8D8-449E-9A1C-4EE5F7C36F21}" type="presParOf" srcId="{8454DE64-4677-497F-80C5-FA9D061D3E1B}" destId="{A611087B-EF43-4EAC-8C77-E5A324B10752}" srcOrd="0" destOrd="0" presId="urn:microsoft.com/office/officeart/2005/8/layout/vList3"/>
    <dgm:cxn modelId="{3E34B8AC-C756-468F-9CF4-EA6D6FB1DD8F}" type="presParOf" srcId="{8454DE64-4677-497F-80C5-FA9D061D3E1B}" destId="{497E81C2-F1A3-4ED8-BEF7-8B57070B6E31}" srcOrd="1" destOrd="0" presId="urn:microsoft.com/office/officeart/2005/8/layout/vList3"/>
    <dgm:cxn modelId="{050F974B-8B0A-4D17-9DC1-7687F3613610}" type="presParOf" srcId="{9A6916A7-E551-4497-817F-21DC99E64C85}" destId="{488B6AAD-9850-448E-905E-F00E9B221222}" srcOrd="7" destOrd="0" presId="urn:microsoft.com/office/officeart/2005/8/layout/vList3"/>
    <dgm:cxn modelId="{AF48E5C0-3059-499F-AFCB-C0EF8045328A}" type="presParOf" srcId="{9A6916A7-E551-4497-817F-21DC99E64C85}" destId="{65FE647E-1049-439D-B261-F70C52C15CDE}" srcOrd="8" destOrd="0" presId="urn:microsoft.com/office/officeart/2005/8/layout/vList3"/>
    <dgm:cxn modelId="{BD261758-1D25-4699-9497-9CA717C051E9}" type="presParOf" srcId="{65FE647E-1049-439D-B261-F70C52C15CDE}" destId="{7A6EA409-7E7C-4DAD-A30D-B01AF69F2FD8}" srcOrd="0" destOrd="0" presId="urn:microsoft.com/office/officeart/2005/8/layout/vList3"/>
    <dgm:cxn modelId="{6DCDBB6F-2519-468B-AD2F-DF6C2818D68F}" type="presParOf" srcId="{65FE647E-1049-439D-B261-F70C52C15CDE}" destId="{429245C4-AC95-42A9-A50F-B82C4537CA9B}" srcOrd="1" destOrd="0" presId="urn:microsoft.com/office/officeart/2005/8/layout/vList3"/>
    <dgm:cxn modelId="{F0019AC3-DE8F-45BA-8868-F54563AEAE01}" type="presParOf" srcId="{9A6916A7-E551-4497-817F-21DC99E64C85}" destId="{B9E6A053-D075-4805-B80D-FD823B0487EA}" srcOrd="9" destOrd="0" presId="urn:microsoft.com/office/officeart/2005/8/layout/vList3"/>
    <dgm:cxn modelId="{646C3C49-798B-4CC9-B77F-9609BF4DBA7A}" type="presParOf" srcId="{9A6916A7-E551-4497-817F-21DC99E64C85}" destId="{5113FEF5-29B1-47FF-AFF7-D633664E934E}" srcOrd="10" destOrd="0" presId="urn:microsoft.com/office/officeart/2005/8/layout/vList3"/>
    <dgm:cxn modelId="{99300E3B-4FAA-4AE0-A014-9A0ACC960582}" type="presParOf" srcId="{5113FEF5-29B1-47FF-AFF7-D633664E934E}" destId="{392DC252-C6DE-4101-9C78-91903789700D}" srcOrd="0" destOrd="0" presId="urn:microsoft.com/office/officeart/2005/8/layout/vList3"/>
    <dgm:cxn modelId="{9FD6D515-834F-4408-B3ED-1BAF0036F642}" type="presParOf" srcId="{5113FEF5-29B1-47FF-AFF7-D633664E934E}" destId="{972C18B8-C416-487F-A565-1DDDF65AB83F}"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0E79D1-33F0-4E90-9051-968B6C470BFA}">
      <dsp:nvSpPr>
        <dsp:cNvPr id="0" name=""/>
        <dsp:cNvSpPr/>
      </dsp:nvSpPr>
      <dsp:spPr>
        <a:xfrm rot="10800000">
          <a:off x="1642584" y="492"/>
          <a:ext cx="5920050" cy="605775"/>
        </a:xfrm>
        <a:prstGeom prst="homePlat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7130" tIns="57150" rIns="106680" bIns="57150" numCol="1" spcCol="1270" anchor="ctr" anchorCtr="0">
          <a:noAutofit/>
        </a:bodyPr>
        <a:lstStyle/>
        <a:p>
          <a:pPr marL="0" lvl="0" indent="0" algn="ctr" defTabSz="666750">
            <a:lnSpc>
              <a:spcPct val="90000"/>
            </a:lnSpc>
            <a:spcBef>
              <a:spcPct val="0"/>
            </a:spcBef>
            <a:spcAft>
              <a:spcPct val="35000"/>
            </a:spcAft>
            <a:buFont typeface="+mj-lt"/>
            <a:buNone/>
          </a:pPr>
          <a:r>
            <a:rPr lang="en-US" sz="1500" b="1" kern="1200" dirty="0">
              <a:solidFill>
                <a:schemeClr val="tx1"/>
              </a:solidFill>
            </a:rPr>
            <a:t>It deals with the things as they are.</a:t>
          </a:r>
          <a:endParaRPr lang="en-IN" sz="1500" b="1" kern="1200" dirty="0">
            <a:solidFill>
              <a:schemeClr val="tx1"/>
            </a:solidFill>
          </a:endParaRPr>
        </a:p>
      </dsp:txBody>
      <dsp:txXfrm rot="10800000">
        <a:off x="1794028" y="492"/>
        <a:ext cx="5768606" cy="605775"/>
      </dsp:txXfrm>
    </dsp:sp>
    <dsp:sp modelId="{39114329-BAFD-447F-90BE-02905EC55B08}">
      <dsp:nvSpPr>
        <dsp:cNvPr id="0" name=""/>
        <dsp:cNvSpPr/>
      </dsp:nvSpPr>
      <dsp:spPr>
        <a:xfrm>
          <a:off x="1339696" y="492"/>
          <a:ext cx="605775" cy="605775"/>
        </a:xfrm>
        <a:prstGeom prst="ellipse">
          <a:avLst/>
        </a:prstGeom>
        <a:solidFill>
          <a:schemeClr val="accent5">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3C970B7-536E-42F1-BA39-6C201F7083EE}">
      <dsp:nvSpPr>
        <dsp:cNvPr id="0" name=""/>
        <dsp:cNvSpPr/>
      </dsp:nvSpPr>
      <dsp:spPr>
        <a:xfrm rot="10800000">
          <a:off x="1642584" y="787096"/>
          <a:ext cx="5920050" cy="605775"/>
        </a:xfrm>
        <a:prstGeom prst="homePlate">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7130" tIns="57150" rIns="106680" bIns="57150" numCol="1" spcCol="1270" anchor="ctr" anchorCtr="0">
          <a:noAutofit/>
        </a:bodyPr>
        <a:lstStyle/>
        <a:p>
          <a:pPr marL="0" lvl="0" indent="0" algn="ctr" defTabSz="666750">
            <a:lnSpc>
              <a:spcPct val="90000"/>
            </a:lnSpc>
            <a:spcBef>
              <a:spcPct val="0"/>
            </a:spcBef>
            <a:spcAft>
              <a:spcPct val="35000"/>
            </a:spcAft>
            <a:buFont typeface="+mj-lt"/>
            <a:buNone/>
          </a:pPr>
          <a:r>
            <a:rPr lang="en-US" sz="1500" b="1" kern="1200" dirty="0">
              <a:solidFill>
                <a:schemeClr val="tx1"/>
              </a:solidFill>
            </a:rPr>
            <a:t>It tells us what things ought to be.</a:t>
          </a:r>
          <a:endParaRPr lang="en-IN" sz="1500" b="1" kern="1200" dirty="0">
            <a:solidFill>
              <a:schemeClr val="tx1"/>
            </a:solidFill>
          </a:endParaRPr>
        </a:p>
      </dsp:txBody>
      <dsp:txXfrm rot="10800000">
        <a:off x="1794028" y="787096"/>
        <a:ext cx="5768606" cy="605775"/>
      </dsp:txXfrm>
    </dsp:sp>
    <dsp:sp modelId="{EC29E110-A752-4232-97CD-22A2C910A5D6}">
      <dsp:nvSpPr>
        <dsp:cNvPr id="0" name=""/>
        <dsp:cNvSpPr/>
      </dsp:nvSpPr>
      <dsp:spPr>
        <a:xfrm>
          <a:off x="1339696" y="787096"/>
          <a:ext cx="605775" cy="605775"/>
        </a:xfrm>
        <a:prstGeom prst="ellipse">
          <a:avLst/>
        </a:prstGeom>
        <a:solidFill>
          <a:schemeClr val="accent5">
            <a:tint val="50000"/>
            <a:hueOff val="-1345928"/>
            <a:satOff val="-4589"/>
            <a:lumOff val="-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3A815B2-51FC-4F01-86D6-E5F5D7F4D9D4}">
      <dsp:nvSpPr>
        <dsp:cNvPr id="0" name=""/>
        <dsp:cNvSpPr/>
      </dsp:nvSpPr>
      <dsp:spPr>
        <a:xfrm rot="10800000">
          <a:off x="1642584" y="1573700"/>
          <a:ext cx="5920050" cy="605775"/>
        </a:xfrm>
        <a:prstGeom prst="homePlate">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7130" tIns="57150" rIns="106680" bIns="57150" numCol="1" spcCol="1270" anchor="ctr" anchorCtr="0">
          <a:noAutofit/>
        </a:bodyPr>
        <a:lstStyle/>
        <a:p>
          <a:pPr marL="0" lvl="0" indent="0" algn="ctr" defTabSz="666750">
            <a:lnSpc>
              <a:spcPct val="90000"/>
            </a:lnSpc>
            <a:spcBef>
              <a:spcPct val="0"/>
            </a:spcBef>
            <a:spcAft>
              <a:spcPct val="35000"/>
            </a:spcAft>
            <a:buFont typeface="+mj-lt"/>
            <a:buNone/>
          </a:pPr>
          <a:r>
            <a:rPr lang="en-US" sz="1500" b="1" kern="1200" dirty="0">
              <a:solidFill>
                <a:schemeClr val="tx1"/>
              </a:solidFill>
            </a:rPr>
            <a:t>It tells us method of realizing economic idea.</a:t>
          </a:r>
          <a:endParaRPr lang="en-IN" sz="1500" b="1" kern="1200" dirty="0">
            <a:solidFill>
              <a:schemeClr val="tx1"/>
            </a:solidFill>
          </a:endParaRPr>
        </a:p>
      </dsp:txBody>
      <dsp:txXfrm rot="10800000">
        <a:off x="1794028" y="1573700"/>
        <a:ext cx="5768606" cy="605775"/>
      </dsp:txXfrm>
    </dsp:sp>
    <dsp:sp modelId="{F034B51A-3D41-4DC4-AB29-2A04AC6DD778}">
      <dsp:nvSpPr>
        <dsp:cNvPr id="0" name=""/>
        <dsp:cNvSpPr/>
      </dsp:nvSpPr>
      <dsp:spPr>
        <a:xfrm>
          <a:off x="1339696" y="1573700"/>
          <a:ext cx="605775" cy="605775"/>
        </a:xfrm>
        <a:prstGeom prst="ellipse">
          <a:avLst/>
        </a:prstGeom>
        <a:solidFill>
          <a:schemeClr val="accent5">
            <a:tint val="50000"/>
            <a:hueOff val="-2691856"/>
            <a:satOff val="-9179"/>
            <a:lumOff val="-15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97E81C2-F1A3-4ED8-BEF7-8B57070B6E31}">
      <dsp:nvSpPr>
        <dsp:cNvPr id="0" name=""/>
        <dsp:cNvSpPr/>
      </dsp:nvSpPr>
      <dsp:spPr>
        <a:xfrm rot="10800000">
          <a:off x="1642584" y="2360305"/>
          <a:ext cx="5920050" cy="605775"/>
        </a:xfrm>
        <a:prstGeom prst="homePlate">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7130" tIns="57150" rIns="106680" bIns="57150" numCol="1" spcCol="1270" anchor="ctr" anchorCtr="0">
          <a:noAutofit/>
        </a:bodyPr>
        <a:lstStyle/>
        <a:p>
          <a:pPr marL="0" lvl="0" indent="0" algn="ctr" defTabSz="666750">
            <a:lnSpc>
              <a:spcPct val="90000"/>
            </a:lnSpc>
            <a:spcBef>
              <a:spcPct val="0"/>
            </a:spcBef>
            <a:spcAft>
              <a:spcPct val="35000"/>
            </a:spcAft>
            <a:buFont typeface="+mj-lt"/>
            <a:buNone/>
          </a:pPr>
          <a:r>
            <a:rPr lang="en-US" sz="1500" b="1" kern="1200" dirty="0">
              <a:solidFill>
                <a:schemeClr val="tx1"/>
              </a:solidFill>
            </a:rPr>
            <a:t>Economics study the evil effects of society and suggestion for removal of them.</a:t>
          </a:r>
          <a:endParaRPr lang="en-IN" sz="1500" b="1" kern="1200" dirty="0">
            <a:solidFill>
              <a:schemeClr val="tx1"/>
            </a:solidFill>
          </a:endParaRPr>
        </a:p>
      </dsp:txBody>
      <dsp:txXfrm rot="10800000">
        <a:off x="1794028" y="2360305"/>
        <a:ext cx="5768606" cy="605775"/>
      </dsp:txXfrm>
    </dsp:sp>
    <dsp:sp modelId="{A611087B-EF43-4EAC-8C77-E5A324B10752}">
      <dsp:nvSpPr>
        <dsp:cNvPr id="0" name=""/>
        <dsp:cNvSpPr/>
      </dsp:nvSpPr>
      <dsp:spPr>
        <a:xfrm>
          <a:off x="1339696" y="2360305"/>
          <a:ext cx="605775" cy="605775"/>
        </a:xfrm>
        <a:prstGeom prst="ellipse">
          <a:avLst/>
        </a:prstGeom>
        <a:solidFill>
          <a:schemeClr val="accent5">
            <a:tint val="50000"/>
            <a:hueOff val="-4037785"/>
            <a:satOff val="-13768"/>
            <a:lumOff val="-2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29245C4-AC95-42A9-A50F-B82C4537CA9B}">
      <dsp:nvSpPr>
        <dsp:cNvPr id="0" name=""/>
        <dsp:cNvSpPr/>
      </dsp:nvSpPr>
      <dsp:spPr>
        <a:xfrm rot="10800000">
          <a:off x="1642584" y="3146909"/>
          <a:ext cx="5920050" cy="605775"/>
        </a:xfrm>
        <a:prstGeom prst="homePlate">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7130" tIns="57150" rIns="106680" bIns="57150" numCol="1" spcCol="1270" anchor="ctr" anchorCtr="0">
          <a:noAutofit/>
        </a:bodyPr>
        <a:lstStyle/>
        <a:p>
          <a:pPr marL="0" lvl="0" indent="0" algn="ctr" defTabSz="666750">
            <a:lnSpc>
              <a:spcPct val="90000"/>
            </a:lnSpc>
            <a:spcBef>
              <a:spcPct val="0"/>
            </a:spcBef>
            <a:spcAft>
              <a:spcPct val="35000"/>
            </a:spcAft>
            <a:buFont typeface="+mj-lt"/>
            <a:buNone/>
          </a:pPr>
          <a:r>
            <a:rPr lang="en-US" sz="1500" b="1" kern="1200" dirty="0">
              <a:solidFill>
                <a:schemeClr val="tx1"/>
              </a:solidFill>
            </a:rPr>
            <a:t>Economics history is the study of economics phenomenon over successive period.</a:t>
          </a:r>
          <a:endParaRPr lang="en-IN" sz="1500" b="1" kern="1200" dirty="0">
            <a:solidFill>
              <a:schemeClr val="tx1"/>
            </a:solidFill>
          </a:endParaRPr>
        </a:p>
      </dsp:txBody>
      <dsp:txXfrm rot="10800000">
        <a:off x="1794028" y="3146909"/>
        <a:ext cx="5768606" cy="605775"/>
      </dsp:txXfrm>
    </dsp:sp>
    <dsp:sp modelId="{7A6EA409-7E7C-4DAD-A30D-B01AF69F2FD8}">
      <dsp:nvSpPr>
        <dsp:cNvPr id="0" name=""/>
        <dsp:cNvSpPr/>
      </dsp:nvSpPr>
      <dsp:spPr>
        <a:xfrm>
          <a:off x="1339696" y="3146909"/>
          <a:ext cx="605775" cy="605775"/>
        </a:xfrm>
        <a:prstGeom prst="ellipse">
          <a:avLst/>
        </a:prstGeom>
        <a:solidFill>
          <a:schemeClr val="accent5">
            <a:tint val="50000"/>
            <a:hueOff val="-5383712"/>
            <a:satOff val="-18358"/>
            <a:lumOff val="-30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72C18B8-C416-487F-A565-1DDDF65AB83F}">
      <dsp:nvSpPr>
        <dsp:cNvPr id="0" name=""/>
        <dsp:cNvSpPr/>
      </dsp:nvSpPr>
      <dsp:spPr>
        <a:xfrm rot="10800000">
          <a:off x="1642584" y="3933514"/>
          <a:ext cx="5920050" cy="605775"/>
        </a:xfrm>
        <a:prstGeom prst="homePlate">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7130" tIns="57150" rIns="10668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tx1"/>
              </a:solidFill>
            </a:rPr>
            <a:t>Economics is the study of welfare. It requires that economy should maximize human satisfaction from the available resources</a:t>
          </a:r>
          <a:endParaRPr lang="en-IN" sz="1500" b="1" kern="1200" dirty="0">
            <a:solidFill>
              <a:schemeClr val="tx1"/>
            </a:solidFill>
          </a:endParaRPr>
        </a:p>
      </dsp:txBody>
      <dsp:txXfrm rot="10800000">
        <a:off x="1794028" y="3933514"/>
        <a:ext cx="5768606" cy="605775"/>
      </dsp:txXfrm>
    </dsp:sp>
    <dsp:sp modelId="{392DC252-C6DE-4101-9C78-91903789700D}">
      <dsp:nvSpPr>
        <dsp:cNvPr id="0" name=""/>
        <dsp:cNvSpPr/>
      </dsp:nvSpPr>
      <dsp:spPr>
        <a:xfrm>
          <a:off x="1339696" y="3933514"/>
          <a:ext cx="605775" cy="605775"/>
        </a:xfrm>
        <a:prstGeom prst="ellipse">
          <a:avLst/>
        </a:prstGeom>
        <a:solidFill>
          <a:schemeClr val="accent5">
            <a:tint val="50000"/>
            <a:hueOff val="-6729641"/>
            <a:satOff val="-22947"/>
            <a:lumOff val="-38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A1DA5-D99F-4C3A-B369-51B9723C6B8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906189EB-F44F-4596-967A-D867ECDFDC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9A8FC668-D4EB-4E14-AAD0-FDF93E6E515A}"/>
              </a:ext>
            </a:extLst>
          </p:cNvPr>
          <p:cNvSpPr>
            <a:spLocks noGrp="1"/>
          </p:cNvSpPr>
          <p:nvPr>
            <p:ph type="dt" sz="half" idx="10"/>
          </p:nvPr>
        </p:nvSpPr>
        <p:spPr/>
        <p:txBody>
          <a:bodyPr/>
          <a:lstStyle/>
          <a:p>
            <a:fld id="{7320E496-6C96-489F-BAEC-86B0960EFA98}" type="datetimeFigureOut">
              <a:rPr lang="en-IN" smtClean="0"/>
              <a:t>23-11-2021</a:t>
            </a:fld>
            <a:endParaRPr lang="en-IN"/>
          </a:p>
        </p:txBody>
      </p:sp>
      <p:sp>
        <p:nvSpPr>
          <p:cNvPr id="5" name="Footer Placeholder 4">
            <a:extLst>
              <a:ext uri="{FF2B5EF4-FFF2-40B4-BE49-F238E27FC236}">
                <a16:creationId xmlns:a16="http://schemas.microsoft.com/office/drawing/2014/main" id="{47FAFADF-EEDF-47BC-97E4-76C76B1301B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E9E7C51-AA38-4D3B-8775-EB6F852581FC}"/>
              </a:ext>
            </a:extLst>
          </p:cNvPr>
          <p:cNvSpPr>
            <a:spLocks noGrp="1"/>
          </p:cNvSpPr>
          <p:nvPr>
            <p:ph type="sldNum" sz="quarter" idx="12"/>
          </p:nvPr>
        </p:nvSpPr>
        <p:spPr/>
        <p:txBody>
          <a:bodyPr/>
          <a:lstStyle/>
          <a:p>
            <a:fld id="{1AD3A486-C21F-46D7-8297-2FFB947D7358}" type="slidenum">
              <a:rPr lang="en-IN" smtClean="0"/>
              <a:t>‹#›</a:t>
            </a:fld>
            <a:endParaRPr lang="en-IN"/>
          </a:p>
        </p:txBody>
      </p:sp>
    </p:spTree>
    <p:extLst>
      <p:ext uri="{BB962C8B-B14F-4D97-AF65-F5344CB8AC3E}">
        <p14:creationId xmlns:p14="http://schemas.microsoft.com/office/powerpoint/2010/main" val="2364469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C41A8-DAA8-4A05-9D15-1BD73D6FBF1A}"/>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3E191AB-B1B0-4EB7-88BE-89DE7037C8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41EBF3D-3C76-42B3-A5F4-ACB372A76BC9}"/>
              </a:ext>
            </a:extLst>
          </p:cNvPr>
          <p:cNvSpPr>
            <a:spLocks noGrp="1"/>
          </p:cNvSpPr>
          <p:nvPr>
            <p:ph type="dt" sz="half" idx="10"/>
          </p:nvPr>
        </p:nvSpPr>
        <p:spPr/>
        <p:txBody>
          <a:bodyPr/>
          <a:lstStyle/>
          <a:p>
            <a:fld id="{7320E496-6C96-489F-BAEC-86B0960EFA98}" type="datetimeFigureOut">
              <a:rPr lang="en-IN" smtClean="0"/>
              <a:t>23-11-2021</a:t>
            </a:fld>
            <a:endParaRPr lang="en-IN"/>
          </a:p>
        </p:txBody>
      </p:sp>
      <p:sp>
        <p:nvSpPr>
          <p:cNvPr id="5" name="Footer Placeholder 4">
            <a:extLst>
              <a:ext uri="{FF2B5EF4-FFF2-40B4-BE49-F238E27FC236}">
                <a16:creationId xmlns:a16="http://schemas.microsoft.com/office/drawing/2014/main" id="{2100C109-7D1E-44F2-9836-0E93EB84AA9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34BEA154-355C-45DA-93FC-3E7ABB8DBB83}"/>
              </a:ext>
            </a:extLst>
          </p:cNvPr>
          <p:cNvSpPr>
            <a:spLocks noGrp="1"/>
          </p:cNvSpPr>
          <p:nvPr>
            <p:ph type="sldNum" sz="quarter" idx="12"/>
          </p:nvPr>
        </p:nvSpPr>
        <p:spPr/>
        <p:txBody>
          <a:bodyPr/>
          <a:lstStyle/>
          <a:p>
            <a:fld id="{1AD3A486-C21F-46D7-8297-2FFB947D7358}" type="slidenum">
              <a:rPr lang="en-IN" smtClean="0"/>
              <a:t>‹#›</a:t>
            </a:fld>
            <a:endParaRPr lang="en-IN"/>
          </a:p>
        </p:txBody>
      </p:sp>
    </p:spTree>
    <p:extLst>
      <p:ext uri="{BB962C8B-B14F-4D97-AF65-F5344CB8AC3E}">
        <p14:creationId xmlns:p14="http://schemas.microsoft.com/office/powerpoint/2010/main" val="1036767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820010-EC2E-4207-941A-DB5E42665FE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C2A219EF-E9BC-48D1-8234-FD4E9C27FD4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83A01DA-1DFA-4894-BD8C-4E8837855119}"/>
              </a:ext>
            </a:extLst>
          </p:cNvPr>
          <p:cNvSpPr>
            <a:spLocks noGrp="1"/>
          </p:cNvSpPr>
          <p:nvPr>
            <p:ph type="dt" sz="half" idx="10"/>
          </p:nvPr>
        </p:nvSpPr>
        <p:spPr/>
        <p:txBody>
          <a:bodyPr/>
          <a:lstStyle/>
          <a:p>
            <a:fld id="{7320E496-6C96-489F-BAEC-86B0960EFA98}" type="datetimeFigureOut">
              <a:rPr lang="en-IN" smtClean="0"/>
              <a:t>23-11-2021</a:t>
            </a:fld>
            <a:endParaRPr lang="en-IN"/>
          </a:p>
        </p:txBody>
      </p:sp>
      <p:sp>
        <p:nvSpPr>
          <p:cNvPr id="5" name="Footer Placeholder 4">
            <a:extLst>
              <a:ext uri="{FF2B5EF4-FFF2-40B4-BE49-F238E27FC236}">
                <a16:creationId xmlns:a16="http://schemas.microsoft.com/office/drawing/2014/main" id="{1AD5A51C-2295-4520-9F61-CE88336AD36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7AE0BC3-D828-45EB-8326-B8E326BDC8B8}"/>
              </a:ext>
            </a:extLst>
          </p:cNvPr>
          <p:cNvSpPr>
            <a:spLocks noGrp="1"/>
          </p:cNvSpPr>
          <p:nvPr>
            <p:ph type="sldNum" sz="quarter" idx="12"/>
          </p:nvPr>
        </p:nvSpPr>
        <p:spPr/>
        <p:txBody>
          <a:bodyPr/>
          <a:lstStyle/>
          <a:p>
            <a:fld id="{1AD3A486-C21F-46D7-8297-2FFB947D7358}" type="slidenum">
              <a:rPr lang="en-IN" smtClean="0"/>
              <a:t>‹#›</a:t>
            </a:fld>
            <a:endParaRPr lang="en-IN"/>
          </a:p>
        </p:txBody>
      </p:sp>
    </p:spTree>
    <p:extLst>
      <p:ext uri="{BB962C8B-B14F-4D97-AF65-F5344CB8AC3E}">
        <p14:creationId xmlns:p14="http://schemas.microsoft.com/office/powerpoint/2010/main" val="13110298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320E496-6C96-489F-BAEC-86B0960EFA98}" type="datetimeFigureOut">
              <a:rPr lang="en-IN" smtClean="0"/>
              <a:t>23-11-2021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AD3A486-C21F-46D7-8297-2FFB947D7358}" type="slidenum">
              <a:rPr lang="en-IN" smtClean="0"/>
              <a:t>‹#›</a:t>
            </a:fld>
            <a:endParaRPr lang="en-IN"/>
          </a:p>
        </p:txBody>
      </p:sp>
    </p:spTree>
    <p:extLst>
      <p:ext uri="{BB962C8B-B14F-4D97-AF65-F5344CB8AC3E}">
        <p14:creationId xmlns:p14="http://schemas.microsoft.com/office/powerpoint/2010/main" val="817335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20E496-6C96-489F-BAEC-86B0960EFA98}" type="datetimeFigureOut">
              <a:rPr lang="en-IN" smtClean="0"/>
              <a:t>23-11-2021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AD3A486-C21F-46D7-8297-2FFB947D7358}" type="slidenum">
              <a:rPr lang="en-IN" smtClean="0"/>
              <a:t>‹#›</a:t>
            </a:fld>
            <a:endParaRPr lang="en-IN"/>
          </a:p>
        </p:txBody>
      </p:sp>
    </p:spTree>
    <p:extLst>
      <p:ext uri="{BB962C8B-B14F-4D97-AF65-F5344CB8AC3E}">
        <p14:creationId xmlns:p14="http://schemas.microsoft.com/office/powerpoint/2010/main" val="26174943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20E496-6C96-489F-BAEC-86B0960EFA98}" type="datetimeFigureOut">
              <a:rPr lang="en-IN" smtClean="0"/>
              <a:t>23-11-2021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AD3A486-C21F-46D7-8297-2FFB947D7358}" type="slidenum">
              <a:rPr lang="en-IN" smtClean="0"/>
              <a:t>‹#›</a:t>
            </a:fld>
            <a:endParaRPr lang="en-IN"/>
          </a:p>
        </p:txBody>
      </p:sp>
    </p:spTree>
    <p:extLst>
      <p:ext uri="{BB962C8B-B14F-4D97-AF65-F5344CB8AC3E}">
        <p14:creationId xmlns:p14="http://schemas.microsoft.com/office/powerpoint/2010/main" val="21891365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320E496-6C96-489F-BAEC-86B0960EFA98}" type="datetimeFigureOut">
              <a:rPr lang="en-IN" smtClean="0"/>
              <a:t>23-11-2021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AD3A486-C21F-46D7-8297-2FFB947D7358}" type="slidenum">
              <a:rPr lang="en-IN" smtClean="0"/>
              <a:t>‹#›</a:t>
            </a:fld>
            <a:endParaRPr lang="en-IN"/>
          </a:p>
        </p:txBody>
      </p:sp>
    </p:spTree>
    <p:extLst>
      <p:ext uri="{BB962C8B-B14F-4D97-AF65-F5344CB8AC3E}">
        <p14:creationId xmlns:p14="http://schemas.microsoft.com/office/powerpoint/2010/main" val="19996831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320E496-6C96-489F-BAEC-86B0960EFA98}" type="datetimeFigureOut">
              <a:rPr lang="en-IN" smtClean="0"/>
              <a:t>23-11-2021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1AD3A486-C21F-46D7-8297-2FFB947D7358}" type="slidenum">
              <a:rPr lang="en-IN" smtClean="0"/>
              <a:t>‹#›</a:t>
            </a:fld>
            <a:endParaRPr lang="en-IN"/>
          </a:p>
        </p:txBody>
      </p:sp>
    </p:spTree>
    <p:extLst>
      <p:ext uri="{BB962C8B-B14F-4D97-AF65-F5344CB8AC3E}">
        <p14:creationId xmlns:p14="http://schemas.microsoft.com/office/powerpoint/2010/main" val="36342478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320E496-6C96-489F-BAEC-86B0960EFA98}" type="datetimeFigureOut">
              <a:rPr lang="en-IN" smtClean="0"/>
              <a:t>23-11-2021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1AD3A486-C21F-46D7-8297-2FFB947D7358}" type="slidenum">
              <a:rPr lang="en-IN" smtClean="0"/>
              <a:t>‹#›</a:t>
            </a:fld>
            <a:endParaRPr lang="en-IN"/>
          </a:p>
        </p:txBody>
      </p:sp>
    </p:spTree>
    <p:extLst>
      <p:ext uri="{BB962C8B-B14F-4D97-AF65-F5344CB8AC3E}">
        <p14:creationId xmlns:p14="http://schemas.microsoft.com/office/powerpoint/2010/main" val="11853047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20E496-6C96-489F-BAEC-86B0960EFA98}" type="datetimeFigureOut">
              <a:rPr lang="en-IN" smtClean="0"/>
              <a:t>23-11-2021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1AD3A486-C21F-46D7-8297-2FFB947D7358}" type="slidenum">
              <a:rPr lang="en-IN" smtClean="0"/>
              <a:t>‹#›</a:t>
            </a:fld>
            <a:endParaRPr lang="en-IN"/>
          </a:p>
        </p:txBody>
      </p:sp>
    </p:spTree>
    <p:extLst>
      <p:ext uri="{BB962C8B-B14F-4D97-AF65-F5344CB8AC3E}">
        <p14:creationId xmlns:p14="http://schemas.microsoft.com/office/powerpoint/2010/main" val="3536841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20E496-6C96-489F-BAEC-86B0960EFA98}" type="datetimeFigureOut">
              <a:rPr lang="en-IN" smtClean="0"/>
              <a:t>23-11-2021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AD3A486-C21F-46D7-8297-2FFB947D7358}" type="slidenum">
              <a:rPr lang="en-IN" smtClean="0"/>
              <a:t>‹#›</a:t>
            </a:fld>
            <a:endParaRPr lang="en-IN"/>
          </a:p>
        </p:txBody>
      </p:sp>
    </p:spTree>
    <p:extLst>
      <p:ext uri="{BB962C8B-B14F-4D97-AF65-F5344CB8AC3E}">
        <p14:creationId xmlns:p14="http://schemas.microsoft.com/office/powerpoint/2010/main" val="3097318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F8D59-CFEC-45E3-A0E4-3B9D435D1F97}"/>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7345320-85BA-4429-9D29-A30C03C4EC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94C3233-8806-42AB-895A-60A1B89D709B}"/>
              </a:ext>
            </a:extLst>
          </p:cNvPr>
          <p:cNvSpPr>
            <a:spLocks noGrp="1"/>
          </p:cNvSpPr>
          <p:nvPr>
            <p:ph type="dt" sz="half" idx="10"/>
          </p:nvPr>
        </p:nvSpPr>
        <p:spPr/>
        <p:txBody>
          <a:bodyPr/>
          <a:lstStyle/>
          <a:p>
            <a:fld id="{7320E496-6C96-489F-BAEC-86B0960EFA98}" type="datetimeFigureOut">
              <a:rPr lang="en-IN" smtClean="0"/>
              <a:t>23-11-2021</a:t>
            </a:fld>
            <a:endParaRPr lang="en-IN"/>
          </a:p>
        </p:txBody>
      </p:sp>
      <p:sp>
        <p:nvSpPr>
          <p:cNvPr id="5" name="Footer Placeholder 4">
            <a:extLst>
              <a:ext uri="{FF2B5EF4-FFF2-40B4-BE49-F238E27FC236}">
                <a16:creationId xmlns:a16="http://schemas.microsoft.com/office/drawing/2014/main" id="{3E69CE14-8EE9-4C43-B564-A3461B0462A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F7E63EE-54A2-4DDA-A915-01A2B4824043}"/>
              </a:ext>
            </a:extLst>
          </p:cNvPr>
          <p:cNvSpPr>
            <a:spLocks noGrp="1"/>
          </p:cNvSpPr>
          <p:nvPr>
            <p:ph type="sldNum" sz="quarter" idx="12"/>
          </p:nvPr>
        </p:nvSpPr>
        <p:spPr/>
        <p:txBody>
          <a:bodyPr/>
          <a:lstStyle/>
          <a:p>
            <a:fld id="{1AD3A486-C21F-46D7-8297-2FFB947D7358}" type="slidenum">
              <a:rPr lang="en-IN" smtClean="0"/>
              <a:t>‹#›</a:t>
            </a:fld>
            <a:endParaRPr lang="en-IN"/>
          </a:p>
        </p:txBody>
      </p:sp>
    </p:spTree>
    <p:extLst>
      <p:ext uri="{BB962C8B-B14F-4D97-AF65-F5344CB8AC3E}">
        <p14:creationId xmlns:p14="http://schemas.microsoft.com/office/powerpoint/2010/main" val="24447991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20E496-6C96-489F-BAEC-86B0960EFA98}" type="datetimeFigureOut">
              <a:rPr lang="en-IN" smtClean="0"/>
              <a:t>23-11-2021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AD3A486-C21F-46D7-8297-2FFB947D7358}" type="slidenum">
              <a:rPr lang="en-IN" smtClean="0"/>
              <a:t>‹#›</a:t>
            </a:fld>
            <a:endParaRPr lang="en-IN"/>
          </a:p>
        </p:txBody>
      </p:sp>
    </p:spTree>
    <p:extLst>
      <p:ext uri="{BB962C8B-B14F-4D97-AF65-F5344CB8AC3E}">
        <p14:creationId xmlns:p14="http://schemas.microsoft.com/office/powerpoint/2010/main" val="15567847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20E496-6C96-489F-BAEC-86B0960EFA98}" type="datetimeFigureOut">
              <a:rPr lang="en-IN" smtClean="0"/>
              <a:t>23-11-2021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AD3A486-C21F-46D7-8297-2FFB947D7358}" type="slidenum">
              <a:rPr lang="en-IN" smtClean="0"/>
              <a:t>‹#›</a:t>
            </a:fld>
            <a:endParaRPr lang="en-IN"/>
          </a:p>
        </p:txBody>
      </p:sp>
    </p:spTree>
    <p:extLst>
      <p:ext uri="{BB962C8B-B14F-4D97-AF65-F5344CB8AC3E}">
        <p14:creationId xmlns:p14="http://schemas.microsoft.com/office/powerpoint/2010/main" val="19502330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20E496-6C96-489F-BAEC-86B0960EFA98}" type="datetimeFigureOut">
              <a:rPr lang="en-IN" smtClean="0"/>
              <a:t>23-11-2021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AD3A486-C21F-46D7-8297-2FFB947D7358}" type="slidenum">
              <a:rPr lang="en-IN" smtClean="0"/>
              <a:t>‹#›</a:t>
            </a:fld>
            <a:endParaRPr lang="en-IN"/>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8930246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20E496-6C96-489F-BAEC-86B0960EFA98}" type="datetimeFigureOut">
              <a:rPr lang="en-IN" smtClean="0"/>
              <a:t>23-11-2021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AD3A486-C21F-46D7-8297-2FFB947D7358}" type="slidenum">
              <a:rPr lang="en-IN" smtClean="0"/>
              <a:t>‹#›</a:t>
            </a:fld>
            <a:endParaRPr lang="en-IN"/>
          </a:p>
        </p:txBody>
      </p:sp>
    </p:spTree>
    <p:extLst>
      <p:ext uri="{BB962C8B-B14F-4D97-AF65-F5344CB8AC3E}">
        <p14:creationId xmlns:p14="http://schemas.microsoft.com/office/powerpoint/2010/main" val="33092726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20E496-6C96-489F-BAEC-86B0960EFA98}" type="datetimeFigureOut">
              <a:rPr lang="en-IN" smtClean="0"/>
              <a:t>23-11-2021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AD3A486-C21F-46D7-8297-2FFB947D7358}" type="slidenum">
              <a:rPr lang="en-IN" smtClean="0"/>
              <a:t>‹#›</a:t>
            </a:fld>
            <a:endParaRPr lang="en-IN"/>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901080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20E496-6C96-489F-BAEC-86B0960EFA98}" type="datetimeFigureOut">
              <a:rPr lang="en-IN" smtClean="0"/>
              <a:t>23-11-2021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AD3A486-C21F-46D7-8297-2FFB947D7358}" type="slidenum">
              <a:rPr lang="en-IN" smtClean="0"/>
              <a:t>‹#›</a:t>
            </a:fld>
            <a:endParaRPr lang="en-IN"/>
          </a:p>
        </p:txBody>
      </p:sp>
    </p:spTree>
    <p:extLst>
      <p:ext uri="{BB962C8B-B14F-4D97-AF65-F5344CB8AC3E}">
        <p14:creationId xmlns:p14="http://schemas.microsoft.com/office/powerpoint/2010/main" val="5137852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20E496-6C96-489F-BAEC-86B0960EFA98}" type="datetimeFigureOut">
              <a:rPr lang="en-IN" smtClean="0"/>
              <a:t>23-11-2021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AD3A486-C21F-46D7-8297-2FFB947D7358}" type="slidenum">
              <a:rPr lang="en-IN" smtClean="0"/>
              <a:t>‹#›</a:t>
            </a:fld>
            <a:endParaRPr lang="en-IN"/>
          </a:p>
        </p:txBody>
      </p:sp>
    </p:spTree>
    <p:extLst>
      <p:ext uri="{BB962C8B-B14F-4D97-AF65-F5344CB8AC3E}">
        <p14:creationId xmlns:p14="http://schemas.microsoft.com/office/powerpoint/2010/main" val="2338028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20E496-6C96-489F-BAEC-86B0960EFA98}" type="datetimeFigureOut">
              <a:rPr lang="en-IN" smtClean="0"/>
              <a:t>23-11-2021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AD3A486-C21F-46D7-8297-2FFB947D7358}" type="slidenum">
              <a:rPr lang="en-IN" smtClean="0"/>
              <a:t>‹#›</a:t>
            </a:fld>
            <a:endParaRPr lang="en-IN"/>
          </a:p>
        </p:txBody>
      </p:sp>
    </p:spTree>
    <p:extLst>
      <p:ext uri="{BB962C8B-B14F-4D97-AF65-F5344CB8AC3E}">
        <p14:creationId xmlns:p14="http://schemas.microsoft.com/office/powerpoint/2010/main" val="19195671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7320E496-6C96-489F-BAEC-86B0960EFA98}" type="datetimeFigureOut">
              <a:rPr lang="en-IN" smtClean="0"/>
              <a:t>23-11-2021</a:t>
            </a:fld>
            <a:endParaRPr lang="en-IN"/>
          </a:p>
        </p:txBody>
      </p:sp>
      <p:sp>
        <p:nvSpPr>
          <p:cNvPr id="5" name="Footer Placeholder 4"/>
          <p:cNvSpPr>
            <a:spLocks noGrp="1"/>
          </p:cNvSpPr>
          <p:nvPr>
            <p:ph type="ftr" sz="quarter" idx="11"/>
          </p:nvPr>
        </p:nvSpPr>
        <p:spPr>
          <a:xfrm>
            <a:off x="2692397" y="5037663"/>
            <a:ext cx="5214635" cy="279400"/>
          </a:xfrm>
        </p:spPr>
        <p:txBody>
          <a:bodyPr/>
          <a:lstStyle/>
          <a:p>
            <a:endParaRPr lang="en-IN"/>
          </a:p>
        </p:txBody>
      </p:sp>
      <p:sp>
        <p:nvSpPr>
          <p:cNvPr id="6" name="Slide Number Placeholder 5"/>
          <p:cNvSpPr>
            <a:spLocks noGrp="1"/>
          </p:cNvSpPr>
          <p:nvPr>
            <p:ph type="sldNum" sz="quarter" idx="12"/>
          </p:nvPr>
        </p:nvSpPr>
        <p:spPr>
          <a:xfrm>
            <a:off x="8956900" y="5037663"/>
            <a:ext cx="551167" cy="279400"/>
          </a:xfrm>
        </p:spPr>
        <p:txBody>
          <a:bodyPr/>
          <a:lstStyle/>
          <a:p>
            <a:fld id="{1AD3A486-C21F-46D7-8297-2FFB947D7358}" type="slidenum">
              <a:rPr lang="en-IN" smtClean="0"/>
              <a:t>‹#›</a:t>
            </a:fld>
            <a:endParaRPr lang="en-IN"/>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09530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20E496-6C96-489F-BAEC-86B0960EFA98}" type="datetimeFigureOut">
              <a:rPr lang="en-IN" smtClean="0"/>
              <a:t>23-11-2021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AD3A486-C21F-46D7-8297-2FFB947D7358}" type="slidenum">
              <a:rPr lang="en-IN" smtClean="0"/>
              <a:t>‹#›</a:t>
            </a:fld>
            <a:endParaRPr lang="en-IN"/>
          </a:p>
        </p:txBody>
      </p:sp>
    </p:spTree>
    <p:extLst>
      <p:ext uri="{BB962C8B-B14F-4D97-AF65-F5344CB8AC3E}">
        <p14:creationId xmlns:p14="http://schemas.microsoft.com/office/powerpoint/2010/main" val="466132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41B83-E0C0-4CE5-A63D-36D7C0409A5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D467EE6D-F75E-4796-AFE2-A57F3F6E25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9A6764-C3AE-47FF-B4DD-E53C55F9AD0F}"/>
              </a:ext>
            </a:extLst>
          </p:cNvPr>
          <p:cNvSpPr>
            <a:spLocks noGrp="1"/>
          </p:cNvSpPr>
          <p:nvPr>
            <p:ph type="dt" sz="half" idx="10"/>
          </p:nvPr>
        </p:nvSpPr>
        <p:spPr/>
        <p:txBody>
          <a:bodyPr/>
          <a:lstStyle/>
          <a:p>
            <a:fld id="{7320E496-6C96-489F-BAEC-86B0960EFA98}" type="datetimeFigureOut">
              <a:rPr lang="en-IN" smtClean="0"/>
              <a:t>23-11-2021</a:t>
            </a:fld>
            <a:endParaRPr lang="en-IN"/>
          </a:p>
        </p:txBody>
      </p:sp>
      <p:sp>
        <p:nvSpPr>
          <p:cNvPr id="5" name="Footer Placeholder 4">
            <a:extLst>
              <a:ext uri="{FF2B5EF4-FFF2-40B4-BE49-F238E27FC236}">
                <a16:creationId xmlns:a16="http://schemas.microsoft.com/office/drawing/2014/main" id="{D00B8C89-D98D-4EDC-A08D-297B4076978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39E0C5A-270C-4654-9AAE-CCFE41FF2AD5}"/>
              </a:ext>
            </a:extLst>
          </p:cNvPr>
          <p:cNvSpPr>
            <a:spLocks noGrp="1"/>
          </p:cNvSpPr>
          <p:nvPr>
            <p:ph type="sldNum" sz="quarter" idx="12"/>
          </p:nvPr>
        </p:nvSpPr>
        <p:spPr/>
        <p:txBody>
          <a:bodyPr/>
          <a:lstStyle/>
          <a:p>
            <a:fld id="{1AD3A486-C21F-46D7-8297-2FFB947D7358}" type="slidenum">
              <a:rPr lang="en-IN" smtClean="0"/>
              <a:t>‹#›</a:t>
            </a:fld>
            <a:endParaRPr lang="en-IN"/>
          </a:p>
        </p:txBody>
      </p:sp>
    </p:spTree>
    <p:extLst>
      <p:ext uri="{BB962C8B-B14F-4D97-AF65-F5344CB8AC3E}">
        <p14:creationId xmlns:p14="http://schemas.microsoft.com/office/powerpoint/2010/main" val="29415794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20E496-6C96-489F-BAEC-86B0960EFA98}" type="datetimeFigureOut">
              <a:rPr lang="en-IN" smtClean="0"/>
              <a:t>23-11-2021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AD3A486-C21F-46D7-8297-2FFB947D7358}" type="slidenum">
              <a:rPr lang="en-IN" smtClean="0"/>
              <a:t>‹#›</a:t>
            </a:fld>
            <a:endParaRPr lang="en-IN"/>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203091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320E496-6C96-489F-BAEC-86B0960EFA98}" type="datetimeFigureOut">
              <a:rPr lang="en-IN" smtClean="0"/>
              <a:t>23-11-2021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AD3A486-C21F-46D7-8297-2FFB947D7358}" type="slidenum">
              <a:rPr lang="en-IN" smtClean="0"/>
              <a:t>‹#›</a:t>
            </a:fld>
            <a:endParaRPr lang="en-IN"/>
          </a:p>
        </p:txBody>
      </p:sp>
    </p:spTree>
    <p:extLst>
      <p:ext uri="{BB962C8B-B14F-4D97-AF65-F5344CB8AC3E}">
        <p14:creationId xmlns:p14="http://schemas.microsoft.com/office/powerpoint/2010/main" val="23699278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320E496-6C96-489F-BAEC-86B0960EFA98}" type="datetimeFigureOut">
              <a:rPr lang="en-IN" smtClean="0"/>
              <a:t>23-11-2021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1AD3A486-C21F-46D7-8297-2FFB947D7358}" type="slidenum">
              <a:rPr lang="en-IN" smtClean="0"/>
              <a:t>‹#›</a:t>
            </a:fld>
            <a:endParaRPr lang="en-IN"/>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5563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320E496-6C96-489F-BAEC-86B0960EFA98}" type="datetimeFigureOut">
              <a:rPr lang="en-IN" smtClean="0"/>
              <a:t>23-11-2021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1AD3A486-C21F-46D7-8297-2FFB947D7358}"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773785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20E496-6C96-489F-BAEC-86B0960EFA98}" type="datetimeFigureOut">
              <a:rPr lang="en-IN" smtClean="0"/>
              <a:t>23-11-2021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1AD3A486-C21F-46D7-8297-2FFB947D7358}" type="slidenum">
              <a:rPr lang="en-IN" smtClean="0"/>
              <a:t>‹#›</a:t>
            </a:fld>
            <a:endParaRPr lang="en-IN"/>
          </a:p>
        </p:txBody>
      </p:sp>
    </p:spTree>
    <p:extLst>
      <p:ext uri="{BB962C8B-B14F-4D97-AF65-F5344CB8AC3E}">
        <p14:creationId xmlns:p14="http://schemas.microsoft.com/office/powerpoint/2010/main" val="25451642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20E496-6C96-489F-BAEC-86B0960EFA98}" type="datetimeFigureOut">
              <a:rPr lang="en-IN" smtClean="0"/>
              <a:t>23-11-2021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AD3A486-C21F-46D7-8297-2FFB947D7358}" type="slidenum">
              <a:rPr lang="en-IN" smtClean="0"/>
              <a:t>‹#›</a:t>
            </a:fld>
            <a:endParaRPr lang="en-IN"/>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65821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20E496-6C96-489F-BAEC-86B0960EFA98}" type="datetimeFigureOut">
              <a:rPr lang="en-IN" smtClean="0"/>
              <a:t>23-11-2021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AD3A486-C21F-46D7-8297-2FFB947D7358}" type="slidenum">
              <a:rPr lang="en-IN" smtClean="0"/>
              <a:t>‹#›</a:t>
            </a:fld>
            <a:endParaRPr lang="en-IN"/>
          </a:p>
        </p:txBody>
      </p:sp>
    </p:spTree>
    <p:extLst>
      <p:ext uri="{BB962C8B-B14F-4D97-AF65-F5344CB8AC3E}">
        <p14:creationId xmlns:p14="http://schemas.microsoft.com/office/powerpoint/2010/main" val="21222629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20E496-6C96-489F-BAEC-86B0960EFA98}" type="datetimeFigureOut">
              <a:rPr lang="en-IN" smtClean="0"/>
              <a:t>23-11-2021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AD3A486-C21F-46D7-8297-2FFB947D7358}" type="slidenum">
              <a:rPr lang="en-IN" smtClean="0"/>
              <a:t>‹#›</a:t>
            </a:fld>
            <a:endParaRPr lang="en-IN"/>
          </a:p>
        </p:txBody>
      </p:sp>
    </p:spTree>
    <p:extLst>
      <p:ext uri="{BB962C8B-B14F-4D97-AF65-F5344CB8AC3E}">
        <p14:creationId xmlns:p14="http://schemas.microsoft.com/office/powerpoint/2010/main" val="10971582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20E496-6C96-489F-BAEC-86B0960EFA98}" type="datetimeFigureOut">
              <a:rPr lang="en-IN" smtClean="0"/>
              <a:t>23-11-2021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AD3A486-C21F-46D7-8297-2FFB947D7358}" type="slidenum">
              <a:rPr lang="en-IN" smtClean="0"/>
              <a:t>‹#›</a:t>
            </a:fld>
            <a:endParaRPr lang="en-IN"/>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120825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20E496-6C96-489F-BAEC-86B0960EFA98}" type="datetimeFigureOut">
              <a:rPr lang="en-IN" smtClean="0"/>
              <a:t>23-11-2021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AD3A486-C21F-46D7-8297-2FFB947D7358}" type="slidenum">
              <a:rPr lang="en-IN" smtClean="0"/>
              <a:t>‹#›</a:t>
            </a:fld>
            <a:endParaRPr lang="en-IN"/>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5180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22101-0C07-49C5-854B-2B05BBC0372E}"/>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4DB9F55C-CD5C-4739-ACBB-B9DF0ECA7A9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8C8E0A27-98CC-4143-AE82-6D2C3A11922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1E772AFF-F9B1-460F-8606-2D0954875ABB}"/>
              </a:ext>
            </a:extLst>
          </p:cNvPr>
          <p:cNvSpPr>
            <a:spLocks noGrp="1"/>
          </p:cNvSpPr>
          <p:nvPr>
            <p:ph type="dt" sz="half" idx="10"/>
          </p:nvPr>
        </p:nvSpPr>
        <p:spPr/>
        <p:txBody>
          <a:bodyPr/>
          <a:lstStyle/>
          <a:p>
            <a:fld id="{7320E496-6C96-489F-BAEC-86B0960EFA98}" type="datetimeFigureOut">
              <a:rPr lang="en-IN" smtClean="0"/>
              <a:t>23-11-2021</a:t>
            </a:fld>
            <a:endParaRPr lang="en-IN"/>
          </a:p>
        </p:txBody>
      </p:sp>
      <p:sp>
        <p:nvSpPr>
          <p:cNvPr id="6" name="Footer Placeholder 5">
            <a:extLst>
              <a:ext uri="{FF2B5EF4-FFF2-40B4-BE49-F238E27FC236}">
                <a16:creationId xmlns:a16="http://schemas.microsoft.com/office/drawing/2014/main" id="{4C0FB4FE-1863-4A02-B461-823B5C6B668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1BE2BC79-DAF8-41BF-9C45-D950B52D475F}"/>
              </a:ext>
            </a:extLst>
          </p:cNvPr>
          <p:cNvSpPr>
            <a:spLocks noGrp="1"/>
          </p:cNvSpPr>
          <p:nvPr>
            <p:ph type="sldNum" sz="quarter" idx="12"/>
          </p:nvPr>
        </p:nvSpPr>
        <p:spPr/>
        <p:txBody>
          <a:bodyPr/>
          <a:lstStyle/>
          <a:p>
            <a:fld id="{1AD3A486-C21F-46D7-8297-2FFB947D7358}" type="slidenum">
              <a:rPr lang="en-IN" smtClean="0"/>
              <a:t>‹#›</a:t>
            </a:fld>
            <a:endParaRPr lang="en-IN"/>
          </a:p>
        </p:txBody>
      </p:sp>
    </p:spTree>
    <p:extLst>
      <p:ext uri="{BB962C8B-B14F-4D97-AF65-F5344CB8AC3E}">
        <p14:creationId xmlns:p14="http://schemas.microsoft.com/office/powerpoint/2010/main" val="42196758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20E496-6C96-489F-BAEC-86B0960EFA98}" type="datetimeFigureOut">
              <a:rPr lang="en-IN" smtClean="0"/>
              <a:t>23-11-2021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AD3A486-C21F-46D7-8297-2FFB947D7358}" type="slidenum">
              <a:rPr lang="en-IN" smtClean="0"/>
              <a:t>‹#›</a:t>
            </a:fld>
            <a:endParaRPr lang="en-IN"/>
          </a:p>
        </p:txBody>
      </p:sp>
    </p:spTree>
    <p:extLst>
      <p:ext uri="{BB962C8B-B14F-4D97-AF65-F5344CB8AC3E}">
        <p14:creationId xmlns:p14="http://schemas.microsoft.com/office/powerpoint/2010/main" val="40230989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20E496-6C96-489F-BAEC-86B0960EFA98}" type="datetimeFigureOut">
              <a:rPr lang="en-IN" smtClean="0"/>
              <a:t>23-11-2021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AD3A486-C21F-46D7-8297-2FFB947D7358}" type="slidenum">
              <a:rPr lang="en-IN" smtClean="0"/>
              <a:t>‹#›</a:t>
            </a:fld>
            <a:endParaRPr lang="en-IN"/>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73373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20E496-6C96-489F-BAEC-86B0960EFA98}" type="datetimeFigureOut">
              <a:rPr lang="en-IN" smtClean="0"/>
              <a:t>23-11-2021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AD3A486-C21F-46D7-8297-2FFB947D7358}" type="slidenum">
              <a:rPr lang="en-IN" smtClean="0"/>
              <a:t>‹#›</a:t>
            </a:fld>
            <a:endParaRPr lang="en-IN"/>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3639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20E496-6C96-489F-BAEC-86B0960EFA98}" type="datetimeFigureOut">
              <a:rPr lang="en-IN" smtClean="0"/>
              <a:t>23-11-2021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AD3A486-C21F-46D7-8297-2FFB947D7358}"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23301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20E496-6C96-489F-BAEC-86B0960EFA98}" type="datetimeFigureOut">
              <a:rPr lang="en-IN" smtClean="0"/>
              <a:t>23-11-2021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AD3A486-C21F-46D7-8297-2FFB947D7358}" type="slidenum">
              <a:rPr lang="en-IN" smtClean="0"/>
              <a:t>‹#›</a:t>
            </a:fld>
            <a:endParaRPr lang="en-IN"/>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5027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34133-F8E6-47B4-A502-7E9AC86C6FF4}"/>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F524C984-40BC-4CA6-8152-906F7F983E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EB6006C-41E5-40CC-B8A2-79D2893EA04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2B31044C-561C-46F4-AF6C-0F884C64E0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5A464D-BFFE-491B-AFB5-22E0502CAC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3D10ED25-778A-41FD-B4DB-F8D64572A842}"/>
              </a:ext>
            </a:extLst>
          </p:cNvPr>
          <p:cNvSpPr>
            <a:spLocks noGrp="1"/>
          </p:cNvSpPr>
          <p:nvPr>
            <p:ph type="dt" sz="half" idx="10"/>
          </p:nvPr>
        </p:nvSpPr>
        <p:spPr/>
        <p:txBody>
          <a:bodyPr/>
          <a:lstStyle/>
          <a:p>
            <a:fld id="{7320E496-6C96-489F-BAEC-86B0960EFA98}" type="datetimeFigureOut">
              <a:rPr lang="en-IN" smtClean="0"/>
              <a:t>23-11-2021</a:t>
            </a:fld>
            <a:endParaRPr lang="en-IN"/>
          </a:p>
        </p:txBody>
      </p:sp>
      <p:sp>
        <p:nvSpPr>
          <p:cNvPr id="8" name="Footer Placeholder 7">
            <a:extLst>
              <a:ext uri="{FF2B5EF4-FFF2-40B4-BE49-F238E27FC236}">
                <a16:creationId xmlns:a16="http://schemas.microsoft.com/office/drawing/2014/main" id="{21500556-FC71-4F7A-81EB-CB1403781384}"/>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F68A99A4-3AEC-4871-B726-F3CF8E90A3F1}"/>
              </a:ext>
            </a:extLst>
          </p:cNvPr>
          <p:cNvSpPr>
            <a:spLocks noGrp="1"/>
          </p:cNvSpPr>
          <p:nvPr>
            <p:ph type="sldNum" sz="quarter" idx="12"/>
          </p:nvPr>
        </p:nvSpPr>
        <p:spPr/>
        <p:txBody>
          <a:bodyPr/>
          <a:lstStyle/>
          <a:p>
            <a:fld id="{1AD3A486-C21F-46D7-8297-2FFB947D7358}" type="slidenum">
              <a:rPr lang="en-IN" smtClean="0"/>
              <a:t>‹#›</a:t>
            </a:fld>
            <a:endParaRPr lang="en-IN"/>
          </a:p>
        </p:txBody>
      </p:sp>
    </p:spTree>
    <p:extLst>
      <p:ext uri="{BB962C8B-B14F-4D97-AF65-F5344CB8AC3E}">
        <p14:creationId xmlns:p14="http://schemas.microsoft.com/office/powerpoint/2010/main" val="3145965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3F81A-179D-4B1B-8BB6-745565116D3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B83EC85D-1F45-4880-8365-A6F74149FA7F}"/>
              </a:ext>
            </a:extLst>
          </p:cNvPr>
          <p:cNvSpPr>
            <a:spLocks noGrp="1"/>
          </p:cNvSpPr>
          <p:nvPr>
            <p:ph type="dt" sz="half" idx="10"/>
          </p:nvPr>
        </p:nvSpPr>
        <p:spPr/>
        <p:txBody>
          <a:bodyPr/>
          <a:lstStyle/>
          <a:p>
            <a:fld id="{7320E496-6C96-489F-BAEC-86B0960EFA98}" type="datetimeFigureOut">
              <a:rPr lang="en-IN" smtClean="0"/>
              <a:t>23-11-2021</a:t>
            </a:fld>
            <a:endParaRPr lang="en-IN"/>
          </a:p>
        </p:txBody>
      </p:sp>
      <p:sp>
        <p:nvSpPr>
          <p:cNvPr id="4" name="Footer Placeholder 3">
            <a:extLst>
              <a:ext uri="{FF2B5EF4-FFF2-40B4-BE49-F238E27FC236}">
                <a16:creationId xmlns:a16="http://schemas.microsoft.com/office/drawing/2014/main" id="{52F87061-3361-44E8-929E-43376CFF35A3}"/>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BC259875-2C79-49FF-9BD9-C91CE318D927}"/>
              </a:ext>
            </a:extLst>
          </p:cNvPr>
          <p:cNvSpPr>
            <a:spLocks noGrp="1"/>
          </p:cNvSpPr>
          <p:nvPr>
            <p:ph type="sldNum" sz="quarter" idx="12"/>
          </p:nvPr>
        </p:nvSpPr>
        <p:spPr/>
        <p:txBody>
          <a:bodyPr/>
          <a:lstStyle/>
          <a:p>
            <a:fld id="{1AD3A486-C21F-46D7-8297-2FFB947D7358}" type="slidenum">
              <a:rPr lang="en-IN" smtClean="0"/>
              <a:t>‹#›</a:t>
            </a:fld>
            <a:endParaRPr lang="en-IN"/>
          </a:p>
        </p:txBody>
      </p:sp>
    </p:spTree>
    <p:extLst>
      <p:ext uri="{BB962C8B-B14F-4D97-AF65-F5344CB8AC3E}">
        <p14:creationId xmlns:p14="http://schemas.microsoft.com/office/powerpoint/2010/main" val="2895358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674FA6-17A9-498B-A718-D3BC3CB9211B}"/>
              </a:ext>
            </a:extLst>
          </p:cNvPr>
          <p:cNvSpPr>
            <a:spLocks noGrp="1"/>
          </p:cNvSpPr>
          <p:nvPr>
            <p:ph type="dt" sz="half" idx="10"/>
          </p:nvPr>
        </p:nvSpPr>
        <p:spPr/>
        <p:txBody>
          <a:bodyPr/>
          <a:lstStyle/>
          <a:p>
            <a:fld id="{7320E496-6C96-489F-BAEC-86B0960EFA98}" type="datetimeFigureOut">
              <a:rPr lang="en-IN" smtClean="0"/>
              <a:t>23-11-2021</a:t>
            </a:fld>
            <a:endParaRPr lang="en-IN"/>
          </a:p>
        </p:txBody>
      </p:sp>
      <p:sp>
        <p:nvSpPr>
          <p:cNvPr id="3" name="Footer Placeholder 2">
            <a:extLst>
              <a:ext uri="{FF2B5EF4-FFF2-40B4-BE49-F238E27FC236}">
                <a16:creationId xmlns:a16="http://schemas.microsoft.com/office/drawing/2014/main" id="{305942E9-2C6C-43A4-9F3E-21F0F28234D7}"/>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B77F055D-DE14-4405-91A3-B49E916EAE39}"/>
              </a:ext>
            </a:extLst>
          </p:cNvPr>
          <p:cNvSpPr>
            <a:spLocks noGrp="1"/>
          </p:cNvSpPr>
          <p:nvPr>
            <p:ph type="sldNum" sz="quarter" idx="12"/>
          </p:nvPr>
        </p:nvSpPr>
        <p:spPr/>
        <p:txBody>
          <a:bodyPr/>
          <a:lstStyle/>
          <a:p>
            <a:fld id="{1AD3A486-C21F-46D7-8297-2FFB947D7358}" type="slidenum">
              <a:rPr lang="en-IN" smtClean="0"/>
              <a:t>‹#›</a:t>
            </a:fld>
            <a:endParaRPr lang="en-IN"/>
          </a:p>
        </p:txBody>
      </p:sp>
    </p:spTree>
    <p:extLst>
      <p:ext uri="{BB962C8B-B14F-4D97-AF65-F5344CB8AC3E}">
        <p14:creationId xmlns:p14="http://schemas.microsoft.com/office/powerpoint/2010/main" val="3639931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65751-0C05-493A-AB7A-3ABC56D13A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20D84FF7-7C3B-4900-94AA-355388EA57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A6AC3A0E-A0FB-4C2A-8C1B-4CA10342B0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DB37D5-8DCB-4C3E-9C92-195A98FFBCBB}"/>
              </a:ext>
            </a:extLst>
          </p:cNvPr>
          <p:cNvSpPr>
            <a:spLocks noGrp="1"/>
          </p:cNvSpPr>
          <p:nvPr>
            <p:ph type="dt" sz="half" idx="10"/>
          </p:nvPr>
        </p:nvSpPr>
        <p:spPr/>
        <p:txBody>
          <a:bodyPr/>
          <a:lstStyle/>
          <a:p>
            <a:fld id="{7320E496-6C96-489F-BAEC-86B0960EFA98}" type="datetimeFigureOut">
              <a:rPr lang="en-IN" smtClean="0"/>
              <a:t>23-11-2021</a:t>
            </a:fld>
            <a:endParaRPr lang="en-IN"/>
          </a:p>
        </p:txBody>
      </p:sp>
      <p:sp>
        <p:nvSpPr>
          <p:cNvPr id="6" name="Footer Placeholder 5">
            <a:extLst>
              <a:ext uri="{FF2B5EF4-FFF2-40B4-BE49-F238E27FC236}">
                <a16:creationId xmlns:a16="http://schemas.microsoft.com/office/drawing/2014/main" id="{92728941-A90E-4135-A29A-66543D618002}"/>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A70F1FA4-BEC5-4EA5-B4E9-181861BD73B0}"/>
              </a:ext>
            </a:extLst>
          </p:cNvPr>
          <p:cNvSpPr>
            <a:spLocks noGrp="1"/>
          </p:cNvSpPr>
          <p:nvPr>
            <p:ph type="sldNum" sz="quarter" idx="12"/>
          </p:nvPr>
        </p:nvSpPr>
        <p:spPr/>
        <p:txBody>
          <a:bodyPr/>
          <a:lstStyle/>
          <a:p>
            <a:fld id="{1AD3A486-C21F-46D7-8297-2FFB947D7358}" type="slidenum">
              <a:rPr lang="en-IN" smtClean="0"/>
              <a:t>‹#›</a:t>
            </a:fld>
            <a:endParaRPr lang="en-IN"/>
          </a:p>
        </p:txBody>
      </p:sp>
    </p:spTree>
    <p:extLst>
      <p:ext uri="{BB962C8B-B14F-4D97-AF65-F5344CB8AC3E}">
        <p14:creationId xmlns:p14="http://schemas.microsoft.com/office/powerpoint/2010/main" val="4176579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9FFDC-FEE2-488A-B8F7-049D50CCBC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204D090C-CFC4-455F-B0FB-1726733A96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72B8A120-EBFF-4A70-AA7D-49D4DA1722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41DC87-4AD1-4879-B5A3-DD95BBE3C419}"/>
              </a:ext>
            </a:extLst>
          </p:cNvPr>
          <p:cNvSpPr>
            <a:spLocks noGrp="1"/>
          </p:cNvSpPr>
          <p:nvPr>
            <p:ph type="dt" sz="half" idx="10"/>
          </p:nvPr>
        </p:nvSpPr>
        <p:spPr/>
        <p:txBody>
          <a:bodyPr/>
          <a:lstStyle/>
          <a:p>
            <a:fld id="{7320E496-6C96-489F-BAEC-86B0960EFA98}" type="datetimeFigureOut">
              <a:rPr lang="en-IN" smtClean="0"/>
              <a:t>23-11-2021</a:t>
            </a:fld>
            <a:endParaRPr lang="en-IN"/>
          </a:p>
        </p:txBody>
      </p:sp>
      <p:sp>
        <p:nvSpPr>
          <p:cNvPr id="6" name="Footer Placeholder 5">
            <a:extLst>
              <a:ext uri="{FF2B5EF4-FFF2-40B4-BE49-F238E27FC236}">
                <a16:creationId xmlns:a16="http://schemas.microsoft.com/office/drawing/2014/main" id="{42898492-F04C-4AFF-B76B-B596AE12DA1C}"/>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825F14A2-C781-459A-B2BD-BAA44EC8C041}"/>
              </a:ext>
            </a:extLst>
          </p:cNvPr>
          <p:cNvSpPr>
            <a:spLocks noGrp="1"/>
          </p:cNvSpPr>
          <p:nvPr>
            <p:ph type="sldNum" sz="quarter" idx="12"/>
          </p:nvPr>
        </p:nvSpPr>
        <p:spPr/>
        <p:txBody>
          <a:bodyPr/>
          <a:lstStyle/>
          <a:p>
            <a:fld id="{1AD3A486-C21F-46D7-8297-2FFB947D7358}" type="slidenum">
              <a:rPr lang="en-IN" smtClean="0"/>
              <a:t>‹#›</a:t>
            </a:fld>
            <a:endParaRPr lang="en-IN"/>
          </a:p>
        </p:txBody>
      </p:sp>
    </p:spTree>
    <p:extLst>
      <p:ext uri="{BB962C8B-B14F-4D97-AF65-F5344CB8AC3E}">
        <p14:creationId xmlns:p14="http://schemas.microsoft.com/office/powerpoint/2010/main" val="2374453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image" Target="../media/image4.pn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19" Type="http://schemas.openxmlformats.org/officeDocument/2006/relationships/image" Target="../media/image3.png"/><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C6C59F-DEC6-4A4F-810C-3A08B23A98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61608685-704E-4CE7-A5EC-EE820C3037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2B0ED4B-5DDC-472D-9F97-0A0505BA67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20E496-6C96-489F-BAEC-86B0960EFA98}" type="datetimeFigureOut">
              <a:rPr lang="en-IN" smtClean="0"/>
              <a:t>23-11-2021</a:t>
            </a:fld>
            <a:endParaRPr lang="en-IN"/>
          </a:p>
        </p:txBody>
      </p:sp>
      <p:sp>
        <p:nvSpPr>
          <p:cNvPr id="5" name="Footer Placeholder 4">
            <a:extLst>
              <a:ext uri="{FF2B5EF4-FFF2-40B4-BE49-F238E27FC236}">
                <a16:creationId xmlns:a16="http://schemas.microsoft.com/office/drawing/2014/main" id="{605B12AE-01DE-4231-A54B-5D7DC199F8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0583EF75-BA11-4FFE-8447-A8990FFF7C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D3A486-C21F-46D7-8297-2FFB947D7358}" type="slidenum">
              <a:rPr lang="en-IN" smtClean="0"/>
              <a:t>‹#›</a:t>
            </a:fld>
            <a:endParaRPr lang="en-IN"/>
          </a:p>
        </p:txBody>
      </p:sp>
    </p:spTree>
    <p:extLst>
      <p:ext uri="{BB962C8B-B14F-4D97-AF65-F5344CB8AC3E}">
        <p14:creationId xmlns:p14="http://schemas.microsoft.com/office/powerpoint/2010/main" val="3235393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320E496-6C96-489F-BAEC-86B0960EFA98}" type="datetimeFigureOut">
              <a:rPr lang="en-IN" smtClean="0"/>
              <a:t>23-11-2021</a:t>
            </a:fld>
            <a:endParaRPr lang="en-IN"/>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AD3A486-C21F-46D7-8297-2FFB947D7358}" type="slidenum">
              <a:rPr lang="en-IN" smtClean="0"/>
              <a:t>‹#›</a:t>
            </a:fld>
            <a:endParaRPr lang="en-IN"/>
          </a:p>
        </p:txBody>
      </p:sp>
    </p:spTree>
    <p:extLst>
      <p:ext uri="{BB962C8B-B14F-4D97-AF65-F5344CB8AC3E}">
        <p14:creationId xmlns:p14="http://schemas.microsoft.com/office/powerpoint/2010/main" val="37242883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320E496-6C96-489F-BAEC-86B0960EFA98}" type="datetimeFigureOut">
              <a:rPr lang="en-IN" smtClean="0"/>
              <a:t>23-11-2021</a:t>
            </a:fld>
            <a:endParaRPr lang="en-IN"/>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AD3A486-C21F-46D7-8297-2FFB947D7358}" type="slidenum">
              <a:rPr lang="en-IN" smtClean="0"/>
              <a:t>‹#›</a:t>
            </a:fld>
            <a:endParaRPr lang="en-IN"/>
          </a:p>
        </p:txBody>
      </p:sp>
    </p:spTree>
    <p:extLst>
      <p:ext uri="{BB962C8B-B14F-4D97-AF65-F5344CB8AC3E}">
        <p14:creationId xmlns:p14="http://schemas.microsoft.com/office/powerpoint/2010/main" val="117360064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41D13-96F9-45CC-9638-19B0414EAD34}"/>
              </a:ext>
            </a:extLst>
          </p:cNvPr>
          <p:cNvSpPr>
            <a:spLocks noGrp="1"/>
          </p:cNvSpPr>
          <p:nvPr>
            <p:ph type="ctrTitle"/>
          </p:nvPr>
        </p:nvSpPr>
        <p:spPr>
          <a:xfrm>
            <a:off x="503067" y="535375"/>
            <a:ext cx="9144000" cy="1024215"/>
          </a:xfrm>
        </p:spPr>
        <p:txBody>
          <a:bodyPr>
            <a:normAutofit/>
          </a:bodyPr>
          <a:lstStyle/>
          <a:p>
            <a:r>
              <a:rPr lang="en-US" sz="4400" dirty="0">
                <a:latin typeface="Algerian" panose="04020705040A02060702" pitchFamily="82" charset="0"/>
              </a:rPr>
              <a:t>Economics- Nature and Scope</a:t>
            </a:r>
            <a:endParaRPr lang="en-IN" sz="4400" dirty="0">
              <a:latin typeface="Algerian" panose="04020705040A02060702" pitchFamily="82" charset="0"/>
            </a:endParaRPr>
          </a:p>
        </p:txBody>
      </p:sp>
      <p:sp>
        <p:nvSpPr>
          <p:cNvPr id="3" name="Subtitle 2">
            <a:extLst>
              <a:ext uri="{FF2B5EF4-FFF2-40B4-BE49-F238E27FC236}">
                <a16:creationId xmlns:a16="http://schemas.microsoft.com/office/drawing/2014/main" id="{FAB8FF10-F597-4551-B882-9A9F209B2F50}"/>
              </a:ext>
            </a:extLst>
          </p:cNvPr>
          <p:cNvSpPr>
            <a:spLocks noGrp="1"/>
          </p:cNvSpPr>
          <p:nvPr>
            <p:ph type="subTitle" idx="1"/>
          </p:nvPr>
        </p:nvSpPr>
        <p:spPr>
          <a:xfrm>
            <a:off x="272249" y="4900774"/>
            <a:ext cx="8108271" cy="1855134"/>
          </a:xfrm>
        </p:spPr>
        <p:txBody>
          <a:bodyPr>
            <a:normAutofit/>
          </a:bodyPr>
          <a:lstStyle/>
          <a:p>
            <a:pPr algn="l"/>
            <a:r>
              <a:rPr lang="en-US" sz="2000" b="1" dirty="0">
                <a:solidFill>
                  <a:srgbClr val="FF0000"/>
                </a:solidFill>
                <a:latin typeface="Times New Roman" panose="02020603050405020304" pitchFamily="18" charset="0"/>
                <a:cs typeface="Times New Roman" panose="02020603050405020304" pitchFamily="18" charset="0"/>
              </a:rPr>
              <a:t>-Dr. Pooja Singh</a:t>
            </a:r>
          </a:p>
          <a:p>
            <a:pPr algn="l"/>
            <a:r>
              <a:rPr lang="en-US" sz="1600" b="1" dirty="0">
                <a:solidFill>
                  <a:srgbClr val="FF0000"/>
                </a:solidFill>
                <a:latin typeface="Times New Roman" panose="02020603050405020304" pitchFamily="18" charset="0"/>
                <a:cs typeface="Times New Roman" panose="02020603050405020304" pitchFamily="18" charset="0"/>
              </a:rPr>
              <a:t>Asst. Prof., Department of economics,</a:t>
            </a:r>
            <a:r>
              <a:rPr lang="en-IN" sz="1600" b="1" dirty="0">
                <a:solidFill>
                  <a:schemeClr val="tx1"/>
                </a:solidFill>
                <a:latin typeface="Times New Roman" panose="02020603050405020304" pitchFamily="18" charset="0"/>
                <a:cs typeface="Times New Roman" panose="02020603050405020304" pitchFamily="18" charset="0"/>
              </a:rPr>
              <a:t> </a:t>
            </a:r>
          </a:p>
          <a:p>
            <a:pPr algn="l"/>
            <a:r>
              <a:rPr lang="en-IN" sz="1600" b="1" dirty="0">
                <a:solidFill>
                  <a:srgbClr val="FF0000"/>
                </a:solidFill>
                <a:latin typeface="Times New Roman" panose="02020603050405020304" pitchFamily="18" charset="0"/>
                <a:cs typeface="Times New Roman" panose="02020603050405020304" pitchFamily="18" charset="0"/>
              </a:rPr>
              <a:t>School of Arts Humanities And Social Science, </a:t>
            </a:r>
            <a:endParaRPr lang="en-US" sz="1600" b="1" dirty="0">
              <a:solidFill>
                <a:srgbClr val="FF0000"/>
              </a:solidFill>
              <a:latin typeface="Times New Roman" panose="02020603050405020304" pitchFamily="18" charset="0"/>
              <a:cs typeface="Times New Roman" panose="02020603050405020304" pitchFamily="18" charset="0"/>
            </a:endParaRPr>
          </a:p>
          <a:p>
            <a:pPr algn="l"/>
            <a:r>
              <a:rPr lang="en-IN" sz="1600" b="1" i="0" dirty="0">
                <a:solidFill>
                  <a:srgbClr val="FF0000"/>
                </a:solidFill>
                <a:effectLst/>
                <a:latin typeface="Times New Roman" panose="02020603050405020304" pitchFamily="18" charset="0"/>
                <a:cs typeface="Times New Roman" panose="02020603050405020304" pitchFamily="18" charset="0"/>
              </a:rPr>
              <a:t>Chhatrapati </a:t>
            </a:r>
            <a:r>
              <a:rPr lang="en-IN" sz="1600" b="1" i="0" dirty="0" err="1">
                <a:solidFill>
                  <a:srgbClr val="FF0000"/>
                </a:solidFill>
                <a:effectLst/>
                <a:latin typeface="Times New Roman" panose="02020603050405020304" pitchFamily="18" charset="0"/>
                <a:cs typeface="Times New Roman" panose="02020603050405020304" pitchFamily="18" charset="0"/>
              </a:rPr>
              <a:t>Shahu</a:t>
            </a:r>
            <a:r>
              <a:rPr lang="en-IN" sz="1600" b="1" i="0" dirty="0">
                <a:solidFill>
                  <a:srgbClr val="FF0000"/>
                </a:solidFill>
                <a:effectLst/>
                <a:latin typeface="Times New Roman" panose="02020603050405020304" pitchFamily="18" charset="0"/>
                <a:cs typeface="Times New Roman" panose="02020603050405020304" pitchFamily="18" charset="0"/>
              </a:rPr>
              <a:t> Ji Maharaj University, Kanpur </a:t>
            </a:r>
            <a:endParaRPr lang="en-IN" sz="1600" b="1" dirty="0">
              <a:solidFill>
                <a:srgbClr val="FF0000"/>
              </a:solidFill>
              <a:latin typeface="Times New Roman" panose="02020603050405020304" pitchFamily="18" charset="0"/>
              <a:cs typeface="Times New Roman" panose="02020603050405020304" pitchFamily="18" charset="0"/>
            </a:endParaRPr>
          </a:p>
          <a:p>
            <a:endParaRPr lang="en-IN" dirty="0"/>
          </a:p>
        </p:txBody>
      </p:sp>
      <p:pic>
        <p:nvPicPr>
          <p:cNvPr id="4" name="Picture 3">
            <a:extLst>
              <a:ext uri="{FF2B5EF4-FFF2-40B4-BE49-F238E27FC236}">
                <a16:creationId xmlns:a16="http://schemas.microsoft.com/office/drawing/2014/main" id="{A891BBA5-1B48-4B5F-BA16-78617FB1C073}"/>
              </a:ext>
            </a:extLst>
          </p:cNvPr>
          <p:cNvPicPr>
            <a:picLocks noChangeAspect="1"/>
          </p:cNvPicPr>
          <p:nvPr/>
        </p:nvPicPr>
        <p:blipFill>
          <a:blip r:embed="rId2"/>
          <a:stretch>
            <a:fillRect/>
          </a:stretch>
        </p:blipFill>
        <p:spPr>
          <a:xfrm>
            <a:off x="1566658" y="1605574"/>
            <a:ext cx="7732451" cy="3169328"/>
          </a:xfrm>
          <a:prstGeom prst="rect">
            <a:avLst/>
          </a:prstGeom>
        </p:spPr>
      </p:pic>
    </p:spTree>
    <p:extLst>
      <p:ext uri="{BB962C8B-B14F-4D97-AF65-F5344CB8AC3E}">
        <p14:creationId xmlns:p14="http://schemas.microsoft.com/office/powerpoint/2010/main" val="2176915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3B940F-2041-4EAF-AE11-AA5C61435614}"/>
              </a:ext>
            </a:extLst>
          </p:cNvPr>
          <p:cNvSpPr>
            <a:spLocks noGrp="1"/>
          </p:cNvSpPr>
          <p:nvPr>
            <p:ph idx="1"/>
          </p:nvPr>
        </p:nvSpPr>
        <p:spPr>
          <a:xfrm>
            <a:off x="323294" y="707039"/>
            <a:ext cx="11235431" cy="5942336"/>
          </a:xfrm>
        </p:spPr>
        <p:txBody>
          <a:bodyPr/>
          <a:lstStyle/>
          <a:p>
            <a:pPr marL="0" lvl="0" indent="0" algn="just">
              <a:lnSpc>
                <a:spcPct val="107000"/>
              </a:lnSpc>
              <a:buNone/>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u="sng" dirty="0">
                <a:effectLst/>
                <a:latin typeface="Times New Roman" panose="02020603050405020304" pitchFamily="18" charset="0"/>
                <a:ea typeface="Calibri" panose="020F0502020204030204" pitchFamily="34" charset="0"/>
                <a:cs typeface="Times New Roman" panose="02020603050405020304" pitchFamily="18" charset="0"/>
              </a:rPr>
              <a:t>Economics Cover Wide Area And Serve Different Purpose</a:t>
            </a:r>
          </a:p>
          <a:p>
            <a:pPr marL="0" lvl="0" indent="0" algn="just">
              <a:lnSpc>
                <a:spcPct val="107000"/>
              </a:lnSpc>
              <a:buNone/>
            </a:pPr>
            <a:r>
              <a:rPr lang="en-US" sz="2000" b="1" dirty="0">
                <a:latin typeface="Times New Roman" panose="02020603050405020304" pitchFamily="18" charset="0"/>
                <a:ea typeface="Calibri" panose="020F0502020204030204" pitchFamily="34" charset="0"/>
                <a:cs typeface="Times New Roman" panose="02020603050405020304" pitchFamily="18" charset="0"/>
              </a:rPr>
              <a:t>Stonier &amp; Hague have divided the subject matter of Economics into three categories as discussed below:</a:t>
            </a:r>
          </a:p>
          <a:p>
            <a:pPr marL="0" lvl="0" indent="0" algn="just">
              <a:lnSpc>
                <a:spcPct val="107000"/>
              </a:lnSpc>
              <a:buNone/>
            </a:pPr>
            <a:endParaRPr lang="en-US" sz="1800" b="1" dirty="0">
              <a:latin typeface="Times New Roman" panose="02020603050405020304" pitchFamily="18" charset="0"/>
              <a:ea typeface="Calibri" panose="020F0502020204030204" pitchFamily="34" charset="0"/>
              <a:cs typeface="Times New Roman" panose="02020603050405020304" pitchFamily="18" charset="0"/>
            </a:endParaRPr>
          </a:p>
          <a:p>
            <a:pPr marL="0" lvl="0" indent="0" algn="just">
              <a:lnSpc>
                <a:spcPct val="107000"/>
              </a:lnSpc>
              <a:buNone/>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1)Economic Theory-</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It is theoretical part of economics. It contains economic theories and economic tools. It is divided into static and dynamic economics. It is also known as economic analysis.</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7000"/>
              </a:lnSpc>
              <a:buNone/>
            </a:pPr>
            <a:r>
              <a:rPr lang="en-US" sz="2000" b="1" dirty="0">
                <a:latin typeface="Times New Roman" panose="02020603050405020304" pitchFamily="18" charset="0"/>
                <a:ea typeface="Calibri" panose="020F0502020204030204" pitchFamily="34" charset="0"/>
                <a:cs typeface="Times New Roman" panose="02020603050405020304" pitchFamily="18" charset="0"/>
              </a:rPr>
              <a:t>2)</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Applied Economics-</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It attempts to apply the results of economic analysis to descriptive economics. Industrial economics, Managerial economics and Agricultural economics are some examples of applied economics.</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7000"/>
              </a:lnSpc>
              <a:spcAft>
                <a:spcPts val="800"/>
              </a:spcAft>
              <a:buNone/>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3)Descriptive Economics-</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In descriptive economics, relevant facts about a particular economic subject or topic are collected for the purpose of study the subjects. ‘Indian Economics’ is the example of descriptive economics.</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
        <p:nvSpPr>
          <p:cNvPr id="4" name="Footer Placeholder 1">
            <a:extLst>
              <a:ext uri="{FF2B5EF4-FFF2-40B4-BE49-F238E27FC236}">
                <a16:creationId xmlns:a16="http://schemas.microsoft.com/office/drawing/2014/main" id="{00A2573B-468C-4B7E-84BC-A499C2D7FCE2}"/>
              </a:ext>
            </a:extLst>
          </p:cNvPr>
          <p:cNvSpPr txBox="1">
            <a:spLocks/>
          </p:cNvSpPr>
          <p:nvPr/>
        </p:nvSpPr>
        <p:spPr>
          <a:xfrm>
            <a:off x="0" y="6425862"/>
            <a:ext cx="12192000" cy="432138"/>
          </a:xfrm>
          <a:prstGeom prst="rect">
            <a:avLst/>
          </a:prstGeom>
          <a:solidFill>
            <a:schemeClr val="accent6">
              <a:lumMod val="60000"/>
              <a:lumOff val="40000"/>
            </a:schemeClr>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1400" b="1" dirty="0">
                <a:solidFill>
                  <a:schemeClr val="tx1"/>
                </a:solidFill>
                <a:latin typeface="Times New Roman" panose="02020603050405020304" pitchFamily="18" charset="0"/>
                <a:cs typeface="Times New Roman" panose="02020603050405020304" pitchFamily="18" charset="0"/>
              </a:rPr>
              <a:t>-</a:t>
            </a:r>
            <a:r>
              <a:rPr lang="en-IN" sz="1400" b="1" dirty="0" err="1">
                <a:solidFill>
                  <a:schemeClr val="tx1"/>
                </a:solidFill>
                <a:latin typeface="Times New Roman" panose="02020603050405020304" pitchFamily="18" charset="0"/>
                <a:cs typeface="Times New Roman" panose="02020603050405020304" pitchFamily="18" charset="0"/>
              </a:rPr>
              <a:t>Dr.</a:t>
            </a:r>
            <a:r>
              <a:rPr lang="en-IN" sz="1400" b="1" dirty="0">
                <a:solidFill>
                  <a:schemeClr val="tx1"/>
                </a:solidFill>
                <a:latin typeface="Times New Roman" panose="02020603050405020304" pitchFamily="18" charset="0"/>
                <a:cs typeface="Times New Roman" panose="02020603050405020304" pitchFamily="18" charset="0"/>
              </a:rPr>
              <a:t> Pooja Singh, Asst. Prof., Department of Economics, School of Arts Humanities And Social </a:t>
            </a:r>
            <a:r>
              <a:rPr lang="en-IN" sz="1400" b="1" dirty="0" err="1">
                <a:solidFill>
                  <a:schemeClr val="tx1"/>
                </a:solidFill>
                <a:latin typeface="Times New Roman" panose="02020603050405020304" pitchFamily="18" charset="0"/>
                <a:cs typeface="Times New Roman" panose="02020603050405020304" pitchFamily="18" charset="0"/>
              </a:rPr>
              <a:t>Science,Chhatrapati</a:t>
            </a:r>
            <a:r>
              <a:rPr lang="en-IN" sz="1400" b="1" dirty="0">
                <a:solidFill>
                  <a:schemeClr val="tx1"/>
                </a:solidFill>
                <a:latin typeface="Times New Roman" panose="02020603050405020304" pitchFamily="18" charset="0"/>
                <a:cs typeface="Times New Roman" panose="02020603050405020304" pitchFamily="18" charset="0"/>
              </a:rPr>
              <a:t> </a:t>
            </a:r>
            <a:r>
              <a:rPr lang="en-IN" sz="1400" b="1" dirty="0" err="1">
                <a:solidFill>
                  <a:schemeClr val="tx1"/>
                </a:solidFill>
                <a:latin typeface="Times New Roman" panose="02020603050405020304" pitchFamily="18" charset="0"/>
                <a:cs typeface="Times New Roman" panose="02020603050405020304" pitchFamily="18" charset="0"/>
              </a:rPr>
              <a:t>Shahu</a:t>
            </a:r>
            <a:r>
              <a:rPr lang="en-IN" sz="1400" b="1" dirty="0">
                <a:solidFill>
                  <a:schemeClr val="tx1"/>
                </a:solidFill>
                <a:latin typeface="Times New Roman" panose="02020603050405020304" pitchFamily="18" charset="0"/>
                <a:cs typeface="Times New Roman" panose="02020603050405020304" pitchFamily="18" charset="0"/>
              </a:rPr>
              <a:t> Ji Maharaj University, Kanpur  </a:t>
            </a:r>
          </a:p>
        </p:txBody>
      </p:sp>
      <p:sp>
        <p:nvSpPr>
          <p:cNvPr id="6" name="TextBox 5">
            <a:extLst>
              <a:ext uri="{FF2B5EF4-FFF2-40B4-BE49-F238E27FC236}">
                <a16:creationId xmlns:a16="http://schemas.microsoft.com/office/drawing/2014/main" id="{7D07C5C8-C68D-4EBF-88CB-A0886DD70E56}"/>
              </a:ext>
            </a:extLst>
          </p:cNvPr>
          <p:cNvSpPr txBox="1"/>
          <p:nvPr/>
        </p:nvSpPr>
        <p:spPr>
          <a:xfrm>
            <a:off x="0" y="19520"/>
            <a:ext cx="12192000" cy="369332"/>
          </a:xfrm>
          <a:prstGeom prst="rect">
            <a:avLst/>
          </a:prstGeom>
          <a:solidFill>
            <a:schemeClr val="accent6">
              <a:lumMod val="60000"/>
              <a:lumOff val="40000"/>
            </a:schemeClr>
          </a:solidFill>
        </p:spPr>
        <p:txBody>
          <a:bodyPr wrap="square" rtlCol="0">
            <a:spAutoFit/>
          </a:bodyPr>
          <a:lstStyle/>
          <a:p>
            <a:pPr algn="ctr"/>
            <a:r>
              <a:rPr lang="en-US" sz="1800" b="1" dirty="0">
                <a:latin typeface="Times New Roman" panose="02020603050405020304" pitchFamily="18" charset="0"/>
                <a:cs typeface="Times New Roman" panose="02020603050405020304" pitchFamily="18" charset="0"/>
              </a:rPr>
              <a:t>Economics- Nature and Scope</a:t>
            </a:r>
            <a:endParaRPr lang="en-IN"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27358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a:extLst>
              <a:ext uri="{FF2B5EF4-FFF2-40B4-BE49-F238E27FC236}">
                <a16:creationId xmlns:a16="http://schemas.microsoft.com/office/drawing/2014/main" id="{FDFE8361-C463-40C9-8DCA-0D4C879C857F}"/>
              </a:ext>
            </a:extLst>
          </p:cNvPr>
          <p:cNvSpPr txBox="1">
            <a:spLocks/>
          </p:cNvSpPr>
          <p:nvPr/>
        </p:nvSpPr>
        <p:spPr>
          <a:xfrm>
            <a:off x="0" y="6425862"/>
            <a:ext cx="12192000" cy="432138"/>
          </a:xfrm>
          <a:prstGeom prst="rect">
            <a:avLst/>
          </a:prstGeom>
          <a:solidFill>
            <a:schemeClr val="accent6">
              <a:lumMod val="60000"/>
              <a:lumOff val="40000"/>
            </a:schemeClr>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1400" b="1" dirty="0">
                <a:solidFill>
                  <a:schemeClr val="tx1"/>
                </a:solidFill>
                <a:latin typeface="Times New Roman" panose="02020603050405020304" pitchFamily="18" charset="0"/>
                <a:cs typeface="Times New Roman" panose="02020603050405020304" pitchFamily="18" charset="0"/>
              </a:rPr>
              <a:t>-</a:t>
            </a:r>
            <a:r>
              <a:rPr lang="en-IN" sz="1400" b="1" dirty="0" err="1">
                <a:solidFill>
                  <a:schemeClr val="tx1"/>
                </a:solidFill>
                <a:latin typeface="Times New Roman" panose="02020603050405020304" pitchFamily="18" charset="0"/>
                <a:cs typeface="Times New Roman" panose="02020603050405020304" pitchFamily="18" charset="0"/>
              </a:rPr>
              <a:t>Dr.</a:t>
            </a:r>
            <a:r>
              <a:rPr lang="en-IN" sz="1400" b="1" dirty="0">
                <a:solidFill>
                  <a:schemeClr val="tx1"/>
                </a:solidFill>
                <a:latin typeface="Times New Roman" panose="02020603050405020304" pitchFamily="18" charset="0"/>
                <a:cs typeface="Times New Roman" panose="02020603050405020304" pitchFamily="18" charset="0"/>
              </a:rPr>
              <a:t> Pooja Singh, Asst. Prof., Department of Economics ,School of Arts Humanities And Social Science, Chhatrapati </a:t>
            </a:r>
            <a:r>
              <a:rPr lang="en-IN" sz="1400" b="1" dirty="0" err="1">
                <a:solidFill>
                  <a:schemeClr val="tx1"/>
                </a:solidFill>
                <a:latin typeface="Times New Roman" panose="02020603050405020304" pitchFamily="18" charset="0"/>
                <a:cs typeface="Times New Roman" panose="02020603050405020304" pitchFamily="18" charset="0"/>
              </a:rPr>
              <a:t>Shahu</a:t>
            </a:r>
            <a:r>
              <a:rPr lang="en-IN" sz="1400" b="1" dirty="0">
                <a:solidFill>
                  <a:schemeClr val="tx1"/>
                </a:solidFill>
                <a:latin typeface="Times New Roman" panose="02020603050405020304" pitchFamily="18" charset="0"/>
                <a:cs typeface="Times New Roman" panose="02020603050405020304" pitchFamily="18" charset="0"/>
              </a:rPr>
              <a:t> Ji Maharaj University, Kanpur  </a:t>
            </a:r>
          </a:p>
        </p:txBody>
      </p:sp>
      <p:sp>
        <p:nvSpPr>
          <p:cNvPr id="6" name="TextBox 5">
            <a:extLst>
              <a:ext uri="{FF2B5EF4-FFF2-40B4-BE49-F238E27FC236}">
                <a16:creationId xmlns:a16="http://schemas.microsoft.com/office/drawing/2014/main" id="{5BD65A9C-C791-44F2-B20A-53A17E65F36A}"/>
              </a:ext>
            </a:extLst>
          </p:cNvPr>
          <p:cNvSpPr txBox="1"/>
          <p:nvPr/>
        </p:nvSpPr>
        <p:spPr>
          <a:xfrm>
            <a:off x="0" y="19520"/>
            <a:ext cx="12192000" cy="369332"/>
          </a:xfrm>
          <a:prstGeom prst="rect">
            <a:avLst/>
          </a:prstGeom>
          <a:solidFill>
            <a:schemeClr val="accent6">
              <a:lumMod val="60000"/>
              <a:lumOff val="40000"/>
            </a:schemeClr>
          </a:solidFill>
        </p:spPr>
        <p:txBody>
          <a:bodyPr wrap="square" rtlCol="0">
            <a:spAutoFit/>
          </a:bodyPr>
          <a:lstStyle/>
          <a:p>
            <a:pPr algn="ctr"/>
            <a:r>
              <a:rPr lang="en-US" sz="1800" b="1" dirty="0">
                <a:latin typeface="Times New Roman" panose="02020603050405020304" pitchFamily="18" charset="0"/>
                <a:cs typeface="Times New Roman" panose="02020603050405020304" pitchFamily="18" charset="0"/>
              </a:rPr>
              <a:t>Economics- Nature and Scope</a:t>
            </a:r>
            <a:endParaRPr lang="en-IN" b="1" dirty="0">
              <a:latin typeface="Times New Roman" panose="02020603050405020304" pitchFamily="18"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4509D845-68CB-4BBE-9AC4-3BE8545AF21C}"/>
              </a:ext>
            </a:extLst>
          </p:cNvPr>
          <p:cNvSpPr/>
          <p:nvPr/>
        </p:nvSpPr>
        <p:spPr>
          <a:xfrm>
            <a:off x="5157626" y="1317404"/>
            <a:ext cx="5948737" cy="79248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latin typeface="Times New Roman" panose="02020603050405020304" pitchFamily="18" charset="0"/>
                <a:cs typeface="Times New Roman" panose="02020603050405020304" pitchFamily="18" charset="0"/>
              </a:rPr>
              <a:t>Demand Analysis &amp; Forecasting </a:t>
            </a:r>
            <a:endParaRPr lang="en-IN" b="1" dirty="0">
              <a:solidFill>
                <a:schemeClr val="tx1"/>
              </a:solidFill>
              <a:latin typeface="Times New Roman" panose="02020603050405020304" pitchFamily="18" charset="0"/>
              <a:cs typeface="Times New Roman" panose="02020603050405020304" pitchFamily="18" charset="0"/>
            </a:endParaRPr>
          </a:p>
        </p:txBody>
      </p:sp>
      <p:sp>
        <p:nvSpPr>
          <p:cNvPr id="8" name="Rectangle: Rounded Corners 7">
            <a:extLst>
              <a:ext uri="{FF2B5EF4-FFF2-40B4-BE49-F238E27FC236}">
                <a16:creationId xmlns:a16="http://schemas.microsoft.com/office/drawing/2014/main" id="{EFC5664F-AA6B-44E9-8BFD-AC56DABCE88A}"/>
              </a:ext>
            </a:extLst>
          </p:cNvPr>
          <p:cNvSpPr/>
          <p:nvPr/>
        </p:nvSpPr>
        <p:spPr>
          <a:xfrm>
            <a:off x="5661060" y="2243982"/>
            <a:ext cx="5311739" cy="79248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solidFill>
                  <a:schemeClr val="tx1"/>
                </a:solidFill>
                <a:latin typeface="Times New Roman" panose="02020603050405020304" pitchFamily="18" charset="0"/>
                <a:cs typeface="Times New Roman" panose="02020603050405020304" pitchFamily="18" charset="0"/>
              </a:rPr>
              <a:t> Elasticity of Demand </a:t>
            </a:r>
            <a:endParaRPr lang="en-IN" b="1" dirty="0">
              <a:solidFill>
                <a:schemeClr val="tx1"/>
              </a:solidFill>
              <a:latin typeface="Times New Roman" panose="02020603050405020304" pitchFamily="18" charset="0"/>
              <a:cs typeface="Times New Roman" panose="02020603050405020304" pitchFamily="18" charset="0"/>
            </a:endParaRPr>
          </a:p>
          <a:p>
            <a:pPr algn="ctr"/>
            <a:r>
              <a:rPr lang="en-US" b="1" dirty="0">
                <a:solidFill>
                  <a:schemeClr val="tx1"/>
                </a:solidFill>
                <a:latin typeface="Times New Roman" panose="02020603050405020304" pitchFamily="18" charset="0"/>
                <a:cs typeface="Times New Roman" panose="02020603050405020304" pitchFamily="18" charset="0"/>
              </a:rPr>
              <a:t> </a:t>
            </a:r>
            <a:endParaRPr lang="en-IN" b="1" dirty="0">
              <a:solidFill>
                <a:schemeClr val="tx1"/>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7796CD0A-362D-4BE2-9BD9-5D7F4378EBFE}"/>
              </a:ext>
            </a:extLst>
          </p:cNvPr>
          <p:cNvSpPr/>
          <p:nvPr/>
        </p:nvSpPr>
        <p:spPr>
          <a:xfrm>
            <a:off x="6010382" y="3143529"/>
            <a:ext cx="5131484" cy="81276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a:solidFill>
                  <a:schemeClr val="tx1"/>
                </a:solidFill>
                <a:latin typeface="Times New Roman" panose="02020603050405020304" pitchFamily="18" charset="0"/>
                <a:cs typeface="Times New Roman" panose="02020603050405020304" pitchFamily="18" charset="0"/>
              </a:rPr>
              <a:t>Production  &amp; Cost Analysis</a:t>
            </a:r>
            <a:endParaRPr lang="en-IN" b="1" dirty="0">
              <a:solidFill>
                <a:schemeClr val="tx1"/>
              </a:solidFill>
              <a:latin typeface="Times New Roman" panose="02020603050405020304" pitchFamily="18" charset="0"/>
              <a:cs typeface="Times New Roman" panose="02020603050405020304" pitchFamily="18" charset="0"/>
            </a:endParaRPr>
          </a:p>
          <a:p>
            <a:pPr algn="ctr"/>
            <a:endParaRPr lang="en-IN" b="1" dirty="0">
              <a:solidFill>
                <a:schemeClr val="tx1"/>
              </a:solidFill>
              <a:latin typeface="Times New Roman" panose="02020603050405020304" pitchFamily="18"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B93DDE64-A41D-4B3D-A350-973B8C8BA80B}"/>
              </a:ext>
            </a:extLst>
          </p:cNvPr>
          <p:cNvSpPr/>
          <p:nvPr/>
        </p:nvSpPr>
        <p:spPr>
          <a:xfrm>
            <a:off x="6299656" y="4070107"/>
            <a:ext cx="5212080" cy="79248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b="1">
                <a:solidFill>
                  <a:schemeClr val="tx1"/>
                </a:solidFill>
                <a:latin typeface="Times New Roman" panose="02020603050405020304" pitchFamily="18" charset="0"/>
                <a:cs typeface="Times New Roman" panose="02020603050405020304" pitchFamily="18" charset="0"/>
              </a:rPr>
              <a:t>Capital Management</a:t>
            </a:r>
            <a:endParaRPr lang="en-IN" b="1" dirty="0">
              <a:solidFill>
                <a:schemeClr val="tx1"/>
              </a:solidFill>
              <a:latin typeface="Times New Roman" panose="02020603050405020304" pitchFamily="18" charset="0"/>
              <a:cs typeface="Times New Roman" panose="02020603050405020304" pitchFamily="18" charset="0"/>
            </a:endParaRPr>
          </a:p>
        </p:txBody>
      </p:sp>
      <p:sp>
        <p:nvSpPr>
          <p:cNvPr id="11" name="Rectangle: Rounded Corners 10">
            <a:extLst>
              <a:ext uri="{FF2B5EF4-FFF2-40B4-BE49-F238E27FC236}">
                <a16:creationId xmlns:a16="http://schemas.microsoft.com/office/drawing/2014/main" id="{F0AF1235-C074-4A17-ADD6-790AD8A6947F}"/>
              </a:ext>
            </a:extLst>
          </p:cNvPr>
          <p:cNvSpPr/>
          <p:nvPr/>
        </p:nvSpPr>
        <p:spPr>
          <a:xfrm>
            <a:off x="6412673" y="4998659"/>
            <a:ext cx="5212080" cy="79248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b="1" dirty="0">
                <a:solidFill>
                  <a:schemeClr val="tx1"/>
                </a:solidFill>
                <a:latin typeface="Times New Roman" panose="02020603050405020304" pitchFamily="18" charset="0"/>
                <a:cs typeface="Times New Roman" panose="02020603050405020304" pitchFamily="18" charset="0"/>
              </a:rPr>
              <a:t>Profit Management</a:t>
            </a:r>
            <a:endParaRPr lang="en-IN" b="1" dirty="0">
              <a:solidFill>
                <a:schemeClr val="tx1"/>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8D480AF7-4E49-4118-B49D-61C31657418B}"/>
              </a:ext>
            </a:extLst>
          </p:cNvPr>
          <p:cNvSpPr txBox="1"/>
          <p:nvPr/>
        </p:nvSpPr>
        <p:spPr>
          <a:xfrm>
            <a:off x="482886" y="1045833"/>
            <a:ext cx="4387066" cy="2308324"/>
          </a:xfrm>
          <a:prstGeom prst="rect">
            <a:avLst/>
          </a:prstGeom>
          <a:noFill/>
        </p:spPr>
        <p:txBody>
          <a:bodyPr wrap="square">
            <a:spAutoFit/>
          </a:bodyPr>
          <a:lstStyle/>
          <a:p>
            <a:r>
              <a:rPr lang="en-US" sz="2400" dirty="0"/>
              <a:t>As regards the </a:t>
            </a:r>
            <a:r>
              <a:rPr lang="en-US" sz="2400" b="1" dirty="0"/>
              <a:t>Scope of  Economics</a:t>
            </a:r>
            <a:r>
              <a:rPr lang="en-US" sz="2400" dirty="0"/>
              <a:t>, no uniformity of views exists among various authors. However, the following aspects are said to generally fall under Economics</a:t>
            </a:r>
            <a:r>
              <a:rPr lang="en-US" dirty="0"/>
              <a:t>.</a:t>
            </a:r>
            <a:endParaRPr lang="en-IN" dirty="0"/>
          </a:p>
        </p:txBody>
      </p:sp>
    </p:spTree>
    <p:extLst>
      <p:ext uri="{BB962C8B-B14F-4D97-AF65-F5344CB8AC3E}">
        <p14:creationId xmlns:p14="http://schemas.microsoft.com/office/powerpoint/2010/main" val="3588386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8DB9A0-9595-49CE-B2D7-067A076289E9}"/>
              </a:ext>
            </a:extLst>
          </p:cNvPr>
          <p:cNvSpPr>
            <a:spLocks noGrp="1"/>
          </p:cNvSpPr>
          <p:nvPr>
            <p:ph idx="1"/>
          </p:nvPr>
        </p:nvSpPr>
        <p:spPr>
          <a:xfrm>
            <a:off x="838200" y="1159800"/>
            <a:ext cx="10515600" cy="4351338"/>
          </a:xfrm>
        </p:spPr>
        <p:txBody>
          <a:bodyPr/>
          <a:lstStyle/>
          <a:p>
            <a:r>
              <a:rPr lang="en-US" sz="2400" dirty="0">
                <a:effectLst/>
                <a:latin typeface="Times New Roman" panose="02020603050405020304" pitchFamily="18" charset="0"/>
                <a:ea typeface="Calibri" panose="020F0502020204030204" pitchFamily="34" charset="0"/>
              </a:rPr>
              <a:t>Economics helps the business managers to analyses the external environment of business. </a:t>
            </a:r>
          </a:p>
          <a:p>
            <a:endParaRPr lang="en-US" sz="2400" dirty="0">
              <a:latin typeface="Times New Roman" panose="02020603050405020304" pitchFamily="18" charset="0"/>
              <a:ea typeface="Calibri" panose="020F0502020204030204" pitchFamily="34" charset="0"/>
            </a:endParaRPr>
          </a:p>
          <a:p>
            <a:endParaRPr lang="en-US" sz="2400" dirty="0">
              <a:effectLst/>
              <a:latin typeface="Times New Roman" panose="02020603050405020304" pitchFamily="18" charset="0"/>
              <a:ea typeface="Calibri" panose="020F0502020204030204" pitchFamily="34" charset="0"/>
            </a:endParaRPr>
          </a:p>
          <a:p>
            <a:r>
              <a:rPr lang="en-US" sz="2400" dirty="0">
                <a:effectLst/>
                <a:latin typeface="Times New Roman" panose="02020603050405020304" pitchFamily="18" charset="0"/>
                <a:ea typeface="Calibri" panose="020F0502020204030204" pitchFamily="34" charset="0"/>
                <a:cs typeface="Times New Roman" panose="02020603050405020304" pitchFamily="18" charset="0"/>
              </a:rPr>
              <a:t>However, economics does not furnish a body of set principles or readymade solutions to various problems which can be applied on ones understanding of economic logic, finding the solution to various economic problem should not be difficult.</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
        <p:nvSpPr>
          <p:cNvPr id="4" name="Footer Placeholder 1">
            <a:extLst>
              <a:ext uri="{FF2B5EF4-FFF2-40B4-BE49-F238E27FC236}">
                <a16:creationId xmlns:a16="http://schemas.microsoft.com/office/drawing/2014/main" id="{340ED3EA-8F2C-4E0E-AE50-09AA2814C745}"/>
              </a:ext>
            </a:extLst>
          </p:cNvPr>
          <p:cNvSpPr txBox="1">
            <a:spLocks/>
          </p:cNvSpPr>
          <p:nvPr/>
        </p:nvSpPr>
        <p:spPr>
          <a:xfrm>
            <a:off x="0" y="6425862"/>
            <a:ext cx="12192000" cy="432138"/>
          </a:xfrm>
          <a:prstGeom prst="rect">
            <a:avLst/>
          </a:prstGeom>
          <a:solidFill>
            <a:schemeClr val="accent6">
              <a:lumMod val="60000"/>
              <a:lumOff val="40000"/>
            </a:schemeClr>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1400" b="1" dirty="0">
                <a:solidFill>
                  <a:schemeClr val="tx1"/>
                </a:solidFill>
                <a:latin typeface="Times New Roman" panose="02020603050405020304" pitchFamily="18" charset="0"/>
                <a:cs typeface="Times New Roman" panose="02020603050405020304" pitchFamily="18" charset="0"/>
              </a:rPr>
              <a:t>-</a:t>
            </a:r>
            <a:r>
              <a:rPr lang="en-IN" sz="1400" b="1" dirty="0" err="1">
                <a:solidFill>
                  <a:schemeClr val="tx1"/>
                </a:solidFill>
                <a:latin typeface="Times New Roman" panose="02020603050405020304" pitchFamily="18" charset="0"/>
                <a:cs typeface="Times New Roman" panose="02020603050405020304" pitchFamily="18" charset="0"/>
              </a:rPr>
              <a:t>Dr.</a:t>
            </a:r>
            <a:r>
              <a:rPr lang="en-IN" sz="1400" b="1" dirty="0">
                <a:solidFill>
                  <a:schemeClr val="tx1"/>
                </a:solidFill>
                <a:latin typeface="Times New Roman" panose="02020603050405020304" pitchFamily="18" charset="0"/>
                <a:cs typeface="Times New Roman" panose="02020603050405020304" pitchFamily="18" charset="0"/>
              </a:rPr>
              <a:t> Pooja Singh, Asst. Prof., Department of Economics, School of Arts Humanities And Social Science,, Chhatrapati </a:t>
            </a:r>
            <a:r>
              <a:rPr lang="en-IN" sz="1400" b="1" dirty="0" err="1">
                <a:solidFill>
                  <a:schemeClr val="tx1"/>
                </a:solidFill>
                <a:latin typeface="Times New Roman" panose="02020603050405020304" pitchFamily="18" charset="0"/>
                <a:cs typeface="Times New Roman" panose="02020603050405020304" pitchFamily="18" charset="0"/>
              </a:rPr>
              <a:t>Shahu</a:t>
            </a:r>
            <a:r>
              <a:rPr lang="en-IN" sz="1400" b="1" dirty="0">
                <a:solidFill>
                  <a:schemeClr val="tx1"/>
                </a:solidFill>
                <a:latin typeface="Times New Roman" panose="02020603050405020304" pitchFamily="18" charset="0"/>
                <a:cs typeface="Times New Roman" panose="02020603050405020304" pitchFamily="18" charset="0"/>
              </a:rPr>
              <a:t> Ji Maharaj University, Kanpur  </a:t>
            </a:r>
          </a:p>
        </p:txBody>
      </p:sp>
      <p:sp>
        <p:nvSpPr>
          <p:cNvPr id="5" name="TextBox 4">
            <a:extLst>
              <a:ext uri="{FF2B5EF4-FFF2-40B4-BE49-F238E27FC236}">
                <a16:creationId xmlns:a16="http://schemas.microsoft.com/office/drawing/2014/main" id="{3DA2C375-6A93-460A-97E6-4D9910890D69}"/>
              </a:ext>
            </a:extLst>
          </p:cNvPr>
          <p:cNvSpPr txBox="1"/>
          <p:nvPr/>
        </p:nvSpPr>
        <p:spPr>
          <a:xfrm>
            <a:off x="0" y="19520"/>
            <a:ext cx="12192000" cy="369332"/>
          </a:xfrm>
          <a:prstGeom prst="rect">
            <a:avLst/>
          </a:prstGeom>
          <a:solidFill>
            <a:schemeClr val="accent6">
              <a:lumMod val="60000"/>
              <a:lumOff val="40000"/>
            </a:schemeClr>
          </a:solidFill>
        </p:spPr>
        <p:txBody>
          <a:bodyPr wrap="square" rtlCol="0">
            <a:spAutoFit/>
          </a:bodyPr>
          <a:lstStyle/>
          <a:p>
            <a:pPr algn="ctr"/>
            <a:r>
              <a:rPr lang="en-US" sz="1800" b="1" dirty="0">
                <a:latin typeface="Times New Roman" panose="02020603050405020304" pitchFamily="18" charset="0"/>
                <a:cs typeface="Times New Roman" panose="02020603050405020304" pitchFamily="18" charset="0"/>
              </a:rPr>
              <a:t>Economics- Nature and Scope</a:t>
            </a:r>
            <a:endParaRPr lang="en-IN"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6077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BEA84-0EF1-4E5F-A563-CCC6D8928F46}"/>
              </a:ext>
            </a:extLst>
          </p:cNvPr>
          <p:cNvSpPr>
            <a:spLocks noGrp="1"/>
          </p:cNvSpPr>
          <p:nvPr>
            <p:ph type="title"/>
          </p:nvPr>
        </p:nvSpPr>
        <p:spPr>
          <a:xfrm>
            <a:off x="381000" y="309879"/>
            <a:ext cx="4099560" cy="742315"/>
          </a:xfrm>
        </p:spPr>
        <p:txBody>
          <a:bodyPr>
            <a:normAutofit/>
          </a:bodyPr>
          <a:lstStyle/>
          <a:p>
            <a:r>
              <a:rPr lang="en-US" sz="3200" b="1" u="sng" dirty="0">
                <a:solidFill>
                  <a:srgbClr val="C00000"/>
                </a:solidFill>
                <a:latin typeface="Times New Roman" panose="02020603050405020304" pitchFamily="18" charset="0"/>
                <a:cs typeface="Times New Roman" panose="02020603050405020304" pitchFamily="18" charset="0"/>
              </a:rPr>
              <a:t>REFRENCES</a:t>
            </a:r>
            <a:endParaRPr lang="en-IN" sz="3200" b="1" u="sng"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0B63969-BFE1-4D57-AA2B-925BEB5E890E}"/>
              </a:ext>
            </a:extLst>
          </p:cNvPr>
          <p:cNvSpPr>
            <a:spLocks noGrp="1"/>
          </p:cNvSpPr>
          <p:nvPr>
            <p:ph idx="1"/>
          </p:nvPr>
        </p:nvSpPr>
        <p:spPr>
          <a:xfrm>
            <a:off x="381000" y="1253331"/>
            <a:ext cx="11699240" cy="4802029"/>
          </a:xfrm>
        </p:spPr>
        <p:txBody>
          <a:bodyPr/>
          <a:lstStyle/>
          <a:p>
            <a:r>
              <a:rPr lang="en-IN" dirty="0" err="1"/>
              <a:t>Koutsoyiannis</a:t>
            </a:r>
            <a:r>
              <a:rPr lang="en-IN" dirty="0"/>
              <a:t>, A Modem Microeconomics, 2nd Edition, Macmillan Publication, Landon. </a:t>
            </a:r>
          </a:p>
          <a:p>
            <a:r>
              <a:rPr lang="en-IN" dirty="0"/>
              <a:t> Landsberg, Steven E. Price Theory and Application. The Dryden Press, Landon.</a:t>
            </a:r>
          </a:p>
          <a:p>
            <a:r>
              <a:rPr lang="en-IN" dirty="0"/>
              <a:t> Salvatore, S., Managerial Economics, Mc Graw Hill Publications.</a:t>
            </a:r>
          </a:p>
        </p:txBody>
      </p:sp>
      <p:sp>
        <p:nvSpPr>
          <p:cNvPr id="4" name="TextBox 3">
            <a:extLst>
              <a:ext uri="{FF2B5EF4-FFF2-40B4-BE49-F238E27FC236}">
                <a16:creationId xmlns:a16="http://schemas.microsoft.com/office/drawing/2014/main" id="{E697D7A7-8718-4C6E-A9AE-9CEBA519809C}"/>
              </a:ext>
            </a:extLst>
          </p:cNvPr>
          <p:cNvSpPr txBox="1"/>
          <p:nvPr/>
        </p:nvSpPr>
        <p:spPr>
          <a:xfrm>
            <a:off x="0" y="19520"/>
            <a:ext cx="12192000" cy="369332"/>
          </a:xfrm>
          <a:prstGeom prst="rect">
            <a:avLst/>
          </a:prstGeom>
          <a:solidFill>
            <a:schemeClr val="accent6">
              <a:lumMod val="60000"/>
              <a:lumOff val="40000"/>
            </a:schemeClr>
          </a:solidFill>
        </p:spPr>
        <p:txBody>
          <a:bodyPr wrap="square" rtlCol="0">
            <a:spAutoFit/>
          </a:bodyPr>
          <a:lstStyle/>
          <a:p>
            <a:pPr algn="ctr"/>
            <a:r>
              <a:rPr lang="en-US" sz="1800" b="1" dirty="0">
                <a:latin typeface="Times New Roman" panose="02020603050405020304" pitchFamily="18" charset="0"/>
                <a:cs typeface="Times New Roman" panose="02020603050405020304" pitchFamily="18" charset="0"/>
              </a:rPr>
              <a:t>Economics- Nature and Scope</a:t>
            </a:r>
            <a:endParaRPr lang="en-IN" b="1" dirty="0">
              <a:latin typeface="Times New Roman" panose="02020603050405020304" pitchFamily="18" charset="0"/>
              <a:cs typeface="Times New Roman" panose="02020603050405020304" pitchFamily="18" charset="0"/>
            </a:endParaRPr>
          </a:p>
        </p:txBody>
      </p:sp>
      <p:sp>
        <p:nvSpPr>
          <p:cNvPr id="5" name="Footer Placeholder 1">
            <a:extLst>
              <a:ext uri="{FF2B5EF4-FFF2-40B4-BE49-F238E27FC236}">
                <a16:creationId xmlns:a16="http://schemas.microsoft.com/office/drawing/2014/main" id="{B52586CA-99B0-4A64-B3D9-2CC1DEFC14DE}"/>
              </a:ext>
            </a:extLst>
          </p:cNvPr>
          <p:cNvSpPr txBox="1">
            <a:spLocks/>
          </p:cNvSpPr>
          <p:nvPr/>
        </p:nvSpPr>
        <p:spPr>
          <a:xfrm>
            <a:off x="0" y="6425862"/>
            <a:ext cx="12192000" cy="432138"/>
          </a:xfrm>
          <a:prstGeom prst="rect">
            <a:avLst/>
          </a:prstGeom>
          <a:solidFill>
            <a:schemeClr val="accent6">
              <a:lumMod val="60000"/>
              <a:lumOff val="40000"/>
            </a:schemeClr>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1400" b="1" dirty="0">
                <a:solidFill>
                  <a:schemeClr val="tx1"/>
                </a:solidFill>
                <a:latin typeface="Times New Roman" panose="02020603050405020304" pitchFamily="18" charset="0"/>
                <a:cs typeface="Times New Roman" panose="02020603050405020304" pitchFamily="18" charset="0"/>
              </a:rPr>
              <a:t>-</a:t>
            </a:r>
            <a:r>
              <a:rPr lang="en-IN" sz="1400" b="1" dirty="0" err="1">
                <a:solidFill>
                  <a:schemeClr val="tx1"/>
                </a:solidFill>
                <a:latin typeface="Times New Roman" panose="02020603050405020304" pitchFamily="18" charset="0"/>
                <a:cs typeface="Times New Roman" panose="02020603050405020304" pitchFamily="18" charset="0"/>
              </a:rPr>
              <a:t>Dr.</a:t>
            </a:r>
            <a:r>
              <a:rPr lang="en-IN" sz="1400" b="1" dirty="0">
                <a:solidFill>
                  <a:schemeClr val="tx1"/>
                </a:solidFill>
                <a:latin typeface="Times New Roman" panose="02020603050405020304" pitchFamily="18" charset="0"/>
                <a:cs typeface="Times New Roman" panose="02020603050405020304" pitchFamily="18" charset="0"/>
              </a:rPr>
              <a:t> Pooja Singh, Asst. Prof., Department of Economics, School of Arts Humanities And Social Science, Chhatrapati </a:t>
            </a:r>
            <a:r>
              <a:rPr lang="en-IN" sz="1400" b="1" dirty="0" err="1">
                <a:solidFill>
                  <a:schemeClr val="tx1"/>
                </a:solidFill>
                <a:latin typeface="Times New Roman" panose="02020603050405020304" pitchFamily="18" charset="0"/>
                <a:cs typeface="Times New Roman" panose="02020603050405020304" pitchFamily="18" charset="0"/>
              </a:rPr>
              <a:t>Shahu</a:t>
            </a:r>
            <a:r>
              <a:rPr lang="en-IN" sz="1400" b="1" dirty="0">
                <a:solidFill>
                  <a:schemeClr val="tx1"/>
                </a:solidFill>
                <a:latin typeface="Times New Roman" panose="02020603050405020304" pitchFamily="18" charset="0"/>
                <a:cs typeface="Times New Roman" panose="02020603050405020304" pitchFamily="18" charset="0"/>
              </a:rPr>
              <a:t> Ji Maharaj University, Kanpur  </a:t>
            </a:r>
          </a:p>
        </p:txBody>
      </p:sp>
    </p:spTree>
    <p:extLst>
      <p:ext uri="{BB962C8B-B14F-4D97-AF65-F5344CB8AC3E}">
        <p14:creationId xmlns:p14="http://schemas.microsoft.com/office/powerpoint/2010/main" val="1553587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B985167-FEA2-4988-B36B-1368854DD2DD}"/>
              </a:ext>
            </a:extLst>
          </p:cNvPr>
          <p:cNvPicPr>
            <a:picLocks noGrp="1" noChangeAspect="1"/>
          </p:cNvPicPr>
          <p:nvPr>
            <p:ph idx="1"/>
          </p:nvPr>
        </p:nvPicPr>
        <p:blipFill>
          <a:blip r:embed="rId2"/>
          <a:stretch>
            <a:fillRect/>
          </a:stretch>
        </p:blipFill>
        <p:spPr>
          <a:xfrm>
            <a:off x="3291149" y="1411550"/>
            <a:ext cx="4680999" cy="4680999"/>
          </a:xfrm>
          <a:prstGeom prst="rect">
            <a:avLst/>
          </a:prstGeom>
        </p:spPr>
      </p:pic>
      <p:sp>
        <p:nvSpPr>
          <p:cNvPr id="3" name="Footer Placeholder 1">
            <a:extLst>
              <a:ext uri="{FF2B5EF4-FFF2-40B4-BE49-F238E27FC236}">
                <a16:creationId xmlns:a16="http://schemas.microsoft.com/office/drawing/2014/main" id="{7E65AA7E-18EA-4467-AF99-0249217BC8C0}"/>
              </a:ext>
            </a:extLst>
          </p:cNvPr>
          <p:cNvSpPr txBox="1">
            <a:spLocks/>
          </p:cNvSpPr>
          <p:nvPr/>
        </p:nvSpPr>
        <p:spPr>
          <a:xfrm>
            <a:off x="106532" y="6425862"/>
            <a:ext cx="12192000" cy="432138"/>
          </a:xfrm>
          <a:prstGeom prst="rect">
            <a:avLst/>
          </a:prstGeom>
          <a:solidFill>
            <a:schemeClr val="accent6">
              <a:lumMod val="60000"/>
              <a:lumOff val="40000"/>
            </a:schemeClr>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1400" b="1" dirty="0">
                <a:solidFill>
                  <a:schemeClr val="tx1"/>
                </a:solidFill>
                <a:latin typeface="Times New Roman" panose="02020603050405020304" pitchFamily="18" charset="0"/>
                <a:cs typeface="Times New Roman" panose="02020603050405020304" pitchFamily="18" charset="0"/>
              </a:rPr>
              <a:t>-</a:t>
            </a:r>
            <a:r>
              <a:rPr lang="en-IN" sz="1400" b="1" dirty="0" err="1">
                <a:solidFill>
                  <a:schemeClr val="tx1"/>
                </a:solidFill>
                <a:latin typeface="Times New Roman" panose="02020603050405020304" pitchFamily="18" charset="0"/>
                <a:cs typeface="Times New Roman" panose="02020603050405020304" pitchFamily="18" charset="0"/>
              </a:rPr>
              <a:t>Dr.</a:t>
            </a:r>
            <a:r>
              <a:rPr lang="en-IN" sz="1400" b="1" dirty="0">
                <a:solidFill>
                  <a:schemeClr val="tx1"/>
                </a:solidFill>
                <a:latin typeface="Times New Roman" panose="02020603050405020304" pitchFamily="18" charset="0"/>
                <a:cs typeface="Times New Roman" panose="02020603050405020304" pitchFamily="18" charset="0"/>
              </a:rPr>
              <a:t> Pooja Singh, Asst. Prof., Department of Economics, School of Arts Humanities And Social Science, Chhatrapati </a:t>
            </a:r>
            <a:r>
              <a:rPr lang="en-IN" sz="1400" b="1" dirty="0" err="1">
                <a:solidFill>
                  <a:schemeClr val="tx1"/>
                </a:solidFill>
                <a:latin typeface="Times New Roman" panose="02020603050405020304" pitchFamily="18" charset="0"/>
                <a:cs typeface="Times New Roman" panose="02020603050405020304" pitchFamily="18" charset="0"/>
              </a:rPr>
              <a:t>Shahu</a:t>
            </a:r>
            <a:r>
              <a:rPr lang="en-IN" sz="1400" b="1" dirty="0">
                <a:solidFill>
                  <a:schemeClr val="tx1"/>
                </a:solidFill>
                <a:latin typeface="Times New Roman" panose="02020603050405020304" pitchFamily="18" charset="0"/>
                <a:cs typeface="Times New Roman" panose="02020603050405020304" pitchFamily="18" charset="0"/>
              </a:rPr>
              <a:t> Ji Maharaj University, Kanpur  </a:t>
            </a:r>
          </a:p>
        </p:txBody>
      </p:sp>
      <p:sp>
        <p:nvSpPr>
          <p:cNvPr id="5" name="TextBox 4">
            <a:extLst>
              <a:ext uri="{FF2B5EF4-FFF2-40B4-BE49-F238E27FC236}">
                <a16:creationId xmlns:a16="http://schemas.microsoft.com/office/drawing/2014/main" id="{73BAF76D-EE28-4BBF-B566-C00C6D09899F}"/>
              </a:ext>
            </a:extLst>
          </p:cNvPr>
          <p:cNvSpPr txBox="1"/>
          <p:nvPr/>
        </p:nvSpPr>
        <p:spPr>
          <a:xfrm>
            <a:off x="0" y="19520"/>
            <a:ext cx="12192000" cy="369332"/>
          </a:xfrm>
          <a:prstGeom prst="rect">
            <a:avLst/>
          </a:prstGeom>
          <a:solidFill>
            <a:schemeClr val="accent6">
              <a:lumMod val="60000"/>
              <a:lumOff val="40000"/>
            </a:schemeClr>
          </a:solidFill>
        </p:spPr>
        <p:txBody>
          <a:bodyPr wrap="square" rtlCol="0">
            <a:spAutoFit/>
          </a:bodyPr>
          <a:lstStyle/>
          <a:p>
            <a:pPr algn="ctr"/>
            <a:r>
              <a:rPr lang="en-US" sz="1800" b="1" dirty="0">
                <a:latin typeface="Times New Roman" panose="02020603050405020304" pitchFamily="18" charset="0"/>
                <a:cs typeface="Times New Roman" panose="02020603050405020304" pitchFamily="18" charset="0"/>
              </a:rPr>
              <a:t>Economics- Nature and Scope</a:t>
            </a:r>
            <a:endParaRPr lang="en-IN"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210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3A559-2AAD-41EB-8F39-32F8239773A6}"/>
              </a:ext>
            </a:extLst>
          </p:cNvPr>
          <p:cNvSpPr>
            <a:spLocks noGrp="1"/>
          </p:cNvSpPr>
          <p:nvPr>
            <p:ph type="title"/>
          </p:nvPr>
        </p:nvSpPr>
        <p:spPr>
          <a:xfrm>
            <a:off x="4064863" y="1199627"/>
            <a:ext cx="4062274" cy="673562"/>
          </a:xfrm>
        </p:spPr>
        <p:txBody>
          <a:bodyPr>
            <a:normAutofit/>
          </a:bodyPr>
          <a:lstStyle/>
          <a:p>
            <a:r>
              <a:rPr lang="en-US" sz="3200" b="1" u="sng" dirty="0">
                <a:solidFill>
                  <a:srgbClr val="C00000"/>
                </a:solidFill>
                <a:latin typeface="Times New Roman" panose="02020603050405020304" pitchFamily="18" charset="0"/>
                <a:ea typeface="Yu Gothic UI Semilight" panose="020B0400000000000000" pitchFamily="34" charset="-128"/>
                <a:cs typeface="Times New Roman" panose="02020603050405020304" pitchFamily="18" charset="0"/>
              </a:rPr>
              <a:t>Nature of Economics</a:t>
            </a:r>
            <a:endParaRPr lang="en-IN" sz="3200" b="1" u="sng" dirty="0">
              <a:solidFill>
                <a:srgbClr val="C00000"/>
              </a:solidFill>
              <a:latin typeface="Times New Roman" panose="02020603050405020304" pitchFamily="18" charset="0"/>
              <a:ea typeface="Yu Gothic UI Semilight" panose="020B0400000000000000" pitchFamily="34" charset="-128"/>
              <a:cs typeface="Times New Roman" panose="02020603050405020304" pitchFamily="18" charset="0"/>
            </a:endParaRPr>
          </a:p>
        </p:txBody>
      </p:sp>
      <p:sp>
        <p:nvSpPr>
          <p:cNvPr id="3" name="Content Placeholder 2">
            <a:extLst>
              <a:ext uri="{FF2B5EF4-FFF2-40B4-BE49-F238E27FC236}">
                <a16:creationId xmlns:a16="http://schemas.microsoft.com/office/drawing/2014/main" id="{F9548B1E-E85B-4951-9087-69F8AA7FF7AE}"/>
              </a:ext>
            </a:extLst>
          </p:cNvPr>
          <p:cNvSpPr>
            <a:spLocks noGrp="1"/>
          </p:cNvSpPr>
          <p:nvPr>
            <p:ph idx="1"/>
          </p:nvPr>
        </p:nvSpPr>
        <p:spPr>
          <a:xfrm>
            <a:off x="278907" y="982247"/>
            <a:ext cx="11821358" cy="5800294"/>
          </a:xfrm>
        </p:spPr>
        <p:txBody>
          <a:bodyPr/>
          <a:lstStyle/>
          <a:p>
            <a:pPr marL="0" indent="0">
              <a:buNone/>
            </a:pPr>
            <a:endParaRPr lang="en-US" dirty="0"/>
          </a:p>
          <a:p>
            <a:pPr marL="0" indent="0">
              <a:buNone/>
            </a:pPr>
            <a:endParaRPr lang="en-IN" dirty="0"/>
          </a:p>
          <a:p>
            <a:pPr marL="0" indent="0">
              <a:buNone/>
            </a:pPr>
            <a:r>
              <a:rPr lang="en-US" b="1" dirty="0">
                <a:solidFill>
                  <a:srgbClr val="202124"/>
                </a:solidFill>
                <a:latin typeface="arial" panose="020B0604020202020204" pitchFamily="34" charset="0"/>
              </a:rPr>
              <a:t>E</a:t>
            </a:r>
            <a:r>
              <a:rPr lang="en-US" b="1" i="0" dirty="0">
                <a:solidFill>
                  <a:srgbClr val="202124"/>
                </a:solidFill>
                <a:effectLst/>
                <a:latin typeface="arial" panose="020B0604020202020204" pitchFamily="34" charset="0"/>
              </a:rPr>
              <a:t>conomics is </a:t>
            </a:r>
          </a:p>
          <a:p>
            <a:pPr marL="0" indent="0">
              <a:buNone/>
            </a:pPr>
            <a:r>
              <a:rPr lang="en-US" b="1" i="0" dirty="0">
                <a:solidFill>
                  <a:srgbClr val="202124"/>
                </a:solidFill>
                <a:effectLst/>
                <a:latin typeface="arial" panose="020B0604020202020204" pitchFamily="34" charset="0"/>
              </a:rPr>
              <a:t>considered </a:t>
            </a:r>
          </a:p>
          <a:p>
            <a:pPr marL="0" indent="0">
              <a:buNone/>
            </a:pPr>
            <a:r>
              <a:rPr lang="en-US" b="1" i="0" dirty="0">
                <a:solidFill>
                  <a:srgbClr val="202124"/>
                </a:solidFill>
                <a:effectLst/>
                <a:latin typeface="arial" panose="020B0604020202020204" pitchFamily="34" charset="0"/>
              </a:rPr>
              <a:t>as both a </a:t>
            </a:r>
          </a:p>
          <a:p>
            <a:pPr marL="0" indent="0">
              <a:buNone/>
            </a:pPr>
            <a:r>
              <a:rPr lang="en-US" b="1" i="0" dirty="0">
                <a:solidFill>
                  <a:srgbClr val="202124"/>
                </a:solidFill>
                <a:effectLst/>
                <a:latin typeface="arial" panose="020B0604020202020204" pitchFamily="34" charset="0"/>
              </a:rPr>
              <a:t>science as </a:t>
            </a:r>
          </a:p>
          <a:p>
            <a:pPr marL="0" indent="0">
              <a:buNone/>
            </a:pPr>
            <a:r>
              <a:rPr lang="en-US" b="1" i="0" dirty="0">
                <a:solidFill>
                  <a:srgbClr val="202124"/>
                </a:solidFill>
                <a:effectLst/>
                <a:latin typeface="arial" panose="020B0604020202020204" pitchFamily="34" charset="0"/>
              </a:rPr>
              <a:t>well as an art</a:t>
            </a:r>
            <a:r>
              <a:rPr lang="en-US" b="0" i="0" dirty="0">
                <a:solidFill>
                  <a:srgbClr val="202124"/>
                </a:solidFill>
                <a:effectLst/>
                <a:latin typeface="arial" panose="020B0604020202020204" pitchFamily="34" charset="0"/>
              </a:rPr>
              <a:t>.</a:t>
            </a:r>
            <a:endParaRPr lang="en-IN" dirty="0"/>
          </a:p>
        </p:txBody>
      </p:sp>
      <p:sp>
        <p:nvSpPr>
          <p:cNvPr id="4" name="Oval 3">
            <a:extLst>
              <a:ext uri="{FF2B5EF4-FFF2-40B4-BE49-F238E27FC236}">
                <a16:creationId xmlns:a16="http://schemas.microsoft.com/office/drawing/2014/main" id="{844E47AB-E97F-484A-BE3C-FE82983A951A}"/>
              </a:ext>
            </a:extLst>
          </p:cNvPr>
          <p:cNvSpPr/>
          <p:nvPr/>
        </p:nvSpPr>
        <p:spPr>
          <a:xfrm>
            <a:off x="2695853" y="2586254"/>
            <a:ext cx="3400147" cy="2592279"/>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a:latin typeface="Times New Roman" panose="02020603050405020304" pitchFamily="18" charset="0"/>
                <a:cs typeface="Times New Roman" panose="02020603050405020304" pitchFamily="18" charset="0"/>
              </a:rPr>
              <a:t>Science</a:t>
            </a:r>
            <a:endParaRPr lang="en-IN" b="1" dirty="0">
              <a:latin typeface="Times New Roman" panose="02020603050405020304" pitchFamily="18" charset="0"/>
              <a:cs typeface="Times New Roman" panose="02020603050405020304" pitchFamily="18" charset="0"/>
            </a:endParaRPr>
          </a:p>
        </p:txBody>
      </p:sp>
      <p:sp>
        <p:nvSpPr>
          <p:cNvPr id="5" name="Oval 4">
            <a:extLst>
              <a:ext uri="{FF2B5EF4-FFF2-40B4-BE49-F238E27FC236}">
                <a16:creationId xmlns:a16="http://schemas.microsoft.com/office/drawing/2014/main" id="{5E9BD0E2-EFA7-451B-9C70-2228D356AE36}"/>
              </a:ext>
            </a:extLst>
          </p:cNvPr>
          <p:cNvSpPr/>
          <p:nvPr/>
        </p:nvSpPr>
        <p:spPr>
          <a:xfrm>
            <a:off x="6096000" y="2586254"/>
            <a:ext cx="3400147" cy="2592279"/>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anose="02020603050405020304" pitchFamily="18" charset="0"/>
                <a:cs typeface="Times New Roman" panose="02020603050405020304" pitchFamily="18" charset="0"/>
              </a:rPr>
              <a:t>Arts</a:t>
            </a:r>
            <a:endParaRPr lang="en-IN" b="1" dirty="0">
              <a:solidFill>
                <a:schemeClr val="tx1"/>
              </a:solidFill>
              <a:latin typeface="Times New Roman" panose="02020603050405020304" pitchFamily="18" charset="0"/>
              <a:cs typeface="Times New Roman" panose="02020603050405020304" pitchFamily="18" charset="0"/>
            </a:endParaRPr>
          </a:p>
        </p:txBody>
      </p:sp>
      <p:sp>
        <p:nvSpPr>
          <p:cNvPr id="6" name="Footer Placeholder 1">
            <a:extLst>
              <a:ext uri="{FF2B5EF4-FFF2-40B4-BE49-F238E27FC236}">
                <a16:creationId xmlns:a16="http://schemas.microsoft.com/office/drawing/2014/main" id="{94DBC3D2-E901-4EE8-8865-C197B248C4DE}"/>
              </a:ext>
            </a:extLst>
          </p:cNvPr>
          <p:cNvSpPr txBox="1">
            <a:spLocks/>
          </p:cNvSpPr>
          <p:nvPr/>
        </p:nvSpPr>
        <p:spPr>
          <a:xfrm>
            <a:off x="0" y="6425862"/>
            <a:ext cx="12192000" cy="432138"/>
          </a:xfrm>
          <a:prstGeom prst="rect">
            <a:avLst/>
          </a:prstGeom>
          <a:solidFill>
            <a:schemeClr val="accent6">
              <a:lumMod val="60000"/>
              <a:lumOff val="40000"/>
            </a:schemeClr>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1400" b="1" dirty="0">
                <a:solidFill>
                  <a:schemeClr val="tx1"/>
                </a:solidFill>
                <a:latin typeface="Times New Roman" panose="02020603050405020304" pitchFamily="18" charset="0"/>
                <a:cs typeface="Times New Roman" panose="02020603050405020304" pitchFamily="18" charset="0"/>
              </a:rPr>
              <a:t>-</a:t>
            </a:r>
            <a:r>
              <a:rPr lang="en-IN" sz="1400" b="1" dirty="0" err="1">
                <a:solidFill>
                  <a:schemeClr val="tx1"/>
                </a:solidFill>
                <a:latin typeface="Times New Roman" panose="02020603050405020304" pitchFamily="18" charset="0"/>
                <a:cs typeface="Times New Roman" panose="02020603050405020304" pitchFamily="18" charset="0"/>
              </a:rPr>
              <a:t>Dr.</a:t>
            </a:r>
            <a:r>
              <a:rPr lang="en-IN" sz="1400" b="1" dirty="0">
                <a:solidFill>
                  <a:schemeClr val="tx1"/>
                </a:solidFill>
                <a:latin typeface="Times New Roman" panose="02020603050405020304" pitchFamily="18" charset="0"/>
                <a:cs typeface="Times New Roman" panose="02020603050405020304" pitchFamily="18" charset="0"/>
              </a:rPr>
              <a:t> Pooja Singh, Asst. Prof., Department of Economics, School of Arts Humanities And Social Science, Chhatrapati </a:t>
            </a:r>
            <a:r>
              <a:rPr lang="en-IN" sz="1400" b="1" dirty="0" err="1">
                <a:solidFill>
                  <a:schemeClr val="tx1"/>
                </a:solidFill>
                <a:latin typeface="Times New Roman" panose="02020603050405020304" pitchFamily="18" charset="0"/>
                <a:cs typeface="Times New Roman" panose="02020603050405020304" pitchFamily="18" charset="0"/>
              </a:rPr>
              <a:t>Shahu</a:t>
            </a:r>
            <a:r>
              <a:rPr lang="en-IN" sz="1400" b="1" dirty="0">
                <a:solidFill>
                  <a:schemeClr val="tx1"/>
                </a:solidFill>
                <a:latin typeface="Times New Roman" panose="02020603050405020304" pitchFamily="18" charset="0"/>
                <a:cs typeface="Times New Roman" panose="02020603050405020304" pitchFamily="18" charset="0"/>
              </a:rPr>
              <a:t> Ji Maharaj University, Kanpur  </a:t>
            </a:r>
          </a:p>
        </p:txBody>
      </p:sp>
      <p:sp>
        <p:nvSpPr>
          <p:cNvPr id="7" name="TextBox 6">
            <a:extLst>
              <a:ext uri="{FF2B5EF4-FFF2-40B4-BE49-F238E27FC236}">
                <a16:creationId xmlns:a16="http://schemas.microsoft.com/office/drawing/2014/main" id="{52182145-9F26-470D-B8B6-FB62B34EF8AD}"/>
              </a:ext>
            </a:extLst>
          </p:cNvPr>
          <p:cNvSpPr txBox="1"/>
          <p:nvPr/>
        </p:nvSpPr>
        <p:spPr>
          <a:xfrm>
            <a:off x="0" y="19520"/>
            <a:ext cx="12192000" cy="369332"/>
          </a:xfrm>
          <a:prstGeom prst="rect">
            <a:avLst/>
          </a:prstGeom>
          <a:solidFill>
            <a:schemeClr val="accent6">
              <a:lumMod val="60000"/>
              <a:lumOff val="40000"/>
            </a:schemeClr>
          </a:solidFill>
        </p:spPr>
        <p:txBody>
          <a:bodyPr wrap="square" rtlCol="0">
            <a:spAutoFit/>
          </a:bodyPr>
          <a:lstStyle/>
          <a:p>
            <a:pPr algn="ctr"/>
            <a:r>
              <a:rPr lang="en-US" sz="1800" b="1" dirty="0">
                <a:latin typeface="Times New Roman" panose="02020603050405020304" pitchFamily="18" charset="0"/>
                <a:cs typeface="Times New Roman" panose="02020603050405020304" pitchFamily="18" charset="0"/>
              </a:rPr>
              <a:t>Economics- Nature and Scope</a:t>
            </a:r>
            <a:endParaRPr lang="en-IN"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4064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C6EFBB04-B6ED-4EB8-B82B-61D3B0A37382}"/>
              </a:ext>
            </a:extLst>
          </p:cNvPr>
          <p:cNvSpPr/>
          <p:nvPr/>
        </p:nvSpPr>
        <p:spPr>
          <a:xfrm>
            <a:off x="1554332" y="2195266"/>
            <a:ext cx="2254928" cy="736847"/>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anose="02020603050405020304" pitchFamily="18" charset="0"/>
                <a:cs typeface="Times New Roman" panose="02020603050405020304" pitchFamily="18" charset="0"/>
              </a:rPr>
              <a:t>Positive Science</a:t>
            </a:r>
            <a:endParaRPr lang="en-IN" b="1" dirty="0">
              <a:solidFill>
                <a:schemeClr val="tx1"/>
              </a:solidFill>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F8C2070F-7EB9-4AA3-9021-BCA546181903}"/>
              </a:ext>
            </a:extLst>
          </p:cNvPr>
          <p:cNvSpPr/>
          <p:nvPr/>
        </p:nvSpPr>
        <p:spPr>
          <a:xfrm>
            <a:off x="4858463" y="2188809"/>
            <a:ext cx="2254928" cy="736847"/>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anose="02020603050405020304" pitchFamily="18" charset="0"/>
                <a:cs typeface="Times New Roman" panose="02020603050405020304" pitchFamily="18" charset="0"/>
              </a:rPr>
              <a:t>Normative Science</a:t>
            </a:r>
            <a:endParaRPr lang="en-IN" b="1" dirty="0">
              <a:solidFill>
                <a:schemeClr val="tx1"/>
              </a:solidFill>
              <a:latin typeface="Times New Roman" panose="02020603050405020304" pitchFamily="18" charset="0"/>
              <a:cs typeface="Times New Roman" panose="02020603050405020304" pitchFamily="18" charset="0"/>
            </a:endParaRPr>
          </a:p>
        </p:txBody>
      </p:sp>
      <p:sp>
        <p:nvSpPr>
          <p:cNvPr id="6" name="Plus Sign 5">
            <a:extLst>
              <a:ext uri="{FF2B5EF4-FFF2-40B4-BE49-F238E27FC236}">
                <a16:creationId xmlns:a16="http://schemas.microsoft.com/office/drawing/2014/main" id="{6F6FA247-F9D6-4521-8E8A-EE127DAB5AE8}"/>
              </a:ext>
            </a:extLst>
          </p:cNvPr>
          <p:cNvSpPr/>
          <p:nvPr/>
        </p:nvSpPr>
        <p:spPr>
          <a:xfrm>
            <a:off x="3960999" y="2302086"/>
            <a:ext cx="745724" cy="736847"/>
          </a:xfrm>
          <a:prstGeom prst="mathPlus">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1" name="Footer Placeholder 1">
            <a:extLst>
              <a:ext uri="{FF2B5EF4-FFF2-40B4-BE49-F238E27FC236}">
                <a16:creationId xmlns:a16="http://schemas.microsoft.com/office/drawing/2014/main" id="{AD421195-E350-4EE4-B7FA-EAA79FF0F6EF}"/>
              </a:ext>
            </a:extLst>
          </p:cNvPr>
          <p:cNvSpPr txBox="1">
            <a:spLocks/>
          </p:cNvSpPr>
          <p:nvPr/>
        </p:nvSpPr>
        <p:spPr>
          <a:xfrm>
            <a:off x="0" y="6425862"/>
            <a:ext cx="12192000" cy="432138"/>
          </a:xfrm>
          <a:prstGeom prst="rect">
            <a:avLst/>
          </a:prstGeom>
          <a:solidFill>
            <a:schemeClr val="accent6">
              <a:lumMod val="60000"/>
              <a:lumOff val="40000"/>
            </a:schemeClr>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1400" b="1" dirty="0">
                <a:solidFill>
                  <a:schemeClr val="tx1"/>
                </a:solidFill>
                <a:latin typeface="Times New Roman" panose="02020603050405020304" pitchFamily="18" charset="0"/>
                <a:cs typeface="Times New Roman" panose="02020603050405020304" pitchFamily="18" charset="0"/>
              </a:rPr>
              <a:t>-</a:t>
            </a:r>
            <a:r>
              <a:rPr lang="en-IN" sz="1400" b="1" dirty="0" err="1">
                <a:solidFill>
                  <a:schemeClr val="tx1"/>
                </a:solidFill>
                <a:latin typeface="Times New Roman" panose="02020603050405020304" pitchFamily="18" charset="0"/>
                <a:cs typeface="Times New Roman" panose="02020603050405020304" pitchFamily="18" charset="0"/>
              </a:rPr>
              <a:t>Dr.</a:t>
            </a:r>
            <a:r>
              <a:rPr lang="en-IN" sz="1400" b="1" dirty="0">
                <a:solidFill>
                  <a:schemeClr val="tx1"/>
                </a:solidFill>
                <a:latin typeface="Times New Roman" panose="02020603050405020304" pitchFamily="18" charset="0"/>
                <a:cs typeface="Times New Roman" panose="02020603050405020304" pitchFamily="18" charset="0"/>
              </a:rPr>
              <a:t> Pooja Singh, Asst. Prof., Department of Economics ,School of Arts Humanities And Social Science, Chhatrapati </a:t>
            </a:r>
            <a:r>
              <a:rPr lang="en-IN" sz="1400" b="1" dirty="0" err="1">
                <a:solidFill>
                  <a:schemeClr val="tx1"/>
                </a:solidFill>
                <a:latin typeface="Times New Roman" panose="02020603050405020304" pitchFamily="18" charset="0"/>
                <a:cs typeface="Times New Roman" panose="02020603050405020304" pitchFamily="18" charset="0"/>
              </a:rPr>
              <a:t>Shahu</a:t>
            </a:r>
            <a:r>
              <a:rPr lang="en-IN" sz="1400" b="1" dirty="0">
                <a:solidFill>
                  <a:schemeClr val="tx1"/>
                </a:solidFill>
                <a:latin typeface="Times New Roman" panose="02020603050405020304" pitchFamily="18" charset="0"/>
                <a:cs typeface="Times New Roman" panose="02020603050405020304" pitchFamily="18" charset="0"/>
              </a:rPr>
              <a:t> Ji Maharaj University, Kanpur  </a:t>
            </a:r>
          </a:p>
        </p:txBody>
      </p:sp>
      <p:sp>
        <p:nvSpPr>
          <p:cNvPr id="12" name="TextBox 11">
            <a:extLst>
              <a:ext uri="{FF2B5EF4-FFF2-40B4-BE49-F238E27FC236}">
                <a16:creationId xmlns:a16="http://schemas.microsoft.com/office/drawing/2014/main" id="{ED463D72-D69B-4A28-9879-522318E3867B}"/>
              </a:ext>
            </a:extLst>
          </p:cNvPr>
          <p:cNvSpPr txBox="1"/>
          <p:nvPr/>
        </p:nvSpPr>
        <p:spPr>
          <a:xfrm>
            <a:off x="0" y="19520"/>
            <a:ext cx="12192000" cy="369332"/>
          </a:xfrm>
          <a:prstGeom prst="rect">
            <a:avLst/>
          </a:prstGeom>
          <a:solidFill>
            <a:schemeClr val="accent6">
              <a:lumMod val="60000"/>
              <a:lumOff val="40000"/>
            </a:schemeClr>
          </a:solidFill>
        </p:spPr>
        <p:txBody>
          <a:bodyPr wrap="square" rtlCol="0">
            <a:spAutoFit/>
          </a:bodyPr>
          <a:lstStyle/>
          <a:p>
            <a:pPr algn="ctr"/>
            <a:r>
              <a:rPr lang="en-US" sz="1800" b="1" dirty="0">
                <a:latin typeface="Times New Roman" panose="02020603050405020304" pitchFamily="18" charset="0"/>
                <a:cs typeface="Times New Roman" panose="02020603050405020304" pitchFamily="18" charset="0"/>
              </a:rPr>
              <a:t>Economics- Nature and Scope</a:t>
            </a:r>
            <a:endParaRPr lang="en-IN"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4112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A7DBC-FE35-421D-84F1-ADA6E5C38682}"/>
              </a:ext>
            </a:extLst>
          </p:cNvPr>
          <p:cNvSpPr>
            <a:spLocks noGrp="1"/>
          </p:cNvSpPr>
          <p:nvPr>
            <p:ph type="title"/>
          </p:nvPr>
        </p:nvSpPr>
        <p:spPr>
          <a:xfrm>
            <a:off x="4078550" y="865279"/>
            <a:ext cx="3716045" cy="993158"/>
          </a:xfrm>
        </p:spPr>
        <p:txBody>
          <a:bodyPr/>
          <a:lstStyle/>
          <a:p>
            <a:r>
              <a:rPr lang="en-US" sz="20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Science implies the following-</a:t>
            </a:r>
            <a:br>
              <a:rPr lang="en-IN" sz="1800" dirty="0">
                <a:effectLst/>
                <a:latin typeface="Calibri" panose="020F0502020204030204" pitchFamily="34" charset="0"/>
                <a:ea typeface="Calibri" panose="020F0502020204030204" pitchFamily="34" charset="0"/>
                <a:cs typeface="Times New Roman" panose="02020603050405020304" pitchFamily="18" charset="0"/>
              </a:rPr>
            </a:br>
            <a:endParaRPr lang="en-IN" dirty="0"/>
          </a:p>
        </p:txBody>
      </p:sp>
      <p:sp>
        <p:nvSpPr>
          <p:cNvPr id="6" name="Rectangle: Rounded Corners 5">
            <a:extLst>
              <a:ext uri="{FF2B5EF4-FFF2-40B4-BE49-F238E27FC236}">
                <a16:creationId xmlns:a16="http://schemas.microsoft.com/office/drawing/2014/main" id="{07B82C6D-9A27-41CD-884F-4500AC8CC241}"/>
              </a:ext>
            </a:extLst>
          </p:cNvPr>
          <p:cNvSpPr/>
          <p:nvPr/>
        </p:nvSpPr>
        <p:spPr>
          <a:xfrm>
            <a:off x="2962181" y="1897480"/>
            <a:ext cx="7279690" cy="1269506"/>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 systematic body of knowledge which trace the relationship between cause and effects</a:t>
            </a:r>
            <a:endParaRPr lang="en-IN"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endParaRPr lang="en-IN" dirty="0"/>
          </a:p>
        </p:txBody>
      </p:sp>
      <p:sp>
        <p:nvSpPr>
          <p:cNvPr id="7" name="Rectangle: Rounded Corners 6">
            <a:extLst>
              <a:ext uri="{FF2B5EF4-FFF2-40B4-BE49-F238E27FC236}">
                <a16:creationId xmlns:a16="http://schemas.microsoft.com/office/drawing/2014/main" id="{DE59AD6D-AF83-4732-92EC-7483708FBDFA}"/>
              </a:ext>
            </a:extLst>
          </p:cNvPr>
          <p:cNvSpPr/>
          <p:nvPr/>
        </p:nvSpPr>
        <p:spPr>
          <a:xfrm>
            <a:off x="2935548" y="3406108"/>
            <a:ext cx="7306323" cy="1269506"/>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effectLst/>
                <a:latin typeface="Times New Roman" panose="02020603050405020304" pitchFamily="18" charset="0"/>
                <a:ea typeface="Calibri" panose="020F0502020204030204" pitchFamily="34" charset="0"/>
              </a:rPr>
              <a:t>Observation of certain facts, systematic collection and classification and analysis of facts.</a:t>
            </a:r>
            <a:endParaRPr lang="en-IN" b="1" dirty="0">
              <a:solidFill>
                <a:schemeClr val="tx1"/>
              </a:solidFill>
            </a:endParaRPr>
          </a:p>
        </p:txBody>
      </p:sp>
      <p:sp>
        <p:nvSpPr>
          <p:cNvPr id="8" name="Rectangle: Rounded Corners 7">
            <a:extLst>
              <a:ext uri="{FF2B5EF4-FFF2-40B4-BE49-F238E27FC236}">
                <a16:creationId xmlns:a16="http://schemas.microsoft.com/office/drawing/2014/main" id="{832862E0-3646-4399-B4D5-66A999D9F848}"/>
              </a:ext>
            </a:extLst>
          </p:cNvPr>
          <p:cNvSpPr/>
          <p:nvPr/>
        </p:nvSpPr>
        <p:spPr>
          <a:xfrm>
            <a:off x="2962181" y="4879668"/>
            <a:ext cx="7279690" cy="1269506"/>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Making generalization on the basis of relevant facts and formulating law theory there by after following certain assumption.</a:t>
            </a:r>
            <a:endParaRPr lang="en-IN"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endParaRPr lang="en-IN" dirty="0"/>
          </a:p>
        </p:txBody>
      </p:sp>
      <p:sp>
        <p:nvSpPr>
          <p:cNvPr id="9" name="Footer Placeholder 1">
            <a:extLst>
              <a:ext uri="{FF2B5EF4-FFF2-40B4-BE49-F238E27FC236}">
                <a16:creationId xmlns:a16="http://schemas.microsoft.com/office/drawing/2014/main" id="{579485E0-4C94-4406-9F41-E0D1388702FB}"/>
              </a:ext>
            </a:extLst>
          </p:cNvPr>
          <p:cNvSpPr txBox="1">
            <a:spLocks/>
          </p:cNvSpPr>
          <p:nvPr/>
        </p:nvSpPr>
        <p:spPr>
          <a:xfrm>
            <a:off x="0" y="6425862"/>
            <a:ext cx="12192000" cy="432138"/>
          </a:xfrm>
          <a:prstGeom prst="rect">
            <a:avLst/>
          </a:prstGeom>
          <a:solidFill>
            <a:schemeClr val="accent6">
              <a:lumMod val="60000"/>
              <a:lumOff val="40000"/>
            </a:schemeClr>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1400" b="1" dirty="0">
                <a:solidFill>
                  <a:schemeClr val="tx1"/>
                </a:solidFill>
                <a:latin typeface="Times New Roman" panose="02020603050405020304" pitchFamily="18" charset="0"/>
                <a:cs typeface="Times New Roman" panose="02020603050405020304" pitchFamily="18" charset="0"/>
              </a:rPr>
              <a:t>-</a:t>
            </a:r>
            <a:r>
              <a:rPr lang="en-IN" sz="1400" b="1" dirty="0" err="1">
                <a:solidFill>
                  <a:schemeClr val="tx1"/>
                </a:solidFill>
                <a:latin typeface="Times New Roman" panose="02020603050405020304" pitchFamily="18" charset="0"/>
                <a:cs typeface="Times New Roman" panose="02020603050405020304" pitchFamily="18" charset="0"/>
              </a:rPr>
              <a:t>Dr.</a:t>
            </a:r>
            <a:r>
              <a:rPr lang="en-IN" sz="1400" b="1" dirty="0">
                <a:solidFill>
                  <a:schemeClr val="tx1"/>
                </a:solidFill>
                <a:latin typeface="Times New Roman" panose="02020603050405020304" pitchFamily="18" charset="0"/>
                <a:cs typeface="Times New Roman" panose="02020603050405020304" pitchFamily="18" charset="0"/>
              </a:rPr>
              <a:t> Pooja Singh, Asst. Prof., Department of Economics, School of Arts Humanities And Social Science, Chhatrapati </a:t>
            </a:r>
            <a:r>
              <a:rPr lang="en-IN" sz="1400" b="1" dirty="0" err="1">
                <a:solidFill>
                  <a:schemeClr val="tx1"/>
                </a:solidFill>
                <a:latin typeface="Times New Roman" panose="02020603050405020304" pitchFamily="18" charset="0"/>
                <a:cs typeface="Times New Roman" panose="02020603050405020304" pitchFamily="18" charset="0"/>
              </a:rPr>
              <a:t>Shahu</a:t>
            </a:r>
            <a:r>
              <a:rPr lang="en-IN" sz="1400" b="1" dirty="0">
                <a:solidFill>
                  <a:schemeClr val="tx1"/>
                </a:solidFill>
                <a:latin typeface="Times New Roman" panose="02020603050405020304" pitchFamily="18" charset="0"/>
                <a:cs typeface="Times New Roman" panose="02020603050405020304" pitchFamily="18" charset="0"/>
              </a:rPr>
              <a:t> Ji Maharaj University, Kanpur  </a:t>
            </a:r>
          </a:p>
        </p:txBody>
      </p:sp>
      <p:sp>
        <p:nvSpPr>
          <p:cNvPr id="10" name="TextBox 9">
            <a:extLst>
              <a:ext uri="{FF2B5EF4-FFF2-40B4-BE49-F238E27FC236}">
                <a16:creationId xmlns:a16="http://schemas.microsoft.com/office/drawing/2014/main" id="{64AEF58C-428D-49EB-9B91-755FA9CB9487}"/>
              </a:ext>
            </a:extLst>
          </p:cNvPr>
          <p:cNvSpPr txBox="1"/>
          <p:nvPr/>
        </p:nvSpPr>
        <p:spPr>
          <a:xfrm>
            <a:off x="0" y="14067"/>
            <a:ext cx="12192000" cy="369332"/>
          </a:xfrm>
          <a:prstGeom prst="rect">
            <a:avLst/>
          </a:prstGeom>
          <a:solidFill>
            <a:schemeClr val="accent6">
              <a:lumMod val="60000"/>
              <a:lumOff val="40000"/>
            </a:schemeClr>
          </a:solidFill>
        </p:spPr>
        <p:txBody>
          <a:bodyPr wrap="square" rtlCol="0">
            <a:spAutoFit/>
          </a:bodyPr>
          <a:lstStyle/>
          <a:p>
            <a:pPr algn="ctr"/>
            <a:r>
              <a:rPr lang="en-US" sz="1800" b="1" dirty="0">
                <a:latin typeface="Times New Roman" panose="02020603050405020304" pitchFamily="18" charset="0"/>
                <a:cs typeface="Times New Roman" panose="02020603050405020304" pitchFamily="18" charset="0"/>
              </a:rPr>
              <a:t>Economics- Nature and Scope</a:t>
            </a:r>
            <a:endParaRPr lang="en-IN"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4172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0F35D-BE88-48C1-A95E-C820CAF8A094}"/>
              </a:ext>
            </a:extLst>
          </p:cNvPr>
          <p:cNvSpPr>
            <a:spLocks noGrp="1"/>
          </p:cNvSpPr>
          <p:nvPr>
            <p:ph type="title"/>
          </p:nvPr>
        </p:nvSpPr>
        <p:spPr>
          <a:xfrm>
            <a:off x="268180" y="449119"/>
            <a:ext cx="10250010" cy="815605"/>
          </a:xfrm>
        </p:spPr>
        <p:txBody>
          <a:bodyPr>
            <a:normAutofit/>
          </a:bodyPr>
          <a:lstStyle/>
          <a:p>
            <a:pPr algn="ctr"/>
            <a:r>
              <a:rPr lang="en-US" sz="2000" b="1" u="sng" dirty="0">
                <a:solidFill>
                  <a:srgbClr val="C00000"/>
                </a:solidFill>
                <a:effectLst/>
                <a:latin typeface="Times New Roman" panose="02020603050405020304" pitchFamily="18" charset="0"/>
                <a:ea typeface="Calibri" panose="020F0502020204030204" pitchFamily="34" charset="0"/>
              </a:rPr>
              <a:t>Positive Science-</a:t>
            </a:r>
            <a:endParaRPr lang="en-IN" sz="2000" u="sng" dirty="0">
              <a:solidFill>
                <a:srgbClr val="C00000"/>
              </a:solidFill>
            </a:endParaRPr>
          </a:p>
        </p:txBody>
      </p:sp>
      <p:sp>
        <p:nvSpPr>
          <p:cNvPr id="4" name="Rectangle: Rounded Corners 3">
            <a:extLst>
              <a:ext uri="{FF2B5EF4-FFF2-40B4-BE49-F238E27FC236}">
                <a16:creationId xmlns:a16="http://schemas.microsoft.com/office/drawing/2014/main" id="{F8956904-F458-482B-AE32-10BECEFB4015}"/>
              </a:ext>
            </a:extLst>
          </p:cNvPr>
          <p:cNvSpPr/>
          <p:nvPr/>
        </p:nvSpPr>
        <p:spPr>
          <a:xfrm>
            <a:off x="3364637" y="1324992"/>
            <a:ext cx="4394446" cy="1171852"/>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It may not indulge in value judgement</a:t>
            </a:r>
            <a:endParaRPr lang="en-IN"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endParaRPr lang="en-IN" dirty="0"/>
          </a:p>
        </p:txBody>
      </p:sp>
      <p:sp>
        <p:nvSpPr>
          <p:cNvPr id="5" name="Rectangle: Rounded Corners 4">
            <a:extLst>
              <a:ext uri="{FF2B5EF4-FFF2-40B4-BE49-F238E27FC236}">
                <a16:creationId xmlns:a16="http://schemas.microsoft.com/office/drawing/2014/main" id="{9C95E9E2-A81A-4A1D-877D-0921E2499AF6}"/>
              </a:ext>
            </a:extLst>
          </p:cNvPr>
          <p:cNvSpPr/>
          <p:nvPr/>
        </p:nvSpPr>
        <p:spPr>
          <a:xfrm>
            <a:off x="3364637" y="4940422"/>
            <a:ext cx="4394446" cy="1171852"/>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anose="02020603050405020304" pitchFamily="18" charset="0"/>
                <a:cs typeface="Times New Roman" panose="02020603050405020304" pitchFamily="18" charset="0"/>
              </a:rPr>
              <a:t>It states what is and not what ought to be</a:t>
            </a:r>
            <a:endParaRPr lang="en-IN" b="1" dirty="0">
              <a:solidFill>
                <a:schemeClr val="tx1"/>
              </a:solidFill>
              <a:latin typeface="Times New Roman" panose="02020603050405020304" pitchFamily="18" charset="0"/>
              <a:cs typeface="Times New Roman" panose="02020603050405020304" pitchFamily="18" charset="0"/>
            </a:endParaRPr>
          </a:p>
          <a:p>
            <a:pPr algn="ctr"/>
            <a:endParaRPr lang="en-IN" dirty="0"/>
          </a:p>
        </p:txBody>
      </p:sp>
      <p:sp>
        <p:nvSpPr>
          <p:cNvPr id="6" name="Rectangle: Rounded Corners 5">
            <a:extLst>
              <a:ext uri="{FF2B5EF4-FFF2-40B4-BE49-F238E27FC236}">
                <a16:creationId xmlns:a16="http://schemas.microsoft.com/office/drawing/2014/main" id="{024E8CB6-218B-4360-8906-05E466BBD4DF}"/>
              </a:ext>
            </a:extLst>
          </p:cNvPr>
          <p:cNvSpPr/>
          <p:nvPr/>
        </p:nvSpPr>
        <p:spPr>
          <a:xfrm>
            <a:off x="3364637" y="3132707"/>
            <a:ext cx="4394446" cy="1171852"/>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anose="02020603050405020304" pitchFamily="18" charset="0"/>
                <a:cs typeface="Times New Roman" panose="02020603050405020304" pitchFamily="18" charset="0"/>
              </a:rPr>
              <a:t>The analysis is confined to cause and effect relationship</a:t>
            </a:r>
            <a:endParaRPr lang="en-IN" b="1" dirty="0">
              <a:solidFill>
                <a:schemeClr val="tx1"/>
              </a:solidFill>
              <a:latin typeface="Times New Roman" panose="02020603050405020304" pitchFamily="18" charset="0"/>
              <a:cs typeface="Times New Roman" panose="02020603050405020304" pitchFamily="18" charset="0"/>
            </a:endParaRPr>
          </a:p>
          <a:p>
            <a:pPr algn="ctr"/>
            <a:endParaRPr lang="en-IN" dirty="0"/>
          </a:p>
        </p:txBody>
      </p:sp>
      <p:sp>
        <p:nvSpPr>
          <p:cNvPr id="7" name="Footer Placeholder 1">
            <a:extLst>
              <a:ext uri="{FF2B5EF4-FFF2-40B4-BE49-F238E27FC236}">
                <a16:creationId xmlns:a16="http://schemas.microsoft.com/office/drawing/2014/main" id="{33C101D5-117B-4FA1-9153-4F1E6D6378D8}"/>
              </a:ext>
            </a:extLst>
          </p:cNvPr>
          <p:cNvSpPr txBox="1">
            <a:spLocks/>
          </p:cNvSpPr>
          <p:nvPr/>
        </p:nvSpPr>
        <p:spPr>
          <a:xfrm>
            <a:off x="0" y="6425862"/>
            <a:ext cx="12192000" cy="432138"/>
          </a:xfrm>
          <a:prstGeom prst="rect">
            <a:avLst/>
          </a:prstGeom>
          <a:solidFill>
            <a:schemeClr val="accent6">
              <a:lumMod val="60000"/>
              <a:lumOff val="40000"/>
            </a:schemeClr>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1400" b="1" dirty="0">
                <a:solidFill>
                  <a:schemeClr val="tx1"/>
                </a:solidFill>
                <a:latin typeface="Times New Roman" panose="02020603050405020304" pitchFamily="18" charset="0"/>
                <a:cs typeface="Times New Roman" panose="02020603050405020304" pitchFamily="18" charset="0"/>
              </a:rPr>
              <a:t>-</a:t>
            </a:r>
            <a:r>
              <a:rPr lang="en-IN" sz="1400" b="1" dirty="0" err="1">
                <a:solidFill>
                  <a:schemeClr val="tx1"/>
                </a:solidFill>
                <a:latin typeface="Times New Roman" panose="02020603050405020304" pitchFamily="18" charset="0"/>
                <a:cs typeface="Times New Roman" panose="02020603050405020304" pitchFamily="18" charset="0"/>
              </a:rPr>
              <a:t>Dr.</a:t>
            </a:r>
            <a:r>
              <a:rPr lang="en-IN" sz="1400" b="1" dirty="0">
                <a:solidFill>
                  <a:schemeClr val="tx1"/>
                </a:solidFill>
                <a:latin typeface="Times New Roman" panose="02020603050405020304" pitchFamily="18" charset="0"/>
                <a:cs typeface="Times New Roman" panose="02020603050405020304" pitchFamily="18" charset="0"/>
              </a:rPr>
              <a:t> Pooja Singh, Asst. Prof., Department of Economics ,School of Arts Humanities And Social Science, Chhatrapati </a:t>
            </a:r>
            <a:r>
              <a:rPr lang="en-IN" sz="1400" b="1" dirty="0" err="1">
                <a:solidFill>
                  <a:schemeClr val="tx1"/>
                </a:solidFill>
                <a:latin typeface="Times New Roman" panose="02020603050405020304" pitchFamily="18" charset="0"/>
                <a:cs typeface="Times New Roman" panose="02020603050405020304" pitchFamily="18" charset="0"/>
              </a:rPr>
              <a:t>Shahu</a:t>
            </a:r>
            <a:r>
              <a:rPr lang="en-IN" sz="1400" b="1" dirty="0">
                <a:solidFill>
                  <a:schemeClr val="tx1"/>
                </a:solidFill>
                <a:latin typeface="Times New Roman" panose="02020603050405020304" pitchFamily="18" charset="0"/>
                <a:cs typeface="Times New Roman" panose="02020603050405020304" pitchFamily="18" charset="0"/>
              </a:rPr>
              <a:t> Ji Maharaj University, Kanpur  </a:t>
            </a:r>
          </a:p>
        </p:txBody>
      </p:sp>
      <p:sp>
        <p:nvSpPr>
          <p:cNvPr id="8" name="TextBox 7">
            <a:extLst>
              <a:ext uri="{FF2B5EF4-FFF2-40B4-BE49-F238E27FC236}">
                <a16:creationId xmlns:a16="http://schemas.microsoft.com/office/drawing/2014/main" id="{48CBB2A3-2E84-422D-9C60-842C609FB852}"/>
              </a:ext>
            </a:extLst>
          </p:cNvPr>
          <p:cNvSpPr txBox="1"/>
          <p:nvPr/>
        </p:nvSpPr>
        <p:spPr>
          <a:xfrm>
            <a:off x="0" y="19520"/>
            <a:ext cx="12192000" cy="369332"/>
          </a:xfrm>
          <a:prstGeom prst="rect">
            <a:avLst/>
          </a:prstGeom>
          <a:solidFill>
            <a:schemeClr val="accent6">
              <a:lumMod val="60000"/>
              <a:lumOff val="40000"/>
            </a:schemeClr>
          </a:solidFill>
        </p:spPr>
        <p:txBody>
          <a:bodyPr wrap="square" rtlCol="0">
            <a:spAutoFit/>
          </a:bodyPr>
          <a:lstStyle/>
          <a:p>
            <a:pPr algn="ctr"/>
            <a:r>
              <a:rPr lang="en-US" sz="1800" b="1" dirty="0">
                <a:latin typeface="Times New Roman" panose="02020603050405020304" pitchFamily="18" charset="0"/>
                <a:cs typeface="Times New Roman" panose="02020603050405020304" pitchFamily="18" charset="0"/>
              </a:rPr>
              <a:t>Economics- Nature and Scope</a:t>
            </a:r>
            <a:endParaRPr lang="en-IN"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3545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5E229-EB8C-46C2-8B46-2FE17B14AB0E}"/>
              </a:ext>
            </a:extLst>
          </p:cNvPr>
          <p:cNvSpPr>
            <a:spLocks noGrp="1"/>
          </p:cNvSpPr>
          <p:nvPr>
            <p:ph type="title"/>
          </p:nvPr>
        </p:nvSpPr>
        <p:spPr>
          <a:xfrm>
            <a:off x="935855" y="958022"/>
            <a:ext cx="10125722" cy="318170"/>
          </a:xfrm>
        </p:spPr>
        <p:txBody>
          <a:bodyPr>
            <a:normAutofit fontScale="90000"/>
          </a:bodyPr>
          <a:lstStyle/>
          <a:p>
            <a:pPr algn="ctr"/>
            <a:r>
              <a:rPr lang="en-US" sz="2200" b="1" u="sng"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Normative Science</a:t>
            </a:r>
            <a:br>
              <a:rPr lang="en-IN" sz="1800" dirty="0">
                <a:effectLst/>
                <a:latin typeface="Calibri" panose="020F0502020204030204" pitchFamily="34" charset="0"/>
                <a:ea typeface="Calibri" panose="020F0502020204030204" pitchFamily="34" charset="0"/>
                <a:cs typeface="Times New Roman" panose="02020603050405020304" pitchFamily="18" charset="0"/>
              </a:rPr>
            </a:br>
            <a:endParaRPr lang="en-IN" dirty="0"/>
          </a:p>
        </p:txBody>
      </p:sp>
      <p:sp>
        <p:nvSpPr>
          <p:cNvPr id="4" name="Rectangle: Rounded Corners 3">
            <a:extLst>
              <a:ext uri="{FF2B5EF4-FFF2-40B4-BE49-F238E27FC236}">
                <a16:creationId xmlns:a16="http://schemas.microsoft.com/office/drawing/2014/main" id="{33553C06-D7D7-4F5D-A48F-8AA8C3D9FD21}"/>
              </a:ext>
            </a:extLst>
          </p:cNvPr>
          <p:cNvSpPr/>
          <p:nvPr/>
        </p:nvSpPr>
        <p:spPr>
          <a:xfrm>
            <a:off x="4021584" y="1411550"/>
            <a:ext cx="5317725" cy="1393794"/>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Normative science relates to finding out and prescribing certain course of action to achieve certain social goals.</a:t>
            </a:r>
            <a:endParaRPr lang="en-IN"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endParaRPr lang="en-IN" dirty="0"/>
          </a:p>
        </p:txBody>
      </p:sp>
      <p:sp>
        <p:nvSpPr>
          <p:cNvPr id="5" name="Rectangle: Rounded Corners 4">
            <a:extLst>
              <a:ext uri="{FF2B5EF4-FFF2-40B4-BE49-F238E27FC236}">
                <a16:creationId xmlns:a16="http://schemas.microsoft.com/office/drawing/2014/main" id="{E1B59330-2A11-447E-970A-9F118B0A0FD2}"/>
              </a:ext>
            </a:extLst>
          </p:cNvPr>
          <p:cNvSpPr/>
          <p:nvPr/>
        </p:nvSpPr>
        <p:spPr>
          <a:xfrm>
            <a:off x="4021584" y="3099787"/>
            <a:ext cx="5317725" cy="1393794"/>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anose="02020603050405020304" pitchFamily="18" charset="0"/>
                <a:cs typeface="Times New Roman" panose="02020603050405020304" pitchFamily="18" charset="0"/>
              </a:rPr>
              <a:t>It focuses on the welfare of the people and how best it can be achieved</a:t>
            </a:r>
            <a:endParaRPr lang="en-IN" b="1" dirty="0">
              <a:solidFill>
                <a:schemeClr val="tx1"/>
              </a:solidFill>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B29AB6F3-3BFF-492D-94CC-92F0C1377882}"/>
              </a:ext>
            </a:extLst>
          </p:cNvPr>
          <p:cNvSpPr/>
          <p:nvPr/>
        </p:nvSpPr>
        <p:spPr>
          <a:xfrm>
            <a:off x="4021584" y="4788024"/>
            <a:ext cx="5317725" cy="139379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anose="02020603050405020304" pitchFamily="18" charset="0"/>
                <a:cs typeface="Times New Roman" panose="02020603050405020304" pitchFamily="18" charset="0"/>
              </a:rPr>
              <a:t>It also focuses on what ought to be in future context.</a:t>
            </a:r>
            <a:endParaRPr lang="en-IN" b="1" dirty="0">
              <a:solidFill>
                <a:schemeClr val="tx1"/>
              </a:solidFill>
              <a:latin typeface="Times New Roman" panose="02020603050405020304" pitchFamily="18" charset="0"/>
              <a:cs typeface="Times New Roman" panose="02020603050405020304" pitchFamily="18" charset="0"/>
            </a:endParaRPr>
          </a:p>
          <a:p>
            <a:pPr algn="ctr"/>
            <a:endParaRPr lang="en-IN" dirty="0"/>
          </a:p>
        </p:txBody>
      </p:sp>
      <p:sp>
        <p:nvSpPr>
          <p:cNvPr id="7" name="Footer Placeholder 1">
            <a:extLst>
              <a:ext uri="{FF2B5EF4-FFF2-40B4-BE49-F238E27FC236}">
                <a16:creationId xmlns:a16="http://schemas.microsoft.com/office/drawing/2014/main" id="{098A814C-DE24-4B1B-AAC7-7B3F10F7A1F6}"/>
              </a:ext>
            </a:extLst>
          </p:cNvPr>
          <p:cNvSpPr txBox="1">
            <a:spLocks/>
          </p:cNvSpPr>
          <p:nvPr/>
        </p:nvSpPr>
        <p:spPr>
          <a:xfrm>
            <a:off x="0" y="6425862"/>
            <a:ext cx="12192000" cy="432138"/>
          </a:xfrm>
          <a:prstGeom prst="rect">
            <a:avLst/>
          </a:prstGeom>
          <a:solidFill>
            <a:schemeClr val="accent6">
              <a:lumMod val="60000"/>
              <a:lumOff val="40000"/>
            </a:schemeClr>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1400" b="1" dirty="0">
                <a:solidFill>
                  <a:schemeClr val="tx1"/>
                </a:solidFill>
                <a:latin typeface="Times New Roman" panose="02020603050405020304" pitchFamily="18" charset="0"/>
                <a:cs typeface="Times New Roman" panose="02020603050405020304" pitchFamily="18" charset="0"/>
              </a:rPr>
              <a:t>-</a:t>
            </a:r>
            <a:r>
              <a:rPr lang="en-IN" sz="1400" b="1" dirty="0" err="1">
                <a:solidFill>
                  <a:schemeClr val="tx1"/>
                </a:solidFill>
                <a:latin typeface="Times New Roman" panose="02020603050405020304" pitchFamily="18" charset="0"/>
                <a:cs typeface="Times New Roman" panose="02020603050405020304" pitchFamily="18" charset="0"/>
              </a:rPr>
              <a:t>Dr.</a:t>
            </a:r>
            <a:r>
              <a:rPr lang="en-IN" sz="1400" b="1" dirty="0">
                <a:solidFill>
                  <a:schemeClr val="tx1"/>
                </a:solidFill>
                <a:latin typeface="Times New Roman" panose="02020603050405020304" pitchFamily="18" charset="0"/>
                <a:cs typeface="Times New Roman" panose="02020603050405020304" pitchFamily="18" charset="0"/>
              </a:rPr>
              <a:t> Pooja Singh, Asst. Prof., Department of Economics, School of Arts Humanities And Social Science, Chhatrapati </a:t>
            </a:r>
            <a:r>
              <a:rPr lang="en-IN" sz="1400" b="1" dirty="0" err="1">
                <a:solidFill>
                  <a:schemeClr val="tx1"/>
                </a:solidFill>
                <a:latin typeface="Times New Roman" panose="02020603050405020304" pitchFamily="18" charset="0"/>
                <a:cs typeface="Times New Roman" panose="02020603050405020304" pitchFamily="18" charset="0"/>
              </a:rPr>
              <a:t>Shahu</a:t>
            </a:r>
            <a:r>
              <a:rPr lang="en-IN" sz="1400" b="1" dirty="0">
                <a:solidFill>
                  <a:schemeClr val="tx1"/>
                </a:solidFill>
                <a:latin typeface="Times New Roman" panose="02020603050405020304" pitchFamily="18" charset="0"/>
                <a:cs typeface="Times New Roman" panose="02020603050405020304" pitchFamily="18" charset="0"/>
              </a:rPr>
              <a:t> Ji Maharaj University, Kanpur  </a:t>
            </a:r>
          </a:p>
        </p:txBody>
      </p:sp>
      <p:sp>
        <p:nvSpPr>
          <p:cNvPr id="8" name="TextBox 7">
            <a:extLst>
              <a:ext uri="{FF2B5EF4-FFF2-40B4-BE49-F238E27FC236}">
                <a16:creationId xmlns:a16="http://schemas.microsoft.com/office/drawing/2014/main" id="{8A1B9D59-E53A-48EA-860E-E4A34FBEC4C4}"/>
              </a:ext>
            </a:extLst>
          </p:cNvPr>
          <p:cNvSpPr txBox="1"/>
          <p:nvPr/>
        </p:nvSpPr>
        <p:spPr>
          <a:xfrm>
            <a:off x="0" y="19520"/>
            <a:ext cx="12192000" cy="369332"/>
          </a:xfrm>
          <a:prstGeom prst="rect">
            <a:avLst/>
          </a:prstGeom>
          <a:solidFill>
            <a:schemeClr val="accent6">
              <a:lumMod val="60000"/>
              <a:lumOff val="40000"/>
            </a:schemeClr>
          </a:solidFill>
        </p:spPr>
        <p:txBody>
          <a:bodyPr wrap="square" rtlCol="0">
            <a:spAutoFit/>
          </a:bodyPr>
          <a:lstStyle/>
          <a:p>
            <a:pPr algn="ctr"/>
            <a:r>
              <a:rPr lang="en-US" sz="1800" b="1" dirty="0">
                <a:latin typeface="Times New Roman" panose="02020603050405020304" pitchFamily="18" charset="0"/>
                <a:cs typeface="Times New Roman" panose="02020603050405020304" pitchFamily="18" charset="0"/>
              </a:rPr>
              <a:t>Economics- Nature and Scope</a:t>
            </a:r>
            <a:endParaRPr lang="en-IN"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9708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C6EFBB04-B6ED-4EB8-B82B-61D3B0A37382}"/>
              </a:ext>
            </a:extLst>
          </p:cNvPr>
          <p:cNvSpPr/>
          <p:nvPr/>
        </p:nvSpPr>
        <p:spPr>
          <a:xfrm>
            <a:off x="1337566" y="599530"/>
            <a:ext cx="2254928" cy="736847"/>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anose="02020603050405020304" pitchFamily="18" charset="0"/>
                <a:cs typeface="Times New Roman" panose="02020603050405020304" pitchFamily="18" charset="0"/>
              </a:rPr>
              <a:t>Positive</a:t>
            </a:r>
            <a:endParaRPr lang="en-IN" b="1" dirty="0">
              <a:solidFill>
                <a:schemeClr val="tx1"/>
              </a:solidFill>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F8C2070F-7EB9-4AA3-9021-BCA546181903}"/>
              </a:ext>
            </a:extLst>
          </p:cNvPr>
          <p:cNvSpPr/>
          <p:nvPr/>
        </p:nvSpPr>
        <p:spPr>
          <a:xfrm>
            <a:off x="4786544" y="540966"/>
            <a:ext cx="2254928" cy="736847"/>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anose="02020603050405020304" pitchFamily="18" charset="0"/>
                <a:cs typeface="Times New Roman" panose="02020603050405020304" pitchFamily="18" charset="0"/>
              </a:rPr>
              <a:t>Normative</a:t>
            </a:r>
            <a:endParaRPr lang="en-IN" b="1" dirty="0">
              <a:solidFill>
                <a:schemeClr val="tx1"/>
              </a:solidFill>
              <a:latin typeface="Times New Roman" panose="02020603050405020304" pitchFamily="18" charset="0"/>
              <a:cs typeface="Times New Roman" panose="02020603050405020304" pitchFamily="18" charset="0"/>
            </a:endParaRPr>
          </a:p>
        </p:txBody>
      </p:sp>
      <p:sp>
        <p:nvSpPr>
          <p:cNvPr id="6" name="Plus Sign 5">
            <a:extLst>
              <a:ext uri="{FF2B5EF4-FFF2-40B4-BE49-F238E27FC236}">
                <a16:creationId xmlns:a16="http://schemas.microsoft.com/office/drawing/2014/main" id="{6F6FA247-F9D6-4521-8E8A-EE127DAB5AE8}"/>
              </a:ext>
            </a:extLst>
          </p:cNvPr>
          <p:cNvSpPr/>
          <p:nvPr/>
        </p:nvSpPr>
        <p:spPr>
          <a:xfrm>
            <a:off x="3809260" y="602491"/>
            <a:ext cx="745724" cy="736847"/>
          </a:xfrm>
          <a:prstGeom prst="mathPlus">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Rectangle 7">
            <a:extLst>
              <a:ext uri="{FF2B5EF4-FFF2-40B4-BE49-F238E27FC236}">
                <a16:creationId xmlns:a16="http://schemas.microsoft.com/office/drawing/2014/main" id="{D1DA3568-908B-49C1-B0C6-C64787DA56CE}"/>
              </a:ext>
            </a:extLst>
          </p:cNvPr>
          <p:cNvSpPr/>
          <p:nvPr/>
        </p:nvSpPr>
        <p:spPr>
          <a:xfrm>
            <a:off x="7041471" y="807868"/>
            <a:ext cx="1374559" cy="12367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Arrow: Down 8">
            <a:extLst>
              <a:ext uri="{FF2B5EF4-FFF2-40B4-BE49-F238E27FC236}">
                <a16:creationId xmlns:a16="http://schemas.microsoft.com/office/drawing/2014/main" id="{A67CFDA4-A2E0-4D86-8096-6C0F66C2846D}"/>
              </a:ext>
            </a:extLst>
          </p:cNvPr>
          <p:cNvSpPr/>
          <p:nvPr/>
        </p:nvSpPr>
        <p:spPr>
          <a:xfrm>
            <a:off x="8250316" y="807868"/>
            <a:ext cx="319596" cy="914400"/>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TextBox 9">
            <a:extLst>
              <a:ext uri="{FF2B5EF4-FFF2-40B4-BE49-F238E27FC236}">
                <a16:creationId xmlns:a16="http://schemas.microsoft.com/office/drawing/2014/main" id="{C1053FA2-276C-484A-A367-50DD9FBFD340}"/>
              </a:ext>
            </a:extLst>
          </p:cNvPr>
          <p:cNvSpPr txBox="1"/>
          <p:nvPr/>
        </p:nvSpPr>
        <p:spPr>
          <a:xfrm>
            <a:off x="8410114" y="861132"/>
            <a:ext cx="1053482" cy="369332"/>
          </a:xfrm>
          <a:prstGeom prst="rect">
            <a:avLst/>
          </a:prstGeom>
          <a:noFill/>
        </p:spPr>
        <p:txBody>
          <a:bodyPr wrap="square" rtlCol="0">
            <a:spAutoFit/>
          </a:bodyPr>
          <a:lstStyle/>
          <a:p>
            <a:r>
              <a:rPr lang="en-US" b="1" dirty="0">
                <a:solidFill>
                  <a:srgbClr val="C00000"/>
                </a:solidFill>
              </a:rPr>
              <a:t>Why</a:t>
            </a:r>
            <a:endParaRPr lang="en-IN" b="1" dirty="0">
              <a:solidFill>
                <a:srgbClr val="C00000"/>
              </a:solidFill>
            </a:endParaRPr>
          </a:p>
        </p:txBody>
      </p:sp>
      <p:graphicFrame>
        <p:nvGraphicFramePr>
          <p:cNvPr id="17" name="Diagram 16">
            <a:extLst>
              <a:ext uri="{FF2B5EF4-FFF2-40B4-BE49-F238E27FC236}">
                <a16:creationId xmlns:a16="http://schemas.microsoft.com/office/drawing/2014/main" id="{3D9D9177-9DF6-4C77-8C30-A8A7E8E2FBD7}"/>
              </a:ext>
            </a:extLst>
          </p:cNvPr>
          <p:cNvGraphicFramePr/>
          <p:nvPr>
            <p:extLst>
              <p:ext uri="{D42A27DB-BD31-4B8C-83A1-F6EECF244321}">
                <p14:modId xmlns:p14="http://schemas.microsoft.com/office/powerpoint/2010/main" val="762685937"/>
              </p:ext>
            </p:extLst>
          </p:nvPr>
        </p:nvGraphicFramePr>
        <p:xfrm>
          <a:off x="3799150" y="1715727"/>
          <a:ext cx="8902331" cy="45397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Footer Placeholder 1">
            <a:extLst>
              <a:ext uri="{FF2B5EF4-FFF2-40B4-BE49-F238E27FC236}">
                <a16:creationId xmlns:a16="http://schemas.microsoft.com/office/drawing/2014/main" id="{AD421195-E350-4EE4-B7FA-EAA79FF0F6EF}"/>
              </a:ext>
            </a:extLst>
          </p:cNvPr>
          <p:cNvSpPr txBox="1">
            <a:spLocks/>
          </p:cNvSpPr>
          <p:nvPr/>
        </p:nvSpPr>
        <p:spPr>
          <a:xfrm>
            <a:off x="0" y="6425862"/>
            <a:ext cx="12192000" cy="432138"/>
          </a:xfrm>
          <a:prstGeom prst="rect">
            <a:avLst/>
          </a:prstGeom>
          <a:solidFill>
            <a:schemeClr val="accent6">
              <a:lumMod val="60000"/>
              <a:lumOff val="40000"/>
            </a:schemeClr>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1400" b="1" dirty="0">
                <a:solidFill>
                  <a:schemeClr val="tx1"/>
                </a:solidFill>
                <a:latin typeface="Times New Roman" panose="02020603050405020304" pitchFamily="18" charset="0"/>
                <a:cs typeface="Times New Roman" panose="02020603050405020304" pitchFamily="18" charset="0"/>
              </a:rPr>
              <a:t>-</a:t>
            </a:r>
            <a:r>
              <a:rPr lang="en-IN" sz="1400" b="1" dirty="0" err="1">
                <a:solidFill>
                  <a:schemeClr val="tx1"/>
                </a:solidFill>
                <a:latin typeface="Times New Roman" panose="02020603050405020304" pitchFamily="18" charset="0"/>
                <a:cs typeface="Times New Roman" panose="02020603050405020304" pitchFamily="18" charset="0"/>
              </a:rPr>
              <a:t>Dr.</a:t>
            </a:r>
            <a:r>
              <a:rPr lang="en-IN" sz="1400" b="1" dirty="0">
                <a:solidFill>
                  <a:schemeClr val="tx1"/>
                </a:solidFill>
                <a:latin typeface="Times New Roman" panose="02020603050405020304" pitchFamily="18" charset="0"/>
                <a:cs typeface="Times New Roman" panose="02020603050405020304" pitchFamily="18" charset="0"/>
              </a:rPr>
              <a:t> Pooja Singh, Asst. Prof., Department of Economics, School of Arts Humanities And Social Science, Chhatrapati </a:t>
            </a:r>
            <a:r>
              <a:rPr lang="en-IN" sz="1400" b="1" dirty="0" err="1">
                <a:solidFill>
                  <a:schemeClr val="tx1"/>
                </a:solidFill>
                <a:latin typeface="Times New Roman" panose="02020603050405020304" pitchFamily="18" charset="0"/>
                <a:cs typeface="Times New Roman" panose="02020603050405020304" pitchFamily="18" charset="0"/>
              </a:rPr>
              <a:t>Shahu</a:t>
            </a:r>
            <a:r>
              <a:rPr lang="en-IN" sz="1400" b="1" dirty="0">
                <a:solidFill>
                  <a:schemeClr val="tx1"/>
                </a:solidFill>
                <a:latin typeface="Times New Roman" panose="02020603050405020304" pitchFamily="18" charset="0"/>
                <a:cs typeface="Times New Roman" panose="02020603050405020304" pitchFamily="18" charset="0"/>
              </a:rPr>
              <a:t> Ji Maharaj University, Kanpur  </a:t>
            </a:r>
          </a:p>
        </p:txBody>
      </p:sp>
      <p:sp>
        <p:nvSpPr>
          <p:cNvPr id="12" name="TextBox 11">
            <a:extLst>
              <a:ext uri="{FF2B5EF4-FFF2-40B4-BE49-F238E27FC236}">
                <a16:creationId xmlns:a16="http://schemas.microsoft.com/office/drawing/2014/main" id="{ED463D72-D69B-4A28-9879-522318E3867B}"/>
              </a:ext>
            </a:extLst>
          </p:cNvPr>
          <p:cNvSpPr txBox="1"/>
          <p:nvPr/>
        </p:nvSpPr>
        <p:spPr>
          <a:xfrm>
            <a:off x="0" y="19520"/>
            <a:ext cx="12192000" cy="369332"/>
          </a:xfrm>
          <a:prstGeom prst="rect">
            <a:avLst/>
          </a:prstGeom>
          <a:solidFill>
            <a:schemeClr val="accent6">
              <a:lumMod val="60000"/>
              <a:lumOff val="40000"/>
            </a:schemeClr>
          </a:solidFill>
        </p:spPr>
        <p:txBody>
          <a:bodyPr wrap="square" rtlCol="0">
            <a:spAutoFit/>
          </a:bodyPr>
          <a:lstStyle/>
          <a:p>
            <a:pPr algn="ctr"/>
            <a:r>
              <a:rPr lang="en-US" sz="1800" b="1" dirty="0">
                <a:latin typeface="Times New Roman" panose="02020603050405020304" pitchFamily="18" charset="0"/>
                <a:cs typeface="Times New Roman" panose="02020603050405020304" pitchFamily="18" charset="0"/>
              </a:rPr>
              <a:t>Economics- Nature and Scope</a:t>
            </a:r>
            <a:endParaRPr lang="en-IN"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3246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80991-5845-444C-8FE2-5AC8ADAD0F79}"/>
              </a:ext>
            </a:extLst>
          </p:cNvPr>
          <p:cNvSpPr>
            <a:spLocks noGrp="1"/>
          </p:cNvSpPr>
          <p:nvPr>
            <p:ph type="title"/>
          </p:nvPr>
        </p:nvSpPr>
        <p:spPr>
          <a:xfrm>
            <a:off x="838200" y="1022074"/>
            <a:ext cx="9442142" cy="567030"/>
          </a:xfrm>
        </p:spPr>
        <p:txBody>
          <a:bodyPr>
            <a:normAutofit/>
          </a:bodyPr>
          <a:lstStyle/>
          <a:p>
            <a:r>
              <a:rPr lang="en-US" sz="2400" b="1" u="sng" dirty="0">
                <a:solidFill>
                  <a:srgbClr val="FF0000"/>
                </a:solidFill>
                <a:latin typeface="Times New Roman" panose="02020603050405020304" pitchFamily="18" charset="0"/>
                <a:cs typeface="Times New Roman" panose="02020603050405020304" pitchFamily="18" charset="0"/>
              </a:rPr>
              <a:t>Arts Implies The Following</a:t>
            </a:r>
            <a:endParaRPr lang="en-IN" sz="2400" b="1" u="sng" dirty="0">
              <a:solidFill>
                <a:srgbClr val="FF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E3542575-BA8F-466A-ACC7-43868E6B7F6E}"/>
              </a:ext>
            </a:extLst>
          </p:cNvPr>
          <p:cNvSpPr txBox="1"/>
          <p:nvPr/>
        </p:nvSpPr>
        <p:spPr>
          <a:xfrm>
            <a:off x="0" y="19520"/>
            <a:ext cx="12192000" cy="369332"/>
          </a:xfrm>
          <a:prstGeom prst="rect">
            <a:avLst/>
          </a:prstGeom>
          <a:solidFill>
            <a:schemeClr val="accent6">
              <a:lumMod val="60000"/>
              <a:lumOff val="40000"/>
            </a:schemeClr>
          </a:solidFill>
        </p:spPr>
        <p:txBody>
          <a:bodyPr wrap="square" rtlCol="0">
            <a:spAutoFit/>
          </a:bodyPr>
          <a:lstStyle/>
          <a:p>
            <a:pPr algn="ctr"/>
            <a:r>
              <a:rPr lang="en-US" sz="1800" b="1" dirty="0">
                <a:latin typeface="Times New Roman" panose="02020603050405020304" pitchFamily="18" charset="0"/>
                <a:cs typeface="Times New Roman" panose="02020603050405020304" pitchFamily="18" charset="0"/>
              </a:rPr>
              <a:t>Economics- Nature and Scope</a:t>
            </a:r>
            <a:endParaRPr lang="en-IN" b="1" dirty="0">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153DDADA-4499-48BB-B75A-2DD48B1CB240}"/>
              </a:ext>
            </a:extLst>
          </p:cNvPr>
          <p:cNvSpPr/>
          <p:nvPr/>
        </p:nvSpPr>
        <p:spPr>
          <a:xfrm>
            <a:off x="6095999" y="2050456"/>
            <a:ext cx="4357457" cy="956114"/>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anose="02020603050405020304" pitchFamily="18" charset="0"/>
                <a:cs typeface="Times New Roman" panose="02020603050405020304" pitchFamily="18" charset="0"/>
              </a:rPr>
              <a:t>Art tells us how to do the thing i.e. to achieve a objective</a:t>
            </a:r>
            <a:endParaRPr lang="en-IN" b="1" dirty="0">
              <a:solidFill>
                <a:schemeClr val="tx1"/>
              </a:solidFill>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58145A7A-31AE-47FD-8AE2-29F83D56FB7B}"/>
              </a:ext>
            </a:extLst>
          </p:cNvPr>
          <p:cNvSpPr/>
          <p:nvPr/>
        </p:nvSpPr>
        <p:spPr>
          <a:xfrm>
            <a:off x="6044213" y="3194080"/>
            <a:ext cx="4461028" cy="956114"/>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anose="02020603050405020304" pitchFamily="18" charset="0"/>
                <a:cs typeface="Times New Roman" panose="02020603050405020304" pitchFamily="18" charset="0"/>
              </a:rPr>
              <a:t>Art is the practical application of theoretical knowledge</a:t>
            </a:r>
            <a:endParaRPr lang="en-IN" b="1" dirty="0">
              <a:solidFill>
                <a:schemeClr val="tx1"/>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26C9E7EA-B174-44AC-BED5-A1F794C037C1}"/>
              </a:ext>
            </a:extLst>
          </p:cNvPr>
          <p:cNvSpPr txBox="1"/>
          <p:nvPr/>
        </p:nvSpPr>
        <p:spPr>
          <a:xfrm>
            <a:off x="150921" y="3137037"/>
            <a:ext cx="4261281" cy="707886"/>
          </a:xfrm>
          <a:prstGeom prst="rect">
            <a:avLst/>
          </a:prstGeom>
          <a:noFill/>
        </p:spPr>
        <p:txBody>
          <a:bodyPr wrap="square" rtlCol="0">
            <a:spAutoFit/>
          </a:bodyPr>
          <a:lstStyle/>
          <a:p>
            <a:r>
              <a:rPr lang="en-US" sz="2000" b="1" dirty="0">
                <a:solidFill>
                  <a:srgbClr val="7030A0"/>
                </a:solidFill>
                <a:latin typeface="Times New Roman" panose="02020603050405020304" pitchFamily="18" charset="0"/>
                <a:cs typeface="Times New Roman" panose="02020603050405020304" pitchFamily="18" charset="0"/>
              </a:rPr>
              <a:t>According to Т.К. Mehta, ‘Knowledge is science, action is art.’</a:t>
            </a:r>
            <a:endParaRPr lang="en-IN" sz="2000" b="1" dirty="0">
              <a:solidFill>
                <a:srgbClr val="7030A0"/>
              </a:solidFill>
              <a:latin typeface="Times New Roman" panose="02020603050405020304" pitchFamily="18" charset="0"/>
              <a:cs typeface="Times New Roman" panose="02020603050405020304" pitchFamily="18" charset="0"/>
            </a:endParaRPr>
          </a:p>
        </p:txBody>
      </p:sp>
      <p:sp>
        <p:nvSpPr>
          <p:cNvPr id="8" name="Rectangle: Rounded Corners 7">
            <a:extLst>
              <a:ext uri="{FF2B5EF4-FFF2-40B4-BE49-F238E27FC236}">
                <a16:creationId xmlns:a16="http://schemas.microsoft.com/office/drawing/2014/main" id="{2BC98AB2-3FF1-47A4-ADBF-4B4386336DEF}"/>
              </a:ext>
            </a:extLst>
          </p:cNvPr>
          <p:cNvSpPr/>
          <p:nvPr/>
        </p:nvSpPr>
        <p:spPr>
          <a:xfrm>
            <a:off x="6095999" y="4337704"/>
            <a:ext cx="4461028" cy="95611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anose="02020603050405020304" pitchFamily="18" charset="0"/>
                <a:cs typeface="Times New Roman" panose="02020603050405020304" pitchFamily="18" charset="0"/>
              </a:rPr>
              <a:t>It also focuses on what ought to be in future context.</a:t>
            </a:r>
            <a:endParaRPr lang="en-IN" b="1" dirty="0">
              <a:solidFill>
                <a:schemeClr val="tx1"/>
              </a:solidFill>
              <a:latin typeface="Times New Roman" panose="02020603050405020304" pitchFamily="18" charset="0"/>
              <a:cs typeface="Times New Roman" panose="02020603050405020304" pitchFamily="18" charset="0"/>
            </a:endParaRPr>
          </a:p>
          <a:p>
            <a:pPr algn="ctr"/>
            <a:endParaRPr lang="en-IN" b="1" dirty="0">
              <a:solidFill>
                <a:schemeClr val="tx1"/>
              </a:solidFill>
              <a:latin typeface="Times New Roman" panose="02020603050405020304" pitchFamily="18" charset="0"/>
              <a:cs typeface="Times New Roman" panose="02020603050405020304" pitchFamily="18" charset="0"/>
            </a:endParaRPr>
          </a:p>
        </p:txBody>
      </p:sp>
      <p:sp>
        <p:nvSpPr>
          <p:cNvPr id="9" name="Footer Placeholder 2">
            <a:extLst>
              <a:ext uri="{FF2B5EF4-FFF2-40B4-BE49-F238E27FC236}">
                <a16:creationId xmlns:a16="http://schemas.microsoft.com/office/drawing/2014/main" id="{20781BCF-C087-4702-851A-BC6DFF126CDB}"/>
              </a:ext>
            </a:extLst>
          </p:cNvPr>
          <p:cNvSpPr>
            <a:spLocks noGrp="1"/>
          </p:cNvSpPr>
          <p:nvPr>
            <p:ph type="ftr" sz="quarter" idx="11"/>
          </p:nvPr>
        </p:nvSpPr>
        <p:spPr>
          <a:xfrm>
            <a:off x="0" y="6336496"/>
            <a:ext cx="12192000" cy="521503"/>
          </a:xfrm>
          <a:solidFill>
            <a:schemeClr val="accent6">
              <a:lumMod val="60000"/>
              <a:lumOff val="40000"/>
            </a:schemeClr>
          </a:solidFill>
        </p:spPr>
        <p:txBody>
          <a:bodyPr/>
          <a:lstStyle/>
          <a:p>
            <a:r>
              <a:rPr lang="en-IN" sz="1400" b="1" dirty="0">
                <a:solidFill>
                  <a:schemeClr val="tx1"/>
                </a:solidFill>
                <a:latin typeface="Times New Roman" panose="02020603050405020304" pitchFamily="18" charset="0"/>
                <a:cs typeface="Times New Roman" panose="02020603050405020304" pitchFamily="18" charset="0"/>
              </a:rPr>
              <a:t>-</a:t>
            </a:r>
            <a:r>
              <a:rPr lang="en-IN" sz="1400" b="1" dirty="0" err="1">
                <a:solidFill>
                  <a:schemeClr val="tx1"/>
                </a:solidFill>
                <a:latin typeface="Times New Roman" panose="02020603050405020304" pitchFamily="18" charset="0"/>
                <a:cs typeface="Times New Roman" panose="02020603050405020304" pitchFamily="18" charset="0"/>
              </a:rPr>
              <a:t>Dr.</a:t>
            </a:r>
            <a:r>
              <a:rPr lang="en-IN" sz="1400" b="1" dirty="0">
                <a:solidFill>
                  <a:schemeClr val="tx1"/>
                </a:solidFill>
                <a:latin typeface="Times New Roman" panose="02020603050405020304" pitchFamily="18" charset="0"/>
                <a:cs typeface="Times New Roman" panose="02020603050405020304" pitchFamily="18" charset="0"/>
              </a:rPr>
              <a:t> Pooja Singh, Asst. Prof., Department of Economics, School of Arts Humanities And Social Science,, Chhatrapati </a:t>
            </a:r>
            <a:r>
              <a:rPr lang="en-IN" sz="1400" b="1" dirty="0" err="1">
                <a:solidFill>
                  <a:schemeClr val="tx1"/>
                </a:solidFill>
                <a:latin typeface="Times New Roman" panose="02020603050405020304" pitchFamily="18" charset="0"/>
                <a:cs typeface="Times New Roman" panose="02020603050405020304" pitchFamily="18" charset="0"/>
              </a:rPr>
              <a:t>Shahu</a:t>
            </a:r>
            <a:r>
              <a:rPr lang="en-IN" sz="1400" b="1" dirty="0">
                <a:solidFill>
                  <a:schemeClr val="tx1"/>
                </a:solidFill>
                <a:latin typeface="Times New Roman" panose="02020603050405020304" pitchFamily="18" charset="0"/>
                <a:cs typeface="Times New Roman" panose="02020603050405020304" pitchFamily="18" charset="0"/>
              </a:rPr>
              <a:t> Ji Maharaj University, Kanpur  </a:t>
            </a:r>
          </a:p>
        </p:txBody>
      </p:sp>
    </p:spTree>
    <p:extLst>
      <p:ext uri="{BB962C8B-B14F-4D97-AF65-F5344CB8AC3E}">
        <p14:creationId xmlns:p14="http://schemas.microsoft.com/office/powerpoint/2010/main" val="2726464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osceles Triangle 3">
            <a:extLst>
              <a:ext uri="{FF2B5EF4-FFF2-40B4-BE49-F238E27FC236}">
                <a16:creationId xmlns:a16="http://schemas.microsoft.com/office/drawing/2014/main" id="{86E33AF5-0D29-48DA-B6A0-380CB309F0E1}"/>
              </a:ext>
            </a:extLst>
          </p:cNvPr>
          <p:cNvSpPr/>
          <p:nvPr/>
        </p:nvSpPr>
        <p:spPr>
          <a:xfrm>
            <a:off x="4243525" y="2279341"/>
            <a:ext cx="3915053" cy="3098307"/>
          </a:xfrm>
          <a:prstGeom prst="triangl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Scope</a:t>
            </a:r>
            <a:endParaRPr lang="en-IN" sz="4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Oval 4">
            <a:extLst>
              <a:ext uri="{FF2B5EF4-FFF2-40B4-BE49-F238E27FC236}">
                <a16:creationId xmlns:a16="http://schemas.microsoft.com/office/drawing/2014/main" id="{9B195567-1374-40E8-BBF5-E7999E179840}"/>
              </a:ext>
            </a:extLst>
          </p:cNvPr>
          <p:cNvSpPr/>
          <p:nvPr/>
        </p:nvSpPr>
        <p:spPr>
          <a:xfrm>
            <a:off x="5184558" y="648070"/>
            <a:ext cx="2032986" cy="1631271"/>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effectLst/>
                <a:latin typeface="Times New Roman" panose="02020603050405020304" pitchFamily="18" charset="0"/>
                <a:ea typeface="Calibri" panose="020F0502020204030204" pitchFamily="34" charset="0"/>
              </a:rPr>
              <a:t>Economic Theory</a:t>
            </a:r>
            <a:endParaRPr lang="en-IN" dirty="0">
              <a:solidFill>
                <a:schemeClr val="tx1"/>
              </a:solidFill>
            </a:endParaRPr>
          </a:p>
        </p:txBody>
      </p:sp>
      <p:sp>
        <p:nvSpPr>
          <p:cNvPr id="6" name="Oval 5">
            <a:extLst>
              <a:ext uri="{FF2B5EF4-FFF2-40B4-BE49-F238E27FC236}">
                <a16:creationId xmlns:a16="http://schemas.microsoft.com/office/drawing/2014/main" id="{60DF9B1F-E3EF-47E0-A65F-1DAE1481AF43}"/>
              </a:ext>
            </a:extLst>
          </p:cNvPr>
          <p:cNvSpPr/>
          <p:nvPr/>
        </p:nvSpPr>
        <p:spPr>
          <a:xfrm>
            <a:off x="2210539" y="4500424"/>
            <a:ext cx="2032986" cy="1754448"/>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anose="02020603050405020304" pitchFamily="18" charset="0"/>
              </a:rPr>
              <a:t>Applied Economics</a:t>
            </a:r>
            <a:endParaRPr lang="en-IN" b="1" dirty="0">
              <a:solidFill>
                <a:schemeClr val="tx1"/>
              </a:solidFill>
              <a:latin typeface="Times New Roman" panose="02020603050405020304" pitchFamily="18" charset="0"/>
            </a:endParaRPr>
          </a:p>
        </p:txBody>
      </p:sp>
      <p:sp>
        <p:nvSpPr>
          <p:cNvPr id="7" name="Oval 6">
            <a:extLst>
              <a:ext uri="{FF2B5EF4-FFF2-40B4-BE49-F238E27FC236}">
                <a16:creationId xmlns:a16="http://schemas.microsoft.com/office/drawing/2014/main" id="{CAD0294A-596B-407A-8C17-C28FC3DFB8F2}"/>
              </a:ext>
            </a:extLst>
          </p:cNvPr>
          <p:cNvSpPr/>
          <p:nvPr/>
        </p:nvSpPr>
        <p:spPr>
          <a:xfrm>
            <a:off x="8158578" y="4500424"/>
            <a:ext cx="2032986" cy="1754448"/>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anose="02020603050405020304" pitchFamily="18" charset="0"/>
              </a:rPr>
              <a:t>Descriptive</a:t>
            </a:r>
            <a:r>
              <a:rPr lang="en-US" sz="1800" b="1" dirty="0">
                <a:effectLst/>
                <a:latin typeface="Times New Roman" panose="02020603050405020304" pitchFamily="18" charset="0"/>
                <a:ea typeface="Calibri" panose="020F0502020204030204" pitchFamily="34" charset="0"/>
              </a:rPr>
              <a:t> </a:t>
            </a:r>
            <a:r>
              <a:rPr lang="en-US" b="1" dirty="0">
                <a:solidFill>
                  <a:schemeClr val="tx1"/>
                </a:solidFill>
                <a:latin typeface="Times New Roman" panose="02020603050405020304" pitchFamily="18" charset="0"/>
              </a:rPr>
              <a:t>Economics</a:t>
            </a:r>
            <a:endParaRPr lang="en-IN" b="1" dirty="0">
              <a:solidFill>
                <a:schemeClr val="tx1"/>
              </a:solidFill>
              <a:latin typeface="Times New Roman" panose="02020603050405020304" pitchFamily="18" charset="0"/>
            </a:endParaRPr>
          </a:p>
        </p:txBody>
      </p:sp>
      <p:pic>
        <p:nvPicPr>
          <p:cNvPr id="2" name="Picture 1">
            <a:extLst>
              <a:ext uri="{FF2B5EF4-FFF2-40B4-BE49-F238E27FC236}">
                <a16:creationId xmlns:a16="http://schemas.microsoft.com/office/drawing/2014/main" id="{9B2FE25C-4AC0-4212-814C-9F47732EF981}"/>
              </a:ext>
            </a:extLst>
          </p:cNvPr>
          <p:cNvPicPr>
            <a:picLocks noChangeAspect="1"/>
          </p:cNvPicPr>
          <p:nvPr/>
        </p:nvPicPr>
        <p:blipFill>
          <a:blip r:embed="rId2"/>
          <a:stretch>
            <a:fillRect/>
          </a:stretch>
        </p:blipFill>
        <p:spPr>
          <a:xfrm>
            <a:off x="461362" y="1006043"/>
            <a:ext cx="3239888" cy="2314206"/>
          </a:xfrm>
          <a:prstGeom prst="rect">
            <a:avLst/>
          </a:prstGeom>
        </p:spPr>
      </p:pic>
      <p:sp>
        <p:nvSpPr>
          <p:cNvPr id="8" name="Footer Placeholder 1">
            <a:extLst>
              <a:ext uri="{FF2B5EF4-FFF2-40B4-BE49-F238E27FC236}">
                <a16:creationId xmlns:a16="http://schemas.microsoft.com/office/drawing/2014/main" id="{F9AAE70B-3C87-4BC9-97B2-02DA16C04077}"/>
              </a:ext>
            </a:extLst>
          </p:cNvPr>
          <p:cNvSpPr txBox="1">
            <a:spLocks/>
          </p:cNvSpPr>
          <p:nvPr/>
        </p:nvSpPr>
        <p:spPr>
          <a:xfrm>
            <a:off x="0" y="6425862"/>
            <a:ext cx="12192000" cy="432138"/>
          </a:xfrm>
          <a:prstGeom prst="rect">
            <a:avLst/>
          </a:prstGeom>
          <a:solidFill>
            <a:schemeClr val="accent6">
              <a:lumMod val="60000"/>
              <a:lumOff val="40000"/>
            </a:schemeClr>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1400" b="1" dirty="0">
                <a:solidFill>
                  <a:schemeClr val="tx1"/>
                </a:solidFill>
                <a:latin typeface="Times New Roman" panose="02020603050405020304" pitchFamily="18" charset="0"/>
                <a:cs typeface="Times New Roman" panose="02020603050405020304" pitchFamily="18" charset="0"/>
              </a:rPr>
              <a:t>-</a:t>
            </a:r>
            <a:r>
              <a:rPr lang="en-IN" sz="1400" b="1" dirty="0" err="1">
                <a:solidFill>
                  <a:schemeClr val="tx1"/>
                </a:solidFill>
                <a:latin typeface="Times New Roman" panose="02020603050405020304" pitchFamily="18" charset="0"/>
                <a:cs typeface="Times New Roman" panose="02020603050405020304" pitchFamily="18" charset="0"/>
              </a:rPr>
              <a:t>Dr.</a:t>
            </a:r>
            <a:r>
              <a:rPr lang="en-IN" sz="1400" b="1" dirty="0">
                <a:solidFill>
                  <a:schemeClr val="tx1"/>
                </a:solidFill>
                <a:latin typeface="Times New Roman" panose="02020603050405020304" pitchFamily="18" charset="0"/>
                <a:cs typeface="Times New Roman" panose="02020603050405020304" pitchFamily="18" charset="0"/>
              </a:rPr>
              <a:t> Pooja Singh, Asst. Prof., Department of Economics, School of Arts Humanities And Social Science,, Chhatrapati </a:t>
            </a:r>
            <a:r>
              <a:rPr lang="en-IN" sz="1400" b="1" dirty="0" err="1">
                <a:solidFill>
                  <a:schemeClr val="tx1"/>
                </a:solidFill>
                <a:latin typeface="Times New Roman" panose="02020603050405020304" pitchFamily="18" charset="0"/>
                <a:cs typeface="Times New Roman" panose="02020603050405020304" pitchFamily="18" charset="0"/>
              </a:rPr>
              <a:t>Shahu</a:t>
            </a:r>
            <a:r>
              <a:rPr lang="en-IN" sz="1400" b="1" dirty="0">
                <a:solidFill>
                  <a:schemeClr val="tx1"/>
                </a:solidFill>
                <a:latin typeface="Times New Roman" panose="02020603050405020304" pitchFamily="18" charset="0"/>
                <a:cs typeface="Times New Roman" panose="02020603050405020304" pitchFamily="18" charset="0"/>
              </a:rPr>
              <a:t> Ji Maharaj University, Kanpur  </a:t>
            </a:r>
          </a:p>
        </p:txBody>
      </p:sp>
      <p:sp>
        <p:nvSpPr>
          <p:cNvPr id="9" name="TextBox 8">
            <a:extLst>
              <a:ext uri="{FF2B5EF4-FFF2-40B4-BE49-F238E27FC236}">
                <a16:creationId xmlns:a16="http://schemas.microsoft.com/office/drawing/2014/main" id="{531E8C89-0F72-405B-8827-8FC0967AA3C1}"/>
              </a:ext>
            </a:extLst>
          </p:cNvPr>
          <p:cNvSpPr txBox="1"/>
          <p:nvPr/>
        </p:nvSpPr>
        <p:spPr>
          <a:xfrm>
            <a:off x="0" y="19520"/>
            <a:ext cx="12192000" cy="369332"/>
          </a:xfrm>
          <a:prstGeom prst="rect">
            <a:avLst/>
          </a:prstGeom>
          <a:solidFill>
            <a:schemeClr val="accent6">
              <a:lumMod val="60000"/>
              <a:lumOff val="40000"/>
            </a:schemeClr>
          </a:solidFill>
        </p:spPr>
        <p:txBody>
          <a:bodyPr wrap="square" rtlCol="0">
            <a:spAutoFit/>
          </a:bodyPr>
          <a:lstStyle/>
          <a:p>
            <a:pPr algn="ctr"/>
            <a:r>
              <a:rPr lang="en-US" sz="1800" b="1" dirty="0">
                <a:latin typeface="Times New Roman" panose="02020603050405020304" pitchFamily="18" charset="0"/>
                <a:cs typeface="Times New Roman" panose="02020603050405020304" pitchFamily="18" charset="0"/>
              </a:rPr>
              <a:t>Economics- Nature and Scope</a:t>
            </a:r>
            <a:endParaRPr lang="en-IN"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5022981"/>
      </p:ext>
    </p:extLst>
  </p:cSld>
  <p:clrMapOvr>
    <a:masterClrMapping/>
  </p:clrMapOvr>
</p:sld>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otalTime>197</TotalTime>
  <Words>1026</Words>
  <Application>Microsoft Office PowerPoint</Application>
  <PresentationFormat>Widescreen</PresentationFormat>
  <Paragraphs>94</Paragraphs>
  <Slides>14</Slides>
  <Notes>0</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14</vt:i4>
      </vt:variant>
    </vt:vector>
  </HeadingPairs>
  <TitlesOfParts>
    <vt:vector size="26" baseType="lpstr">
      <vt:lpstr>Algerian</vt:lpstr>
      <vt:lpstr>Arial</vt:lpstr>
      <vt:lpstr>Arial</vt:lpstr>
      <vt:lpstr>Calibri</vt:lpstr>
      <vt:lpstr>Calibri Light</vt:lpstr>
      <vt:lpstr>Garamond</vt:lpstr>
      <vt:lpstr>Times New Roman</vt:lpstr>
      <vt:lpstr>Trebuchet MS</vt:lpstr>
      <vt:lpstr>Wingdings 3</vt:lpstr>
      <vt:lpstr>Office Theme</vt:lpstr>
      <vt:lpstr>Facet</vt:lpstr>
      <vt:lpstr>Organic</vt:lpstr>
      <vt:lpstr>Economics- Nature and Scope</vt:lpstr>
      <vt:lpstr>Nature of Economics</vt:lpstr>
      <vt:lpstr>PowerPoint Presentation</vt:lpstr>
      <vt:lpstr>Science implies the following- </vt:lpstr>
      <vt:lpstr>Positive Science-</vt:lpstr>
      <vt:lpstr>Normative Science </vt:lpstr>
      <vt:lpstr>PowerPoint Presentation</vt:lpstr>
      <vt:lpstr>Arts Implies The Following</vt:lpstr>
      <vt:lpstr>PowerPoint Presentation</vt:lpstr>
      <vt:lpstr>PowerPoint Presentation</vt:lpstr>
      <vt:lpstr>PowerPoint Presentation</vt:lpstr>
      <vt:lpstr>PowerPoint Presentation</vt:lpstr>
      <vt:lpstr>REFRENCES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Aditya Pratap</dc:creator>
  <cp:lastModifiedBy>Ritishaa Singh</cp:lastModifiedBy>
  <cp:revision>63</cp:revision>
  <dcterms:created xsi:type="dcterms:W3CDTF">2021-11-18T19:06:26Z</dcterms:created>
  <dcterms:modified xsi:type="dcterms:W3CDTF">2021-11-22T18:57:17Z</dcterms:modified>
</cp:coreProperties>
</file>