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7" r:id="rId21"/>
    <p:sldId id="276" r:id="rId2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5" d="100"/>
          <a:sy n="115" d="100"/>
        </p:scale>
        <p:origin x="684" y="10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212350449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a9e25d6e81a95ec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a9e25d6e81a95ec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095911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2f7a84fcc3505b11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2f7a84fcc3505b11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370913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2f7a84fcc3505b11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2f7a84fcc3505b11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720088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2f7a84fcc3505b11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2f7a84fcc3505b11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267421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43300dc8d4de1747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43300dc8d4de1747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447731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43300dc8d4de1747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43300dc8d4de1747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129903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43300dc8d4de1747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43300dc8d4de1747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240784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43300dc8d4de1747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43300dc8d4de1747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485072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43300dc8d4de1747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43300dc8d4de1747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275456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43300dc8d4de1747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43300dc8d4de1747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204691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43300dc8d4de1747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43300dc8d4de1747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88422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 name="Google Shape;67;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8273396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4685aafb065e6a75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4685aafb065e6a75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33815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3" name="Google Shape;73;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1478979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0" name="Google Shape;80;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405026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7" name="Google Shape;87;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710217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5" name="Google Shape;95;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415784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2f7a84fcc3505b1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2f7a84fcc3505b1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318383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2f7a84fcc3505b11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2f7a84fcc3505b1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400573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f7a84fcc3505b11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f7a84fcc3505b11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59888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g10ae6e08f8b_0_892"/>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 name="Google Shape;15;g10ae6e08f8b_0_89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ustom layout 2">
  <p:cSld name="AUTOLAYOUT_10">
    <p:spTree>
      <p:nvGrpSpPr>
        <p:cNvPr id="1" name="Shape 50"/>
        <p:cNvGrpSpPr/>
        <p:nvPr/>
      </p:nvGrpSpPr>
      <p:grpSpPr>
        <a:xfrm>
          <a:off x="0" y="0"/>
          <a:ext cx="0" cy="0"/>
          <a:chOff x="0" y="0"/>
          <a:chExt cx="0" cy="0"/>
        </a:xfrm>
      </p:grpSpPr>
      <p:sp>
        <p:nvSpPr>
          <p:cNvPr id="51" name="Google Shape;51;g10ae6e08f8b_0_952"/>
          <p:cNvSpPr/>
          <p:nvPr/>
        </p:nvSpPr>
        <p:spPr>
          <a:xfrm>
            <a:off x="0" y="0"/>
            <a:ext cx="9144000" cy="5143500"/>
          </a:xfrm>
          <a:prstGeom prst="rect">
            <a:avLst/>
          </a:prstGeom>
          <a:solidFill>
            <a:srgbClr val="F1EA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2" name="Google Shape;52;g10ae6e08f8b_0_952"/>
          <p:cNvCxnSpPr/>
          <p:nvPr/>
        </p:nvCxnSpPr>
        <p:spPr>
          <a:xfrm rot="10800000">
            <a:off x="398200" y="977175"/>
            <a:ext cx="505800" cy="0"/>
          </a:xfrm>
          <a:prstGeom prst="straightConnector1">
            <a:avLst/>
          </a:prstGeom>
          <a:noFill/>
          <a:ln w="19050" cap="flat" cmpd="sng">
            <a:solidFill>
              <a:srgbClr val="FF5822"/>
            </a:solidFill>
            <a:prstDash val="solid"/>
            <a:round/>
            <a:headEnd type="none" w="sm" len="sm"/>
            <a:tailEnd type="none" w="sm" len="sm"/>
          </a:ln>
        </p:spPr>
      </p:cxnSp>
      <p:sp>
        <p:nvSpPr>
          <p:cNvPr id="53" name="Google Shape;53;g10ae6e08f8b_0_952"/>
          <p:cNvSpPr txBox="1">
            <a:spLocks noGrp="1"/>
          </p:cNvSpPr>
          <p:nvPr>
            <p:ph type="title"/>
          </p:nvPr>
        </p:nvSpPr>
        <p:spPr>
          <a:xfrm>
            <a:off x="311700" y="1153900"/>
            <a:ext cx="2655000" cy="858900"/>
          </a:xfrm>
          <a:prstGeom prst="rect">
            <a:avLst/>
          </a:prstGeom>
          <a:noFill/>
        </p:spPr>
        <p:txBody>
          <a:bodyPr spcFirstLastPara="1" wrap="square" lIns="91425" tIns="91425" rIns="91425" bIns="91425" anchor="ctr" anchorCtr="0">
            <a:normAutofit/>
          </a:bodyPr>
          <a:lstStyle>
            <a:lvl1pPr lvl="0" algn="l" rtl="0">
              <a:lnSpc>
                <a:spcPct val="100000"/>
              </a:lnSpc>
              <a:spcBef>
                <a:spcPts val="0"/>
              </a:spcBef>
              <a:spcAft>
                <a:spcPts val="0"/>
              </a:spcAft>
              <a:buNone/>
              <a:defRPr sz="2400" b="1">
                <a:solidFill>
                  <a:srgbClr val="000000"/>
                </a:solidFill>
              </a:defRPr>
            </a:lvl1pPr>
            <a:lvl2pPr lvl="1" algn="l" rtl="0">
              <a:lnSpc>
                <a:spcPct val="100000"/>
              </a:lnSpc>
              <a:spcBef>
                <a:spcPts val="0"/>
              </a:spcBef>
              <a:spcAft>
                <a:spcPts val="0"/>
              </a:spcAft>
              <a:buNone/>
              <a:defRPr sz="2400" b="1">
                <a:solidFill>
                  <a:srgbClr val="000000"/>
                </a:solidFill>
              </a:defRPr>
            </a:lvl2pPr>
            <a:lvl3pPr lvl="2" algn="l" rtl="0">
              <a:lnSpc>
                <a:spcPct val="100000"/>
              </a:lnSpc>
              <a:spcBef>
                <a:spcPts val="0"/>
              </a:spcBef>
              <a:spcAft>
                <a:spcPts val="0"/>
              </a:spcAft>
              <a:buNone/>
              <a:defRPr sz="2400" b="1">
                <a:solidFill>
                  <a:srgbClr val="000000"/>
                </a:solidFill>
              </a:defRPr>
            </a:lvl3pPr>
            <a:lvl4pPr lvl="3" algn="l" rtl="0">
              <a:lnSpc>
                <a:spcPct val="100000"/>
              </a:lnSpc>
              <a:spcBef>
                <a:spcPts val="0"/>
              </a:spcBef>
              <a:spcAft>
                <a:spcPts val="0"/>
              </a:spcAft>
              <a:buNone/>
              <a:defRPr sz="2400" b="1">
                <a:solidFill>
                  <a:srgbClr val="000000"/>
                </a:solidFill>
              </a:defRPr>
            </a:lvl4pPr>
            <a:lvl5pPr lvl="4" algn="l" rtl="0">
              <a:lnSpc>
                <a:spcPct val="100000"/>
              </a:lnSpc>
              <a:spcBef>
                <a:spcPts val="0"/>
              </a:spcBef>
              <a:spcAft>
                <a:spcPts val="0"/>
              </a:spcAft>
              <a:buNone/>
              <a:defRPr sz="2400" b="1">
                <a:solidFill>
                  <a:srgbClr val="000000"/>
                </a:solidFill>
              </a:defRPr>
            </a:lvl5pPr>
            <a:lvl6pPr lvl="5" algn="l" rtl="0">
              <a:lnSpc>
                <a:spcPct val="100000"/>
              </a:lnSpc>
              <a:spcBef>
                <a:spcPts val="0"/>
              </a:spcBef>
              <a:spcAft>
                <a:spcPts val="0"/>
              </a:spcAft>
              <a:buNone/>
              <a:defRPr sz="2400" b="1">
                <a:solidFill>
                  <a:srgbClr val="000000"/>
                </a:solidFill>
              </a:defRPr>
            </a:lvl6pPr>
            <a:lvl7pPr lvl="6" algn="l" rtl="0">
              <a:lnSpc>
                <a:spcPct val="100000"/>
              </a:lnSpc>
              <a:spcBef>
                <a:spcPts val="0"/>
              </a:spcBef>
              <a:spcAft>
                <a:spcPts val="0"/>
              </a:spcAft>
              <a:buNone/>
              <a:defRPr sz="2400" b="1">
                <a:solidFill>
                  <a:srgbClr val="000000"/>
                </a:solidFill>
              </a:defRPr>
            </a:lvl7pPr>
            <a:lvl8pPr lvl="7" algn="l" rtl="0">
              <a:lnSpc>
                <a:spcPct val="100000"/>
              </a:lnSpc>
              <a:spcBef>
                <a:spcPts val="0"/>
              </a:spcBef>
              <a:spcAft>
                <a:spcPts val="0"/>
              </a:spcAft>
              <a:buNone/>
              <a:defRPr sz="2400" b="1">
                <a:solidFill>
                  <a:srgbClr val="000000"/>
                </a:solidFill>
              </a:defRPr>
            </a:lvl8pPr>
            <a:lvl9pPr lvl="8" algn="l" rtl="0">
              <a:lnSpc>
                <a:spcPct val="100000"/>
              </a:lnSpc>
              <a:spcBef>
                <a:spcPts val="0"/>
              </a:spcBef>
              <a:spcAft>
                <a:spcPts val="0"/>
              </a:spcAft>
              <a:buNone/>
              <a:defRPr sz="2400" b="1">
                <a:solidFill>
                  <a:srgbClr val="000000"/>
                </a:solidFill>
              </a:defRPr>
            </a:lvl9pPr>
          </a:lstStyle>
          <a:p>
            <a:endParaRPr/>
          </a:p>
        </p:txBody>
      </p:sp>
      <p:sp>
        <p:nvSpPr>
          <p:cNvPr id="54" name="Google Shape;54;g10ae6e08f8b_0_952"/>
          <p:cNvSpPr txBox="1">
            <a:spLocks noGrp="1"/>
          </p:cNvSpPr>
          <p:nvPr>
            <p:ph type="body" idx="1"/>
          </p:nvPr>
        </p:nvSpPr>
        <p:spPr>
          <a:xfrm>
            <a:off x="311700" y="2022050"/>
            <a:ext cx="2655000" cy="2928300"/>
          </a:xfrm>
          <a:prstGeom prst="rect">
            <a:avLst/>
          </a:prstGeom>
          <a:noFill/>
        </p:spPr>
        <p:txBody>
          <a:bodyPr spcFirstLastPara="1" wrap="square" lIns="91425" tIns="91425" rIns="91425" bIns="91425" anchor="t" anchorCtr="0">
            <a:normAutofit/>
          </a:bodyPr>
          <a:lstStyle>
            <a:lvl1pPr marL="457200" lvl="0" indent="-292100" algn="l" rtl="0">
              <a:lnSpc>
                <a:spcPct val="115000"/>
              </a:lnSpc>
              <a:spcBef>
                <a:spcPts val="0"/>
              </a:spcBef>
              <a:spcAft>
                <a:spcPts val="0"/>
              </a:spcAft>
              <a:buClr>
                <a:srgbClr val="434343"/>
              </a:buClr>
              <a:buSzPts val="1000"/>
              <a:buChar char="●"/>
              <a:defRPr sz="1000">
                <a:solidFill>
                  <a:srgbClr val="434343"/>
                </a:solidFill>
              </a:defRPr>
            </a:lvl1pPr>
            <a:lvl2pPr marL="914400" lvl="1" indent="-292100" algn="l" rtl="0">
              <a:lnSpc>
                <a:spcPct val="115000"/>
              </a:lnSpc>
              <a:spcBef>
                <a:spcPts val="0"/>
              </a:spcBef>
              <a:spcAft>
                <a:spcPts val="0"/>
              </a:spcAft>
              <a:buClr>
                <a:srgbClr val="434343"/>
              </a:buClr>
              <a:buSzPts val="1000"/>
              <a:buChar char="○"/>
              <a:defRPr sz="1000">
                <a:solidFill>
                  <a:srgbClr val="434343"/>
                </a:solidFill>
              </a:defRPr>
            </a:lvl2pPr>
            <a:lvl3pPr marL="1371600" lvl="2" indent="-292100" algn="l" rtl="0">
              <a:lnSpc>
                <a:spcPct val="115000"/>
              </a:lnSpc>
              <a:spcBef>
                <a:spcPts val="0"/>
              </a:spcBef>
              <a:spcAft>
                <a:spcPts val="0"/>
              </a:spcAft>
              <a:buClr>
                <a:srgbClr val="434343"/>
              </a:buClr>
              <a:buSzPts val="1000"/>
              <a:buChar char="■"/>
              <a:defRPr sz="1000">
                <a:solidFill>
                  <a:srgbClr val="434343"/>
                </a:solidFill>
              </a:defRPr>
            </a:lvl3pPr>
            <a:lvl4pPr marL="1828800" lvl="3" indent="-292100" algn="l" rtl="0">
              <a:lnSpc>
                <a:spcPct val="115000"/>
              </a:lnSpc>
              <a:spcBef>
                <a:spcPts val="0"/>
              </a:spcBef>
              <a:spcAft>
                <a:spcPts val="0"/>
              </a:spcAft>
              <a:buClr>
                <a:srgbClr val="434343"/>
              </a:buClr>
              <a:buSzPts val="1000"/>
              <a:buChar char="●"/>
              <a:defRPr sz="1000">
                <a:solidFill>
                  <a:srgbClr val="434343"/>
                </a:solidFill>
              </a:defRPr>
            </a:lvl4pPr>
            <a:lvl5pPr marL="2286000" lvl="4" indent="-292100" algn="l" rtl="0">
              <a:lnSpc>
                <a:spcPct val="115000"/>
              </a:lnSpc>
              <a:spcBef>
                <a:spcPts val="0"/>
              </a:spcBef>
              <a:spcAft>
                <a:spcPts val="0"/>
              </a:spcAft>
              <a:buClr>
                <a:srgbClr val="434343"/>
              </a:buClr>
              <a:buSzPts val="1000"/>
              <a:buChar char="○"/>
              <a:defRPr sz="1000">
                <a:solidFill>
                  <a:srgbClr val="434343"/>
                </a:solidFill>
              </a:defRPr>
            </a:lvl5pPr>
            <a:lvl6pPr marL="2743200" lvl="5" indent="-292100" algn="l" rtl="0">
              <a:lnSpc>
                <a:spcPct val="115000"/>
              </a:lnSpc>
              <a:spcBef>
                <a:spcPts val="0"/>
              </a:spcBef>
              <a:spcAft>
                <a:spcPts val="0"/>
              </a:spcAft>
              <a:buClr>
                <a:srgbClr val="434343"/>
              </a:buClr>
              <a:buSzPts val="1000"/>
              <a:buChar char="■"/>
              <a:defRPr sz="1000">
                <a:solidFill>
                  <a:srgbClr val="434343"/>
                </a:solidFill>
              </a:defRPr>
            </a:lvl6pPr>
            <a:lvl7pPr marL="3200400" lvl="6" indent="-292100" algn="l" rtl="0">
              <a:lnSpc>
                <a:spcPct val="115000"/>
              </a:lnSpc>
              <a:spcBef>
                <a:spcPts val="0"/>
              </a:spcBef>
              <a:spcAft>
                <a:spcPts val="0"/>
              </a:spcAft>
              <a:buClr>
                <a:srgbClr val="434343"/>
              </a:buClr>
              <a:buSzPts val="1000"/>
              <a:buChar char="●"/>
              <a:defRPr sz="1000">
                <a:solidFill>
                  <a:srgbClr val="434343"/>
                </a:solidFill>
              </a:defRPr>
            </a:lvl7pPr>
            <a:lvl8pPr marL="3657600" lvl="7" indent="-292100" algn="l" rtl="0">
              <a:lnSpc>
                <a:spcPct val="115000"/>
              </a:lnSpc>
              <a:spcBef>
                <a:spcPts val="0"/>
              </a:spcBef>
              <a:spcAft>
                <a:spcPts val="0"/>
              </a:spcAft>
              <a:buClr>
                <a:srgbClr val="434343"/>
              </a:buClr>
              <a:buSzPts val="1000"/>
              <a:buChar char="○"/>
              <a:defRPr sz="1000">
                <a:solidFill>
                  <a:srgbClr val="434343"/>
                </a:solidFill>
              </a:defRPr>
            </a:lvl8pPr>
            <a:lvl9pPr marL="4114800" lvl="8" indent="-292100" algn="l" rtl="0">
              <a:lnSpc>
                <a:spcPct val="115000"/>
              </a:lnSpc>
              <a:spcBef>
                <a:spcPts val="0"/>
              </a:spcBef>
              <a:spcAft>
                <a:spcPts val="0"/>
              </a:spcAft>
              <a:buClr>
                <a:srgbClr val="434343"/>
              </a:buClr>
              <a:buSzPts val="1000"/>
              <a:buChar char="■"/>
              <a:defRPr sz="1000">
                <a:solidFill>
                  <a:srgbClr val="434343"/>
                </a:solidFill>
              </a:defRPr>
            </a:lvl9pPr>
          </a:lstStyle>
          <a:p>
            <a:endParaRPr/>
          </a:p>
        </p:txBody>
      </p:sp>
      <p:sp>
        <p:nvSpPr>
          <p:cNvPr id="55" name="Google Shape;55;g10ae6e08f8b_0_952"/>
          <p:cNvSpPr txBox="1">
            <a:spLocks noGrp="1"/>
          </p:cNvSpPr>
          <p:nvPr>
            <p:ph type="sldNum" idx="12"/>
          </p:nvPr>
        </p:nvSpPr>
        <p:spPr>
          <a:xfrm>
            <a:off x="8472458" y="4663217"/>
            <a:ext cx="548700" cy="393600"/>
          </a:xfrm>
          <a:prstGeom prst="rect">
            <a:avLst/>
          </a:prstGeom>
          <a:noFill/>
        </p:spPr>
        <p:txBody>
          <a:bodyPr spcFirstLastPara="1" wrap="square" lIns="91425" tIns="91425" rIns="91425" bIns="91425" anchor="ctr" anchorCtr="0">
            <a:normAutofit/>
          </a:bodyPr>
          <a:lstStyle>
            <a:lvl1pPr lvl="0" algn="r" rtl="0">
              <a:lnSpc>
                <a:spcPct val="100000"/>
              </a:lnSpc>
              <a:spcAft>
                <a:spcPts val="0"/>
              </a:spcAft>
              <a:buNone/>
              <a:defRPr sz="1000">
                <a:solidFill>
                  <a:srgbClr val="616161"/>
                </a:solidFill>
              </a:defRPr>
            </a:lvl1pPr>
            <a:lvl2pPr lvl="1" algn="r" rtl="0">
              <a:lnSpc>
                <a:spcPct val="100000"/>
              </a:lnSpc>
              <a:spcAft>
                <a:spcPts val="0"/>
              </a:spcAft>
              <a:buNone/>
              <a:defRPr sz="1000">
                <a:solidFill>
                  <a:srgbClr val="616161"/>
                </a:solidFill>
              </a:defRPr>
            </a:lvl2pPr>
            <a:lvl3pPr lvl="2" algn="r" rtl="0">
              <a:lnSpc>
                <a:spcPct val="100000"/>
              </a:lnSpc>
              <a:spcAft>
                <a:spcPts val="0"/>
              </a:spcAft>
              <a:buNone/>
              <a:defRPr sz="1000">
                <a:solidFill>
                  <a:srgbClr val="616161"/>
                </a:solidFill>
              </a:defRPr>
            </a:lvl3pPr>
            <a:lvl4pPr lvl="3" algn="r" rtl="0">
              <a:lnSpc>
                <a:spcPct val="100000"/>
              </a:lnSpc>
              <a:spcAft>
                <a:spcPts val="0"/>
              </a:spcAft>
              <a:buNone/>
              <a:defRPr sz="1000">
                <a:solidFill>
                  <a:srgbClr val="616161"/>
                </a:solidFill>
              </a:defRPr>
            </a:lvl4pPr>
            <a:lvl5pPr lvl="4" algn="r" rtl="0">
              <a:lnSpc>
                <a:spcPct val="100000"/>
              </a:lnSpc>
              <a:spcAft>
                <a:spcPts val="0"/>
              </a:spcAft>
              <a:buNone/>
              <a:defRPr sz="1000">
                <a:solidFill>
                  <a:srgbClr val="616161"/>
                </a:solidFill>
              </a:defRPr>
            </a:lvl5pPr>
            <a:lvl6pPr lvl="5" algn="r" rtl="0">
              <a:lnSpc>
                <a:spcPct val="100000"/>
              </a:lnSpc>
              <a:spcAft>
                <a:spcPts val="0"/>
              </a:spcAft>
              <a:buNone/>
              <a:defRPr sz="1000">
                <a:solidFill>
                  <a:srgbClr val="616161"/>
                </a:solidFill>
              </a:defRPr>
            </a:lvl6pPr>
            <a:lvl7pPr lvl="6" algn="r" rtl="0">
              <a:lnSpc>
                <a:spcPct val="100000"/>
              </a:lnSpc>
              <a:spcAft>
                <a:spcPts val="0"/>
              </a:spcAft>
              <a:buNone/>
              <a:defRPr sz="1000">
                <a:solidFill>
                  <a:srgbClr val="616161"/>
                </a:solidFill>
              </a:defRPr>
            </a:lvl7pPr>
            <a:lvl8pPr lvl="7" algn="r" rtl="0">
              <a:lnSpc>
                <a:spcPct val="100000"/>
              </a:lnSpc>
              <a:spcAft>
                <a:spcPts val="0"/>
              </a:spcAft>
              <a:buNone/>
              <a:defRPr sz="1000">
                <a:solidFill>
                  <a:srgbClr val="616161"/>
                </a:solidFill>
              </a:defRPr>
            </a:lvl8pPr>
            <a:lvl9pPr lvl="8" algn="r" rtl="0">
              <a:lnSpc>
                <a:spcPct val="100000"/>
              </a:lnSpc>
              <a:spcAft>
                <a:spcPts val="0"/>
              </a:spcAft>
              <a:buNone/>
              <a:defRPr sz="1000">
                <a:solidFill>
                  <a:srgbClr val="61616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g10ae6e08f8b_0_89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 name="Google Shape;18;g10ae6e08f8b_0_89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19" name="Google Shape;19;g10ae6e08f8b_0_89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g10ae6e08f8b_0_89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2" name="Google Shape;22;g10ae6e08f8b_0_899"/>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23" name="Google Shape;23;g10ae6e08f8b_0_899"/>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24" name="Google Shape;24;g10ae6e08f8b_0_89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g10ae6e08f8b_0_90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0" name="Google Shape;30;g10ae6e08f8b_0_90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rtl="0">
              <a:spcBef>
                <a:spcPts val="0"/>
              </a:spcBef>
              <a:spcAft>
                <a:spcPts val="0"/>
              </a:spcAft>
              <a:buSzPts val="1200"/>
              <a:buChar char="●"/>
              <a:defRPr sz="12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31" name="Google Shape;31;g10ae6e08f8b_0_90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g10ae6e08f8b_0_911"/>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g10ae6e08f8b_0_9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g10ae6e08f8b_0_914"/>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g10ae6e08f8b_0_914"/>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g10ae6e08f8b_0_914"/>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g10ae6e08f8b_0_914"/>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40" name="Google Shape;40;g10ae6e08f8b_0_9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g10ae6e08f8b_0_92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SzPts val="1800"/>
              <a:buNone/>
              <a:defRPr/>
            </a:lvl1pPr>
          </a:lstStyle>
          <a:p>
            <a:endParaRPr/>
          </a:p>
        </p:txBody>
      </p:sp>
      <p:sp>
        <p:nvSpPr>
          <p:cNvPr id="43" name="Google Shape;43;g10ae6e08f8b_0_92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g10ae6e08f8b_0_923"/>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46" name="Google Shape;46;g10ae6e08f8b_0_923"/>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SzPts val="1800"/>
              <a:buChar char="●"/>
              <a:defRPr/>
            </a:lvl1pPr>
            <a:lvl2pPr marL="914400" lvl="1" indent="-317500" algn="ctr" rtl="0">
              <a:spcBef>
                <a:spcPts val="0"/>
              </a:spcBef>
              <a:spcAft>
                <a:spcPts val="0"/>
              </a:spcAft>
              <a:buSzPts val="1400"/>
              <a:buChar char="○"/>
              <a:defRPr/>
            </a:lvl2pPr>
            <a:lvl3pPr marL="1371600" lvl="2" indent="-317500" algn="ctr" rtl="0">
              <a:spcBef>
                <a:spcPts val="0"/>
              </a:spcBef>
              <a:spcAft>
                <a:spcPts val="0"/>
              </a:spcAft>
              <a:buSzPts val="1400"/>
              <a:buChar char="■"/>
              <a:defRPr/>
            </a:lvl3pPr>
            <a:lvl4pPr marL="1828800" lvl="3" indent="-317500" algn="ctr" rtl="0">
              <a:spcBef>
                <a:spcPts val="0"/>
              </a:spcBef>
              <a:spcAft>
                <a:spcPts val="0"/>
              </a:spcAft>
              <a:buSzPts val="1400"/>
              <a:buChar char="●"/>
              <a:defRPr/>
            </a:lvl4pPr>
            <a:lvl5pPr marL="2286000" lvl="4" indent="-317500" algn="ctr" rtl="0">
              <a:spcBef>
                <a:spcPts val="0"/>
              </a:spcBef>
              <a:spcAft>
                <a:spcPts val="0"/>
              </a:spcAft>
              <a:buSzPts val="1400"/>
              <a:buChar char="○"/>
              <a:defRPr/>
            </a:lvl5pPr>
            <a:lvl6pPr marL="2743200" lvl="5" indent="-317500" algn="ctr" rtl="0">
              <a:spcBef>
                <a:spcPts val="0"/>
              </a:spcBef>
              <a:spcAft>
                <a:spcPts val="0"/>
              </a:spcAft>
              <a:buSzPts val="1400"/>
              <a:buChar char="■"/>
              <a:defRPr/>
            </a:lvl6pPr>
            <a:lvl7pPr marL="3200400" lvl="6" indent="-317500" algn="ctr" rtl="0">
              <a:spcBef>
                <a:spcPts val="0"/>
              </a:spcBef>
              <a:spcAft>
                <a:spcPts val="0"/>
              </a:spcAft>
              <a:buSzPts val="1400"/>
              <a:buChar char="●"/>
              <a:defRPr/>
            </a:lvl7pPr>
            <a:lvl8pPr marL="3657600" lvl="7" indent="-317500" algn="ctr" rtl="0">
              <a:spcBef>
                <a:spcPts val="0"/>
              </a:spcBef>
              <a:spcAft>
                <a:spcPts val="0"/>
              </a:spcAft>
              <a:buSzPts val="1400"/>
              <a:buChar char="○"/>
              <a:defRPr/>
            </a:lvl8pPr>
            <a:lvl9pPr marL="4114800" lvl="8" indent="-317500" algn="ctr" rtl="0">
              <a:spcBef>
                <a:spcPts val="0"/>
              </a:spcBef>
              <a:spcAft>
                <a:spcPts val="0"/>
              </a:spcAft>
              <a:buSzPts val="1400"/>
              <a:buChar char="■"/>
              <a:defRPr/>
            </a:lvl9pPr>
          </a:lstStyle>
          <a:p>
            <a:endParaRPr/>
          </a:p>
        </p:txBody>
      </p:sp>
      <p:sp>
        <p:nvSpPr>
          <p:cNvPr id="47" name="Google Shape;47;g10ae6e08f8b_0_92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g10ae6e08f8b_0_9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g10ae6e08f8b_0_88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g10ae6e08f8b_0_88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0"/>
              </a:spcBef>
              <a:spcAft>
                <a:spcPts val="0"/>
              </a:spcAft>
              <a:buClr>
                <a:schemeClr val="dk2"/>
              </a:buClr>
              <a:buSzPts val="1400"/>
              <a:buChar char="○"/>
              <a:defRPr>
                <a:solidFill>
                  <a:schemeClr val="dk2"/>
                </a:solidFill>
              </a:defRPr>
            </a:lvl2pPr>
            <a:lvl3pPr marL="1371600" lvl="2" indent="-317500" rtl="0">
              <a:lnSpc>
                <a:spcPct val="115000"/>
              </a:lnSpc>
              <a:spcBef>
                <a:spcPts val="0"/>
              </a:spcBef>
              <a:spcAft>
                <a:spcPts val="0"/>
              </a:spcAft>
              <a:buClr>
                <a:schemeClr val="dk2"/>
              </a:buClr>
              <a:buSzPts val="1400"/>
              <a:buChar char="■"/>
              <a:defRPr>
                <a:solidFill>
                  <a:schemeClr val="dk2"/>
                </a:solidFill>
              </a:defRPr>
            </a:lvl3pPr>
            <a:lvl4pPr marL="1828800" lvl="3" indent="-317500" rtl="0">
              <a:lnSpc>
                <a:spcPct val="115000"/>
              </a:lnSpc>
              <a:spcBef>
                <a:spcPts val="0"/>
              </a:spcBef>
              <a:spcAft>
                <a:spcPts val="0"/>
              </a:spcAft>
              <a:buClr>
                <a:schemeClr val="dk2"/>
              </a:buClr>
              <a:buSzPts val="1400"/>
              <a:buChar char="●"/>
              <a:defRPr>
                <a:solidFill>
                  <a:schemeClr val="dk2"/>
                </a:solidFill>
              </a:defRPr>
            </a:lvl4pPr>
            <a:lvl5pPr marL="2286000" lvl="4" indent="-317500" rtl="0">
              <a:lnSpc>
                <a:spcPct val="115000"/>
              </a:lnSpc>
              <a:spcBef>
                <a:spcPts val="0"/>
              </a:spcBef>
              <a:spcAft>
                <a:spcPts val="0"/>
              </a:spcAft>
              <a:buClr>
                <a:schemeClr val="dk2"/>
              </a:buClr>
              <a:buSzPts val="1400"/>
              <a:buChar char="○"/>
              <a:defRPr>
                <a:solidFill>
                  <a:schemeClr val="dk2"/>
                </a:solidFill>
              </a:defRPr>
            </a:lvl5pPr>
            <a:lvl6pPr marL="2743200" lvl="5" indent="-317500" rtl="0">
              <a:lnSpc>
                <a:spcPct val="115000"/>
              </a:lnSpc>
              <a:spcBef>
                <a:spcPts val="0"/>
              </a:spcBef>
              <a:spcAft>
                <a:spcPts val="0"/>
              </a:spcAft>
              <a:buClr>
                <a:schemeClr val="dk2"/>
              </a:buClr>
              <a:buSzPts val="1400"/>
              <a:buChar char="■"/>
              <a:defRPr>
                <a:solidFill>
                  <a:schemeClr val="dk2"/>
                </a:solidFill>
              </a:defRPr>
            </a:lvl6pPr>
            <a:lvl7pPr marL="3200400" lvl="6" indent="-317500" rtl="0">
              <a:lnSpc>
                <a:spcPct val="115000"/>
              </a:lnSpc>
              <a:spcBef>
                <a:spcPts val="0"/>
              </a:spcBef>
              <a:spcAft>
                <a:spcPts val="0"/>
              </a:spcAft>
              <a:buClr>
                <a:schemeClr val="dk2"/>
              </a:buClr>
              <a:buSzPts val="1400"/>
              <a:buChar char="●"/>
              <a:defRPr>
                <a:solidFill>
                  <a:schemeClr val="dk2"/>
                </a:solidFill>
              </a:defRPr>
            </a:lvl7pPr>
            <a:lvl8pPr marL="3657600" lvl="7" indent="-317500" rtl="0">
              <a:lnSpc>
                <a:spcPct val="115000"/>
              </a:lnSpc>
              <a:spcBef>
                <a:spcPts val="0"/>
              </a:spcBef>
              <a:spcAft>
                <a:spcPts val="0"/>
              </a:spcAft>
              <a:buClr>
                <a:schemeClr val="dk2"/>
              </a:buClr>
              <a:buSzPts val="1400"/>
              <a:buChar char="○"/>
              <a:defRPr>
                <a:solidFill>
                  <a:schemeClr val="dk2"/>
                </a:solidFill>
              </a:defRPr>
            </a:lvl8pPr>
            <a:lvl9pPr marL="4114800" lvl="8" indent="-317500" rtl="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g10ae6e08f8b_0_88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4" r:id="rId4"/>
    <p:sldLayoutId id="2147483655" r:id="rId5"/>
    <p:sldLayoutId id="2147483656" r:id="rId6"/>
    <p:sldLayoutId id="2147483657" r:id="rId7"/>
    <p:sldLayoutId id="2147483658" r:id="rId8"/>
    <p:sldLayoutId id="2147483659" r:id="rId9"/>
    <p:sldLayoutId id="2147483660"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3.jpg"/></Relationships>
</file>

<file path=ppt/slides/_rels/slide13.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15.jpg"/></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18.jpg"/></Relationships>
</file>

<file path=ppt/slides/_rels/slide16.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media/image20.jpg"/></Relationships>
</file>

<file path=ppt/slides/_rels/slide17.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22.jp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pic>
        <p:nvPicPr>
          <p:cNvPr id="211" name="Google Shape;211;p1"/>
          <p:cNvPicPr preferRelativeResize="0"/>
          <p:nvPr/>
        </p:nvPicPr>
        <p:blipFill rotWithShape="1">
          <a:blip r:embed="rId3">
            <a:alphaModFix/>
          </a:blip>
          <a:srcRect/>
          <a:stretch/>
        </p:blipFill>
        <p:spPr>
          <a:xfrm>
            <a:off x="3458095" y="1020782"/>
            <a:ext cx="1762298" cy="1281844"/>
          </a:xfrm>
          <a:prstGeom prst="rect">
            <a:avLst/>
          </a:prstGeom>
          <a:noFill/>
          <a:ln>
            <a:noFill/>
          </a:ln>
        </p:spPr>
      </p:pic>
      <p:sp>
        <p:nvSpPr>
          <p:cNvPr id="2" name="Rounded Rectangle 1"/>
          <p:cNvSpPr/>
          <p:nvPr/>
        </p:nvSpPr>
        <p:spPr>
          <a:xfrm>
            <a:off x="2876204" y="149629"/>
            <a:ext cx="3009208" cy="764771"/>
          </a:xfrm>
          <a:prstGeom prst="roundRect">
            <a:avLst/>
          </a:prstGeom>
          <a:solidFill>
            <a:schemeClr val="tx2"/>
          </a:solidFill>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200" dirty="0" smtClean="0">
                <a:solidFill>
                  <a:schemeClr val="tx1"/>
                </a:solidFill>
                <a:latin typeface="Times New Roman" panose="02020603050405020304" pitchFamily="18" charset="0"/>
                <a:cs typeface="Times New Roman" panose="02020603050405020304" pitchFamily="18" charset="0"/>
              </a:rPr>
              <a:t>NATURALISM</a:t>
            </a:r>
            <a:endParaRPr lang="en-IN" sz="3200" dirty="0">
              <a:solidFill>
                <a:schemeClr val="tx1"/>
              </a:solidFill>
              <a:latin typeface="Times New Roman" panose="02020603050405020304" pitchFamily="18" charset="0"/>
              <a:cs typeface="Times New Roman" panose="02020603050405020304" pitchFamily="18" charset="0"/>
            </a:endParaRPr>
          </a:p>
        </p:txBody>
      </p:sp>
      <p:sp>
        <p:nvSpPr>
          <p:cNvPr id="3" name="Rounded Rectangle 2"/>
          <p:cNvSpPr/>
          <p:nvPr/>
        </p:nvSpPr>
        <p:spPr>
          <a:xfrm>
            <a:off x="3366655" y="2410691"/>
            <a:ext cx="1853738" cy="307571"/>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chemeClr val="tx1"/>
                </a:solidFill>
              </a:rPr>
              <a:t>Session (2022-23)</a:t>
            </a:r>
            <a:endParaRPr lang="en-IN" dirty="0">
              <a:solidFill>
                <a:schemeClr val="tx1"/>
              </a:solidFill>
            </a:endParaRPr>
          </a:p>
        </p:txBody>
      </p:sp>
      <p:sp>
        <p:nvSpPr>
          <p:cNvPr id="4" name="Rounded Rectangle 3"/>
          <p:cNvSpPr/>
          <p:nvPr/>
        </p:nvSpPr>
        <p:spPr>
          <a:xfrm>
            <a:off x="5710844" y="2851265"/>
            <a:ext cx="3167148" cy="1596044"/>
          </a:xfrm>
          <a:prstGeom prst="roundRect">
            <a:avLst/>
          </a:prstGeom>
          <a:solidFill>
            <a:schemeClr val="tx2"/>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b="1" dirty="0" smtClean="0">
                <a:solidFill>
                  <a:schemeClr val="tx1"/>
                </a:solidFill>
                <a:latin typeface="Times New Roman" panose="02020603050405020304" pitchFamily="18" charset="0"/>
                <a:cs typeface="Times New Roman" panose="02020603050405020304" pitchFamily="18" charset="0"/>
              </a:rPr>
              <a:t>Presented By</a:t>
            </a:r>
          </a:p>
          <a:p>
            <a:pPr algn="ctr"/>
            <a:r>
              <a:rPr lang="en-IN" sz="2000" dirty="0" smtClean="0">
                <a:solidFill>
                  <a:schemeClr val="tx1"/>
                </a:solidFill>
                <a:latin typeface="Times New Roman" panose="02020603050405020304" pitchFamily="18" charset="0"/>
                <a:cs typeface="Times New Roman" panose="02020603050405020304" pitchFamily="18" charset="0"/>
              </a:rPr>
              <a:t>Shiv Charan Patel</a:t>
            </a:r>
          </a:p>
          <a:p>
            <a:pPr algn="ctr"/>
            <a:r>
              <a:rPr lang="en-IN" sz="1800" dirty="0" smtClean="0">
                <a:solidFill>
                  <a:schemeClr val="tx1"/>
                </a:solidFill>
                <a:latin typeface="Times New Roman" panose="02020603050405020304" pitchFamily="18" charset="0"/>
                <a:cs typeface="Times New Roman" panose="02020603050405020304" pitchFamily="18" charset="0"/>
              </a:rPr>
              <a:t>Reg. No. PHD202300003037</a:t>
            </a:r>
            <a:endParaRPr lang="en-IN" sz="1800" dirty="0">
              <a:solidFill>
                <a:schemeClr val="tx1"/>
              </a:solidFill>
              <a:latin typeface="Times New Roman" panose="02020603050405020304" pitchFamily="18" charset="0"/>
              <a:cs typeface="Times New Roman" panose="02020603050405020304" pitchFamily="18" charset="0"/>
            </a:endParaRPr>
          </a:p>
        </p:txBody>
      </p:sp>
      <p:sp>
        <p:nvSpPr>
          <p:cNvPr id="5" name="Rounded Rectangle 4"/>
          <p:cNvSpPr/>
          <p:nvPr/>
        </p:nvSpPr>
        <p:spPr>
          <a:xfrm>
            <a:off x="498764" y="2851265"/>
            <a:ext cx="3483032" cy="1620982"/>
          </a:xfrm>
          <a:prstGeom prst="roundRect">
            <a:avLst/>
          </a:prstGeom>
          <a:solidFill>
            <a:schemeClr val="tx2"/>
          </a:solidFill>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b="1" dirty="0" smtClean="0">
                <a:solidFill>
                  <a:schemeClr val="tx1"/>
                </a:solidFill>
                <a:latin typeface="Times New Roman" panose="02020603050405020304" pitchFamily="18" charset="0"/>
                <a:cs typeface="Times New Roman" panose="02020603050405020304" pitchFamily="18" charset="0"/>
              </a:rPr>
              <a:t>Director</a:t>
            </a:r>
          </a:p>
          <a:p>
            <a:pPr algn="ctr"/>
            <a:r>
              <a:rPr lang="en-IN" sz="2400" dirty="0" smtClean="0">
                <a:solidFill>
                  <a:schemeClr val="tx1"/>
                </a:solidFill>
                <a:latin typeface="Times New Roman" panose="02020603050405020304" pitchFamily="18" charset="0"/>
                <a:cs typeface="Times New Roman" panose="02020603050405020304" pitchFamily="18" charset="0"/>
              </a:rPr>
              <a:t>Prof. Meeta Jamal</a:t>
            </a:r>
          </a:p>
          <a:p>
            <a:pPr algn="ctr"/>
            <a:r>
              <a:rPr lang="en-IN" sz="1800" dirty="0" smtClean="0">
                <a:solidFill>
                  <a:schemeClr val="tx1"/>
                </a:solidFill>
                <a:latin typeface="Times New Roman" panose="02020603050405020304" pitchFamily="18" charset="0"/>
                <a:cs typeface="Times New Roman" panose="02020603050405020304" pitchFamily="18" charset="0"/>
              </a:rPr>
              <a:t>Department of Education D.W.T College Kanpur</a:t>
            </a:r>
            <a:endParaRPr lang="en-IN" sz="1800" dirty="0">
              <a:solidFill>
                <a:schemeClr val="tx1"/>
              </a:solidFill>
              <a:latin typeface="Times New Roman" panose="02020603050405020304" pitchFamily="18" charset="0"/>
              <a:cs typeface="Times New Roman" panose="02020603050405020304" pitchFamily="18" charset="0"/>
            </a:endParaRPr>
          </a:p>
        </p:txBody>
      </p:sp>
      <p:sp>
        <p:nvSpPr>
          <p:cNvPr id="6" name="Rounded Rectangle 5"/>
          <p:cNvSpPr/>
          <p:nvPr/>
        </p:nvSpPr>
        <p:spPr>
          <a:xfrm>
            <a:off x="2726573" y="4605250"/>
            <a:ext cx="3670069" cy="399011"/>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800" dirty="0" smtClean="0">
                <a:solidFill>
                  <a:schemeClr val="tx1"/>
                </a:solidFill>
                <a:latin typeface="Times New Roman" panose="02020603050405020304" pitchFamily="18" charset="0"/>
                <a:cs typeface="Times New Roman" panose="02020603050405020304" pitchFamily="18" charset="0"/>
              </a:rPr>
              <a:t>C.S.J.M University Kanpur</a:t>
            </a:r>
            <a:endParaRPr lang="en-IN" sz="18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g2f7a84fcc3505b11_31"/>
          <p:cNvSpPr txBox="1">
            <a:spLocks noGrp="1"/>
          </p:cNvSpPr>
          <p:nvPr>
            <p:ph type="title"/>
          </p:nvPr>
        </p:nvSpPr>
        <p:spPr>
          <a:xfrm>
            <a:off x="0" y="-150"/>
            <a:ext cx="9144000" cy="5143500"/>
          </a:xfrm>
          <a:prstGeom prst="rect">
            <a:avLst/>
          </a:prstGeom>
          <a:solidFill>
            <a:srgbClr val="FFFFFF"/>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sz="2800" b="1" u="sng">
                <a:highlight>
                  <a:srgbClr val="C27BA0"/>
                </a:highlight>
                <a:latin typeface="Pacifico"/>
                <a:ea typeface="Pacifico"/>
                <a:cs typeface="Pacifico"/>
                <a:sym typeface="Pacifico"/>
              </a:rPr>
              <a:t>Back To Nature </a:t>
            </a:r>
            <a:r>
              <a:rPr lang="en-GB" sz="2800" b="1" u="sng">
                <a:highlight>
                  <a:srgbClr val="FFFFFF"/>
                </a:highlight>
                <a:latin typeface="Pacifico"/>
                <a:ea typeface="Pacifico"/>
                <a:cs typeface="Pacifico"/>
                <a:sym typeface="Pacifico"/>
              </a:rPr>
              <a:t>: - </a:t>
            </a:r>
            <a:r>
              <a:rPr lang="en-GB" sz="1800">
                <a:highlight>
                  <a:srgbClr val="FFFFFF"/>
                </a:highlight>
                <a:latin typeface="Times New Roman"/>
                <a:ea typeface="Times New Roman"/>
                <a:cs typeface="Times New Roman"/>
                <a:sym typeface="Times New Roman"/>
              </a:rPr>
              <a:t>“All the things are good as they come from the hands of the author of the nature, every where they degenerate in the hands of the nature.</a:t>
            </a:r>
            <a:endParaRPr sz="1800">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endParaRPr sz="1800">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r>
              <a:rPr lang="en-GB" sz="2800" b="1" u="sng">
                <a:highlight>
                  <a:srgbClr val="C27BA0"/>
                </a:highlight>
                <a:latin typeface="Pacifico"/>
                <a:ea typeface="Pacifico"/>
                <a:cs typeface="Pacifico"/>
                <a:sym typeface="Pacifico"/>
              </a:rPr>
              <a:t>Opposition to Bookish Nature</a:t>
            </a:r>
            <a:r>
              <a:rPr lang="en-GB" sz="2800" b="1" u="sng">
                <a:highlight>
                  <a:srgbClr val="FFFFFF"/>
                </a:highlight>
                <a:latin typeface="Pacifico"/>
                <a:ea typeface="Pacifico"/>
                <a:cs typeface="Pacifico"/>
                <a:sym typeface="Pacifico"/>
              </a:rPr>
              <a:t>:-</a:t>
            </a:r>
            <a:r>
              <a:rPr lang="en-GB" sz="1800">
                <a:highlight>
                  <a:srgbClr val="FFFFFF"/>
                </a:highlight>
                <a:latin typeface="Times New Roman"/>
                <a:ea typeface="Times New Roman"/>
                <a:cs typeface="Times New Roman"/>
                <a:sym typeface="Times New Roman"/>
              </a:rPr>
              <a:t>According to “ROUSSEAU” We give too much importance to words. We produce by chattering education , education chatters only.If you are all the time teaching morals only to the child you will make him a fool . If your mind is always giving instructions to the child , then his mind will become useless. Whatever the child learns in the play ground is four times more useful than what he learns in the classroom.</a:t>
            </a:r>
            <a:endParaRPr sz="1800">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endParaRPr sz="1800">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r>
              <a:rPr lang="en-GB" sz="2800" b="1" u="sng">
                <a:highlight>
                  <a:srgbClr val="C27BA0"/>
                </a:highlight>
                <a:latin typeface="Pacifico"/>
                <a:ea typeface="Pacifico"/>
                <a:cs typeface="Pacifico"/>
                <a:sym typeface="Pacifico"/>
              </a:rPr>
              <a:t>Progressive</a:t>
            </a:r>
            <a:r>
              <a:rPr lang="en-GB" sz="2800" b="1" u="sng">
                <a:highlight>
                  <a:srgbClr val="FFFFFF"/>
                </a:highlight>
                <a:latin typeface="Pacifico"/>
                <a:ea typeface="Pacifico"/>
                <a:cs typeface="Pacifico"/>
                <a:sym typeface="Pacifico"/>
              </a:rPr>
              <a:t>:-</a:t>
            </a:r>
            <a:r>
              <a:rPr lang="en-GB" sz="1800">
                <a:highlight>
                  <a:srgbClr val="FFFFFF"/>
                </a:highlight>
                <a:latin typeface="Times New Roman"/>
                <a:ea typeface="Times New Roman"/>
                <a:cs typeface="Times New Roman"/>
                <a:sym typeface="Times New Roman"/>
              </a:rPr>
              <a:t>Nature wills that children should be children before they are men.If we seek to pervert the order , we shall produce fruits without ripeness and flavours.- “ROUSSEAU”</a:t>
            </a:r>
            <a:endParaRPr sz="1800">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endParaRPr sz="1800">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r>
              <a:rPr lang="en-GB" sz="2800" b="1" u="sng">
                <a:highlight>
                  <a:srgbClr val="C27BA0"/>
                </a:highlight>
                <a:latin typeface="Pacifico"/>
                <a:ea typeface="Pacifico"/>
                <a:cs typeface="Pacifico"/>
                <a:sym typeface="Pacifico"/>
              </a:rPr>
              <a:t>Negative Education</a:t>
            </a:r>
            <a:r>
              <a:rPr lang="en-GB" sz="2800" b="1" u="sng">
                <a:highlight>
                  <a:srgbClr val="FFFFFF"/>
                </a:highlight>
                <a:latin typeface="Pacifico"/>
                <a:ea typeface="Pacifico"/>
                <a:cs typeface="Pacifico"/>
                <a:sym typeface="Pacifico"/>
              </a:rPr>
              <a:t>;-</a:t>
            </a:r>
            <a:r>
              <a:rPr lang="en-GB" sz="1800">
                <a:highlight>
                  <a:srgbClr val="FFFFFF"/>
                </a:highlight>
                <a:latin typeface="Times New Roman"/>
                <a:ea typeface="Times New Roman"/>
                <a:cs typeface="Times New Roman"/>
                <a:sym typeface="Times New Roman"/>
              </a:rPr>
              <a:t> According to “ J.S.ROSS” A negative Education does not mean a time of idleness far from it. It does not give the virtue but protects from vice - versa. It does not inculcate truth , it protects from error. It disposes the child to take the path that will lead him to truth when he has reached it, and goodness, when he has acquired the faculty of recognizing and loving it.</a:t>
            </a:r>
            <a:endParaRPr sz="1800">
              <a:highlight>
                <a:srgbClr val="FFFFFF"/>
              </a:highlight>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g2f7a84fcc3505b11_35"/>
          <p:cNvSpPr txBox="1">
            <a:spLocks noGrp="1"/>
          </p:cNvSpPr>
          <p:nvPr>
            <p:ph type="title"/>
          </p:nvPr>
        </p:nvSpPr>
        <p:spPr>
          <a:xfrm>
            <a:off x="0" y="0"/>
            <a:ext cx="9144000" cy="5143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GB" sz="2800" b="1" u="sng">
                <a:highlight>
                  <a:srgbClr val="6D9EEB"/>
                </a:highlight>
                <a:latin typeface="Pacifico"/>
                <a:ea typeface="Pacifico"/>
                <a:cs typeface="Pacifico"/>
                <a:sym typeface="Pacifico"/>
              </a:rPr>
              <a:t>Central Position Of the Child</a:t>
            </a:r>
            <a:r>
              <a:rPr lang="en-GB" sz="2800" b="1" u="sng">
                <a:highlight>
                  <a:srgbClr val="FFFFFF"/>
                </a:highlight>
                <a:latin typeface="Pacifico"/>
                <a:ea typeface="Pacifico"/>
                <a:cs typeface="Pacifico"/>
                <a:sym typeface="Pacifico"/>
              </a:rPr>
              <a:t>:-</a:t>
            </a:r>
            <a:endParaRPr sz="2800" b="1" u="sng">
              <a:highlight>
                <a:srgbClr val="FFFFFF"/>
              </a:highlight>
              <a:latin typeface="Pacifico"/>
              <a:ea typeface="Pacifico"/>
              <a:cs typeface="Pacifico"/>
              <a:sym typeface="Pacifico"/>
            </a:endParaRPr>
          </a:p>
          <a:p>
            <a:pPr marL="0" lvl="0" indent="0" algn="l" rtl="0">
              <a:spcBef>
                <a:spcPts val="0"/>
              </a:spcBef>
              <a:spcAft>
                <a:spcPts val="0"/>
              </a:spcAft>
              <a:buNone/>
            </a:pPr>
            <a:r>
              <a:rPr lang="en-GB" sz="1800">
                <a:highlight>
                  <a:srgbClr val="FFFFFF"/>
                </a:highlight>
                <a:latin typeface="Times New Roman"/>
                <a:ea typeface="Times New Roman"/>
                <a:cs typeface="Times New Roman"/>
                <a:sym typeface="Times New Roman"/>
              </a:rPr>
              <a:t>According to “ ROUSSEAU”  Give me a 12 years old boy who does not know anything . By 15years of age, I will teach him so much as other children read in 15 years of early life . The only difference will be that your student remembers only Knowledge and my student will be able to use it in practical life.</a:t>
            </a:r>
            <a:endParaRPr sz="1800">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endParaRPr sz="1800">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r>
              <a:rPr lang="en-GB" sz="2800" b="1" u="sng">
                <a:highlight>
                  <a:srgbClr val="6D9EEB"/>
                </a:highlight>
                <a:latin typeface="Pacifico"/>
                <a:ea typeface="Pacifico"/>
                <a:cs typeface="Pacifico"/>
                <a:sym typeface="Pacifico"/>
              </a:rPr>
              <a:t>Freedom Of the Child</a:t>
            </a:r>
            <a:r>
              <a:rPr lang="en-GB" sz="2800" b="1" u="sng">
                <a:highlight>
                  <a:srgbClr val="FFFFFF"/>
                </a:highlight>
                <a:latin typeface="Pacifico"/>
                <a:ea typeface="Pacifico"/>
                <a:cs typeface="Pacifico"/>
                <a:sym typeface="Pacifico"/>
              </a:rPr>
              <a:t>:-</a:t>
            </a:r>
            <a:endParaRPr sz="2800" b="1" u="sng">
              <a:highlight>
                <a:srgbClr val="FFFFFF"/>
              </a:highlight>
              <a:latin typeface="Pacifico"/>
              <a:ea typeface="Pacifico"/>
              <a:cs typeface="Pacifico"/>
              <a:sym typeface="Pacifico"/>
            </a:endParaRPr>
          </a:p>
          <a:p>
            <a:pPr marL="0" lvl="0" indent="0" algn="l" rtl="0">
              <a:spcBef>
                <a:spcPts val="0"/>
              </a:spcBef>
              <a:spcAft>
                <a:spcPts val="0"/>
              </a:spcAft>
              <a:buNone/>
            </a:pPr>
            <a:r>
              <a:rPr lang="en-GB" sz="1800">
                <a:highlight>
                  <a:srgbClr val="FFFFFF"/>
                </a:highlight>
                <a:latin typeface="Times New Roman"/>
                <a:ea typeface="Times New Roman"/>
                <a:cs typeface="Times New Roman"/>
                <a:sym typeface="Times New Roman"/>
              </a:rPr>
              <a:t>God makes all thing good , man meddles with them and they become evil.</a:t>
            </a:r>
            <a:endParaRPr sz="1800">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r>
              <a:rPr lang="en-GB" sz="1800">
                <a:highlight>
                  <a:srgbClr val="FFFFFF"/>
                </a:highlight>
                <a:latin typeface="Times New Roman"/>
                <a:ea typeface="Times New Roman"/>
                <a:cs typeface="Times New Roman"/>
                <a:sym typeface="Times New Roman"/>
              </a:rPr>
              <a:t> - “ROUSSEAU”</a:t>
            </a:r>
            <a:endParaRPr sz="1800">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endParaRPr sz="1800">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r>
              <a:rPr lang="en-GB" sz="2800" b="1" u="sng">
                <a:highlight>
                  <a:srgbClr val="6D9EEB"/>
                </a:highlight>
                <a:latin typeface="Pacifico"/>
                <a:ea typeface="Pacifico"/>
                <a:cs typeface="Pacifico"/>
                <a:sym typeface="Pacifico"/>
              </a:rPr>
              <a:t>Emphasis On the Training Of Senses</a:t>
            </a:r>
            <a:r>
              <a:rPr lang="en-GB" sz="2800" b="1" u="sng">
                <a:highlight>
                  <a:srgbClr val="FFFFFF"/>
                </a:highlight>
                <a:latin typeface="Pacifico"/>
                <a:ea typeface="Pacifico"/>
                <a:cs typeface="Pacifico"/>
                <a:sym typeface="Pacifico"/>
              </a:rPr>
              <a:t>:-</a:t>
            </a:r>
            <a:endParaRPr sz="2800" b="1" u="sng">
              <a:highlight>
                <a:srgbClr val="FFFFFF"/>
              </a:highlight>
              <a:latin typeface="Pacifico"/>
              <a:ea typeface="Pacifico"/>
              <a:cs typeface="Pacifico"/>
              <a:sym typeface="Pacifico"/>
            </a:endParaRPr>
          </a:p>
          <a:p>
            <a:pPr marL="0" lvl="0" indent="0" algn="l" rtl="0">
              <a:spcBef>
                <a:spcPts val="0"/>
              </a:spcBef>
              <a:spcAft>
                <a:spcPts val="0"/>
              </a:spcAft>
              <a:buNone/>
            </a:pPr>
            <a:r>
              <a:rPr lang="en-GB" sz="1800">
                <a:highlight>
                  <a:srgbClr val="FFFFFF"/>
                </a:highlight>
                <a:latin typeface="Times New Roman"/>
                <a:ea typeface="Times New Roman"/>
                <a:cs typeface="Times New Roman"/>
                <a:sym typeface="Times New Roman"/>
              </a:rPr>
              <a:t>Senses are the gateways of the Knowledge. For effective learning adequate sensory experiences should be provided to the child.Education should prepare the way for reason by the Proper exercises of senses.</a:t>
            </a:r>
            <a:endParaRPr sz="1800">
              <a:highlight>
                <a:srgbClr val="FFFFFF"/>
              </a:highlight>
              <a:latin typeface="Times New Roman"/>
              <a:ea typeface="Times New Roman"/>
              <a:cs typeface="Times New Roman"/>
              <a:sym typeface="Times New Roman"/>
            </a:endParaRPr>
          </a:p>
        </p:txBody>
      </p:sp>
      <p:pic>
        <p:nvPicPr>
          <p:cNvPr id="134" name="Google Shape;134;g2f7a84fcc3505b11_35"/>
          <p:cNvPicPr preferRelativeResize="0"/>
          <p:nvPr/>
        </p:nvPicPr>
        <p:blipFill>
          <a:blip r:embed="rId3">
            <a:alphaModFix/>
          </a:blip>
          <a:stretch>
            <a:fillRect/>
          </a:stretch>
        </p:blipFill>
        <p:spPr>
          <a:xfrm>
            <a:off x="1187250" y="4530975"/>
            <a:ext cx="6769500" cy="6125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g2f7a84fcc3505b11_39"/>
          <p:cNvSpPr txBox="1">
            <a:spLocks noGrp="1"/>
          </p:cNvSpPr>
          <p:nvPr>
            <p:ph type="title"/>
          </p:nvPr>
        </p:nvSpPr>
        <p:spPr>
          <a:xfrm>
            <a:off x="0" y="0"/>
            <a:ext cx="9144000" cy="51435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GB" sz="4100" b="1" u="sng">
                <a:highlight>
                  <a:srgbClr val="B6D7A8"/>
                </a:highlight>
                <a:latin typeface="Pacifico"/>
                <a:ea typeface="Pacifico"/>
                <a:cs typeface="Pacifico"/>
                <a:sym typeface="Pacifico"/>
              </a:rPr>
              <a:t>Naturalism And Aims</a:t>
            </a:r>
            <a:endParaRPr sz="4100" b="1" u="sng">
              <a:highlight>
                <a:srgbClr val="B6D7A8"/>
              </a:highlight>
              <a:latin typeface="Pacifico"/>
              <a:ea typeface="Pacifico"/>
              <a:cs typeface="Pacifico"/>
              <a:sym typeface="Pacifico"/>
            </a:endParaRPr>
          </a:p>
          <a:p>
            <a:pPr marL="914400" lvl="0" indent="-462915" algn="ctr" rtl="0">
              <a:spcBef>
                <a:spcPts val="0"/>
              </a:spcBef>
              <a:spcAft>
                <a:spcPts val="0"/>
              </a:spcAft>
              <a:buSzPct val="100000"/>
              <a:buFont typeface="Pacifico"/>
              <a:buChar char="●"/>
            </a:pPr>
            <a:endParaRPr sz="4100" b="1" u="sng">
              <a:highlight>
                <a:srgbClr val="FFFFFF"/>
              </a:highlight>
              <a:latin typeface="Pacifico"/>
              <a:ea typeface="Pacifico"/>
              <a:cs typeface="Pacifico"/>
              <a:sym typeface="Pacifico"/>
            </a:endParaRPr>
          </a:p>
          <a:p>
            <a:pPr marL="914400" lvl="0" indent="-348615" algn="ctr" rtl="0">
              <a:spcBef>
                <a:spcPts val="0"/>
              </a:spcBef>
              <a:spcAft>
                <a:spcPts val="0"/>
              </a:spcAft>
              <a:buSzPct val="100000"/>
              <a:buFont typeface="Times New Roman"/>
              <a:buChar char="●"/>
            </a:pPr>
            <a:r>
              <a:rPr lang="en-GB" sz="2100" b="1">
                <a:highlight>
                  <a:srgbClr val="FFFFFF"/>
                </a:highlight>
                <a:latin typeface="Times New Roman"/>
                <a:ea typeface="Times New Roman"/>
                <a:cs typeface="Times New Roman"/>
                <a:sym typeface="Times New Roman"/>
              </a:rPr>
              <a:t>To perfect the human machine</a:t>
            </a:r>
            <a:endParaRPr sz="2100" b="1">
              <a:highlight>
                <a:srgbClr val="FFFFFF"/>
              </a:highlight>
              <a:latin typeface="Times New Roman"/>
              <a:ea typeface="Times New Roman"/>
              <a:cs typeface="Times New Roman"/>
              <a:sym typeface="Times New Roman"/>
            </a:endParaRPr>
          </a:p>
          <a:p>
            <a:pPr marL="914400" lvl="0" indent="-348615" algn="ctr" rtl="0">
              <a:spcBef>
                <a:spcPts val="0"/>
              </a:spcBef>
              <a:spcAft>
                <a:spcPts val="0"/>
              </a:spcAft>
              <a:buSzPct val="100000"/>
              <a:buFont typeface="Times New Roman"/>
              <a:buChar char="●"/>
            </a:pPr>
            <a:endParaRPr sz="2100" b="1">
              <a:highlight>
                <a:srgbClr val="FFFFFF"/>
              </a:highlight>
              <a:latin typeface="Times New Roman"/>
              <a:ea typeface="Times New Roman"/>
              <a:cs typeface="Times New Roman"/>
              <a:sym typeface="Times New Roman"/>
            </a:endParaRPr>
          </a:p>
          <a:p>
            <a:pPr marL="914400" lvl="0" indent="-348615" algn="ctr" rtl="0">
              <a:spcBef>
                <a:spcPts val="0"/>
              </a:spcBef>
              <a:spcAft>
                <a:spcPts val="0"/>
              </a:spcAft>
              <a:buSzPct val="100000"/>
              <a:buFont typeface="Times New Roman"/>
              <a:buChar char="●"/>
            </a:pPr>
            <a:r>
              <a:rPr lang="en-GB" sz="2100" b="1">
                <a:highlight>
                  <a:srgbClr val="FFFFFF"/>
                </a:highlight>
                <a:latin typeface="Times New Roman"/>
                <a:ea typeface="Times New Roman"/>
                <a:cs typeface="Times New Roman"/>
                <a:sym typeface="Times New Roman"/>
              </a:rPr>
              <a:t>Attainment of presents and future happiness</a:t>
            </a:r>
            <a:endParaRPr sz="2100" b="1">
              <a:highlight>
                <a:srgbClr val="FFFFFF"/>
              </a:highlight>
              <a:latin typeface="Times New Roman"/>
              <a:ea typeface="Times New Roman"/>
              <a:cs typeface="Times New Roman"/>
              <a:sym typeface="Times New Roman"/>
            </a:endParaRPr>
          </a:p>
          <a:p>
            <a:pPr marL="914400" lvl="0" indent="-348615" algn="ctr" rtl="0">
              <a:spcBef>
                <a:spcPts val="0"/>
              </a:spcBef>
              <a:spcAft>
                <a:spcPts val="0"/>
              </a:spcAft>
              <a:buSzPct val="100000"/>
              <a:buFont typeface="Times New Roman"/>
              <a:buChar char="●"/>
            </a:pPr>
            <a:endParaRPr sz="2100" b="1">
              <a:highlight>
                <a:srgbClr val="FFFFFF"/>
              </a:highlight>
              <a:latin typeface="Times New Roman"/>
              <a:ea typeface="Times New Roman"/>
              <a:cs typeface="Times New Roman"/>
              <a:sym typeface="Times New Roman"/>
            </a:endParaRPr>
          </a:p>
          <a:p>
            <a:pPr marL="914400" lvl="0" indent="-348615" algn="ctr" rtl="0">
              <a:spcBef>
                <a:spcPts val="0"/>
              </a:spcBef>
              <a:spcAft>
                <a:spcPts val="0"/>
              </a:spcAft>
              <a:buSzPct val="100000"/>
              <a:buFont typeface="Times New Roman"/>
              <a:buChar char="●"/>
            </a:pPr>
            <a:r>
              <a:rPr lang="en-GB" sz="2100" b="1">
                <a:highlight>
                  <a:srgbClr val="FFFFFF"/>
                </a:highlight>
                <a:latin typeface="Times New Roman"/>
                <a:ea typeface="Times New Roman"/>
                <a:cs typeface="Times New Roman"/>
                <a:sym typeface="Times New Roman"/>
              </a:rPr>
              <a:t>Preparation for struggle of life</a:t>
            </a:r>
            <a:endParaRPr sz="2100" b="1">
              <a:highlight>
                <a:srgbClr val="FFFFFF"/>
              </a:highlight>
              <a:latin typeface="Times New Roman"/>
              <a:ea typeface="Times New Roman"/>
              <a:cs typeface="Times New Roman"/>
              <a:sym typeface="Times New Roman"/>
            </a:endParaRPr>
          </a:p>
          <a:p>
            <a:pPr marL="914400" lvl="0" indent="-348615" algn="ctr" rtl="0">
              <a:spcBef>
                <a:spcPts val="0"/>
              </a:spcBef>
              <a:spcAft>
                <a:spcPts val="0"/>
              </a:spcAft>
              <a:buSzPct val="100000"/>
              <a:buFont typeface="Times New Roman"/>
              <a:buChar char="●"/>
            </a:pPr>
            <a:endParaRPr sz="2100" b="1">
              <a:highlight>
                <a:srgbClr val="FFFFFF"/>
              </a:highlight>
              <a:latin typeface="Times New Roman"/>
              <a:ea typeface="Times New Roman"/>
              <a:cs typeface="Times New Roman"/>
              <a:sym typeface="Times New Roman"/>
            </a:endParaRPr>
          </a:p>
          <a:p>
            <a:pPr marL="914400" lvl="0" indent="-348615" algn="ctr" rtl="0">
              <a:spcBef>
                <a:spcPts val="0"/>
              </a:spcBef>
              <a:spcAft>
                <a:spcPts val="0"/>
              </a:spcAft>
              <a:buSzPct val="100000"/>
              <a:buFont typeface="Times New Roman"/>
              <a:buChar char="●"/>
            </a:pPr>
            <a:r>
              <a:rPr lang="en-GB" sz="2100" b="1">
                <a:highlight>
                  <a:srgbClr val="FFFFFF"/>
                </a:highlight>
                <a:latin typeface="Times New Roman"/>
                <a:ea typeface="Times New Roman"/>
                <a:cs typeface="Times New Roman"/>
                <a:sym typeface="Times New Roman"/>
              </a:rPr>
              <a:t>Adaption to environment</a:t>
            </a:r>
            <a:endParaRPr sz="2100" b="1">
              <a:highlight>
                <a:srgbClr val="FFFFFF"/>
              </a:highlight>
              <a:latin typeface="Times New Roman"/>
              <a:ea typeface="Times New Roman"/>
              <a:cs typeface="Times New Roman"/>
              <a:sym typeface="Times New Roman"/>
            </a:endParaRPr>
          </a:p>
          <a:p>
            <a:pPr marL="914400" lvl="0" indent="-348615" algn="ctr" rtl="0">
              <a:spcBef>
                <a:spcPts val="0"/>
              </a:spcBef>
              <a:spcAft>
                <a:spcPts val="0"/>
              </a:spcAft>
              <a:buSzPct val="100000"/>
              <a:buFont typeface="Times New Roman"/>
              <a:buChar char="●"/>
            </a:pPr>
            <a:endParaRPr sz="2100" b="1">
              <a:highlight>
                <a:srgbClr val="FFFFFF"/>
              </a:highlight>
              <a:latin typeface="Times New Roman"/>
              <a:ea typeface="Times New Roman"/>
              <a:cs typeface="Times New Roman"/>
              <a:sym typeface="Times New Roman"/>
            </a:endParaRPr>
          </a:p>
          <a:p>
            <a:pPr marL="914400" lvl="0" indent="-348615" algn="ctr" rtl="0">
              <a:spcBef>
                <a:spcPts val="0"/>
              </a:spcBef>
              <a:spcAft>
                <a:spcPts val="0"/>
              </a:spcAft>
              <a:buSzPct val="100000"/>
              <a:buFont typeface="Times New Roman"/>
              <a:buChar char="●"/>
            </a:pPr>
            <a:r>
              <a:rPr lang="en-GB" sz="2100" b="1">
                <a:highlight>
                  <a:srgbClr val="FFFFFF"/>
                </a:highlight>
                <a:latin typeface="Times New Roman"/>
                <a:ea typeface="Times New Roman"/>
                <a:cs typeface="Times New Roman"/>
                <a:sym typeface="Times New Roman"/>
              </a:rPr>
              <a:t>Improve of racial gains</a:t>
            </a:r>
            <a:endParaRPr sz="2100" b="1">
              <a:highlight>
                <a:srgbClr val="FFFFFF"/>
              </a:highlight>
              <a:latin typeface="Times New Roman"/>
              <a:ea typeface="Times New Roman"/>
              <a:cs typeface="Times New Roman"/>
              <a:sym typeface="Times New Roman"/>
            </a:endParaRPr>
          </a:p>
          <a:p>
            <a:pPr marL="914400" lvl="0" indent="-348615" algn="ctr" rtl="0">
              <a:spcBef>
                <a:spcPts val="0"/>
              </a:spcBef>
              <a:spcAft>
                <a:spcPts val="0"/>
              </a:spcAft>
              <a:buSzPct val="100000"/>
              <a:buFont typeface="Times New Roman"/>
              <a:buChar char="●"/>
            </a:pPr>
            <a:endParaRPr sz="2100" b="1">
              <a:highlight>
                <a:srgbClr val="FFFFFF"/>
              </a:highlight>
              <a:latin typeface="Times New Roman"/>
              <a:ea typeface="Times New Roman"/>
              <a:cs typeface="Times New Roman"/>
              <a:sym typeface="Times New Roman"/>
            </a:endParaRPr>
          </a:p>
          <a:p>
            <a:pPr marL="914400" lvl="0" indent="-348615" algn="ctr" rtl="0">
              <a:spcBef>
                <a:spcPts val="0"/>
              </a:spcBef>
              <a:spcAft>
                <a:spcPts val="0"/>
              </a:spcAft>
              <a:buSzPct val="100000"/>
              <a:buFont typeface="Times New Roman"/>
              <a:buChar char="●"/>
            </a:pPr>
            <a:r>
              <a:rPr lang="en-GB" sz="2100" b="1">
                <a:highlight>
                  <a:srgbClr val="FFFFFF"/>
                </a:highlight>
                <a:latin typeface="Times New Roman"/>
                <a:ea typeface="Times New Roman"/>
                <a:cs typeface="Times New Roman"/>
                <a:sym typeface="Times New Roman"/>
              </a:rPr>
              <a:t>Natural development</a:t>
            </a:r>
            <a:endParaRPr sz="2100" b="1">
              <a:highlight>
                <a:srgbClr val="FFFFFF"/>
              </a:highlight>
              <a:latin typeface="Times New Roman"/>
              <a:ea typeface="Times New Roman"/>
              <a:cs typeface="Times New Roman"/>
              <a:sym typeface="Times New Roman"/>
            </a:endParaRPr>
          </a:p>
          <a:p>
            <a:pPr marL="914400" lvl="0" indent="-348615" algn="ctr" rtl="0">
              <a:spcBef>
                <a:spcPts val="0"/>
              </a:spcBef>
              <a:spcAft>
                <a:spcPts val="0"/>
              </a:spcAft>
              <a:buSzPct val="100000"/>
              <a:buFont typeface="Times New Roman"/>
              <a:buChar char="●"/>
            </a:pPr>
            <a:endParaRPr sz="2100" b="1">
              <a:highlight>
                <a:srgbClr val="FFFFFF"/>
              </a:highlight>
              <a:latin typeface="Times New Roman"/>
              <a:ea typeface="Times New Roman"/>
              <a:cs typeface="Times New Roman"/>
              <a:sym typeface="Times New Roman"/>
            </a:endParaRPr>
          </a:p>
          <a:p>
            <a:pPr marL="914400" lvl="0" indent="-348615" algn="ctr" rtl="0">
              <a:spcBef>
                <a:spcPts val="0"/>
              </a:spcBef>
              <a:spcAft>
                <a:spcPts val="0"/>
              </a:spcAft>
              <a:buSzPct val="100000"/>
              <a:buFont typeface="Times New Roman"/>
              <a:buChar char="●"/>
            </a:pPr>
            <a:r>
              <a:rPr lang="en-GB" sz="2100" b="1">
                <a:highlight>
                  <a:srgbClr val="FFFFFF"/>
                </a:highlight>
                <a:latin typeface="Times New Roman"/>
                <a:ea typeface="Times New Roman"/>
                <a:cs typeface="Times New Roman"/>
                <a:sym typeface="Times New Roman"/>
              </a:rPr>
              <a:t>Autonomous Development</a:t>
            </a:r>
            <a:endParaRPr sz="2100" b="1">
              <a:highlight>
                <a:srgbClr val="FFFFFF"/>
              </a:highlight>
              <a:latin typeface="Times New Roman"/>
              <a:ea typeface="Times New Roman"/>
              <a:cs typeface="Times New Roman"/>
              <a:sym typeface="Times New Roman"/>
            </a:endParaRPr>
          </a:p>
        </p:txBody>
      </p:sp>
      <p:pic>
        <p:nvPicPr>
          <p:cNvPr id="140" name="Google Shape;140;g2f7a84fcc3505b11_39"/>
          <p:cNvPicPr preferRelativeResize="0"/>
          <p:nvPr/>
        </p:nvPicPr>
        <p:blipFill>
          <a:blip r:embed="rId3">
            <a:alphaModFix/>
          </a:blip>
          <a:stretch>
            <a:fillRect/>
          </a:stretch>
        </p:blipFill>
        <p:spPr>
          <a:xfrm>
            <a:off x="-11" y="2094451"/>
            <a:ext cx="2379750" cy="3051200"/>
          </a:xfrm>
          <a:prstGeom prst="rect">
            <a:avLst/>
          </a:prstGeom>
          <a:noFill/>
          <a:ln>
            <a:noFill/>
          </a:ln>
        </p:spPr>
      </p:pic>
      <p:pic>
        <p:nvPicPr>
          <p:cNvPr id="141" name="Google Shape;141;g2f7a84fcc3505b11_39"/>
          <p:cNvPicPr preferRelativeResize="0"/>
          <p:nvPr/>
        </p:nvPicPr>
        <p:blipFill>
          <a:blip r:embed="rId4">
            <a:alphaModFix/>
          </a:blip>
          <a:stretch>
            <a:fillRect/>
          </a:stretch>
        </p:blipFill>
        <p:spPr>
          <a:xfrm>
            <a:off x="6582225" y="2545025"/>
            <a:ext cx="2561775" cy="21500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g43300dc8d4de1747_15"/>
          <p:cNvSpPr txBox="1">
            <a:spLocks noGrp="1"/>
          </p:cNvSpPr>
          <p:nvPr>
            <p:ph type="title"/>
          </p:nvPr>
        </p:nvSpPr>
        <p:spPr>
          <a:xfrm>
            <a:off x="0" y="0"/>
            <a:ext cx="8706300" cy="9573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GB" sz="4400" b="1" u="sng">
                <a:highlight>
                  <a:srgbClr val="E06666"/>
                </a:highlight>
                <a:latin typeface="Pacifico"/>
                <a:ea typeface="Pacifico"/>
                <a:cs typeface="Pacifico"/>
                <a:sym typeface="Pacifico"/>
              </a:rPr>
              <a:t>Naturalism And Curriculum</a:t>
            </a:r>
            <a:endParaRPr sz="4400" b="1" u="sng">
              <a:highlight>
                <a:srgbClr val="E06666"/>
              </a:highlight>
              <a:latin typeface="Pacifico"/>
              <a:ea typeface="Pacifico"/>
              <a:cs typeface="Pacifico"/>
              <a:sym typeface="Pacifico"/>
            </a:endParaRPr>
          </a:p>
        </p:txBody>
      </p:sp>
      <p:sp>
        <p:nvSpPr>
          <p:cNvPr id="147" name="Google Shape;147;g43300dc8d4de1747_15"/>
          <p:cNvSpPr txBox="1">
            <a:spLocks noGrp="1"/>
          </p:cNvSpPr>
          <p:nvPr>
            <p:ph type="body" idx="1"/>
          </p:nvPr>
        </p:nvSpPr>
        <p:spPr>
          <a:xfrm>
            <a:off x="0" y="957300"/>
            <a:ext cx="5670600" cy="41862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en-GB" sz="1800">
                <a:solidFill>
                  <a:schemeClr val="dk1"/>
                </a:solidFill>
                <a:latin typeface="Times New Roman"/>
                <a:ea typeface="Times New Roman"/>
                <a:cs typeface="Times New Roman"/>
                <a:sym typeface="Times New Roman"/>
              </a:rPr>
              <a:t>Naturalists regard religious education as useless. According to them curriculum should consist of subjects and items which reflect the inborn tendencies and natural interests, natural activities , individual differences and sex problems of children so that they develop their individually naturally and normally . As such curriculum should contain , games,sports , physical , culture , biology , physics , nature study , language , history , geography and other allied subjects .</a:t>
            </a:r>
            <a:endParaRPr sz="1800">
              <a:solidFill>
                <a:schemeClr val="dk1"/>
              </a:solidFill>
              <a:latin typeface="Times New Roman"/>
              <a:ea typeface="Times New Roman"/>
              <a:cs typeface="Times New Roman"/>
              <a:sym typeface="Times New Roman"/>
            </a:endParaRPr>
          </a:p>
          <a:p>
            <a:pPr marL="0" lvl="0" indent="0" algn="l" rtl="0">
              <a:spcBef>
                <a:spcPts val="1200"/>
              </a:spcBef>
              <a:spcAft>
                <a:spcPts val="1200"/>
              </a:spcAft>
              <a:buNone/>
            </a:pPr>
            <a:r>
              <a:rPr lang="en-GB" sz="1800">
                <a:solidFill>
                  <a:schemeClr val="dk1"/>
                </a:solidFill>
                <a:latin typeface="Times New Roman"/>
                <a:ea typeface="Times New Roman"/>
                <a:cs typeface="Times New Roman"/>
                <a:sym typeface="Times New Roman"/>
              </a:rPr>
              <a:t>“ Herbert Spencer” a staunch Naturalist advocates “ complete living aim” of education and to achieve this aim , curriculum should contain physiology , biology , physical culture , chemistry , arithmetic , home - science and other scientific subjects as main subjects whereas language , literature , art , and other cultural subjects as subsidiary subjects.</a:t>
            </a:r>
            <a:endParaRPr sz="1800">
              <a:solidFill>
                <a:schemeClr val="dk1"/>
              </a:solidFill>
              <a:latin typeface="Times New Roman"/>
              <a:ea typeface="Times New Roman"/>
              <a:cs typeface="Times New Roman"/>
              <a:sym typeface="Times New Roman"/>
            </a:endParaRPr>
          </a:p>
        </p:txBody>
      </p:sp>
      <p:pic>
        <p:nvPicPr>
          <p:cNvPr id="148" name="Google Shape;148;g43300dc8d4de1747_15"/>
          <p:cNvPicPr preferRelativeResize="0"/>
          <p:nvPr/>
        </p:nvPicPr>
        <p:blipFill>
          <a:blip r:embed="rId3">
            <a:alphaModFix/>
          </a:blip>
          <a:stretch>
            <a:fillRect/>
          </a:stretch>
        </p:blipFill>
        <p:spPr>
          <a:xfrm>
            <a:off x="5746800" y="1009675"/>
            <a:ext cx="3321000" cy="1714476"/>
          </a:xfrm>
          <a:prstGeom prst="rect">
            <a:avLst/>
          </a:prstGeom>
          <a:noFill/>
          <a:ln>
            <a:noFill/>
          </a:ln>
        </p:spPr>
      </p:pic>
      <p:pic>
        <p:nvPicPr>
          <p:cNvPr id="149" name="Google Shape;149;g43300dc8d4de1747_15"/>
          <p:cNvPicPr preferRelativeResize="0"/>
          <p:nvPr/>
        </p:nvPicPr>
        <p:blipFill>
          <a:blip r:embed="rId4">
            <a:alphaModFix/>
          </a:blip>
          <a:stretch>
            <a:fillRect/>
          </a:stretch>
        </p:blipFill>
        <p:spPr>
          <a:xfrm>
            <a:off x="5823000" y="2724150"/>
            <a:ext cx="3168599" cy="22444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g43300dc8d4de1747_24"/>
          <p:cNvSpPr txBox="1">
            <a:spLocks noGrp="1"/>
          </p:cNvSpPr>
          <p:nvPr>
            <p:ph type="title"/>
          </p:nvPr>
        </p:nvSpPr>
        <p:spPr>
          <a:xfrm>
            <a:off x="0" y="0"/>
            <a:ext cx="9144000" cy="1017600"/>
          </a:xfrm>
          <a:prstGeom prst="rect">
            <a:avLst/>
          </a:prstGeom>
        </p:spPr>
        <p:txBody>
          <a:bodyPr spcFirstLastPara="1" wrap="square" lIns="91425" tIns="91425" rIns="91425" bIns="91425" anchor="ctr" anchorCtr="0">
            <a:normAutofit fontScale="90000"/>
          </a:bodyPr>
          <a:lstStyle/>
          <a:p>
            <a:pPr marL="0" lvl="0" indent="0" algn="ctr" rtl="0">
              <a:spcBef>
                <a:spcPts val="0"/>
              </a:spcBef>
              <a:spcAft>
                <a:spcPts val="0"/>
              </a:spcAft>
              <a:buNone/>
            </a:pPr>
            <a:r>
              <a:rPr lang="en-GB" sz="4400" b="1">
                <a:highlight>
                  <a:srgbClr val="8E7CC3"/>
                </a:highlight>
                <a:latin typeface="Pacifico"/>
                <a:ea typeface="Pacifico"/>
                <a:cs typeface="Pacifico"/>
                <a:sym typeface="Pacifico"/>
              </a:rPr>
              <a:t>Naturalism And Methods Of Teaching</a:t>
            </a:r>
            <a:endParaRPr sz="4400" b="1">
              <a:highlight>
                <a:srgbClr val="8E7CC3"/>
              </a:highlight>
              <a:latin typeface="Pacifico"/>
              <a:ea typeface="Pacifico"/>
              <a:cs typeface="Pacifico"/>
              <a:sym typeface="Pacifico"/>
            </a:endParaRPr>
          </a:p>
        </p:txBody>
      </p:sp>
      <p:sp>
        <p:nvSpPr>
          <p:cNvPr id="155" name="Google Shape;155;g43300dc8d4de1747_24"/>
          <p:cNvSpPr txBox="1">
            <a:spLocks noGrp="1"/>
          </p:cNvSpPr>
          <p:nvPr>
            <p:ph type="body" idx="1"/>
          </p:nvPr>
        </p:nvSpPr>
        <p:spPr>
          <a:xfrm>
            <a:off x="0" y="1017600"/>
            <a:ext cx="5891100" cy="4125900"/>
          </a:xfrm>
          <a:prstGeom prst="rect">
            <a:avLst/>
          </a:prstGeom>
        </p:spPr>
        <p:txBody>
          <a:bodyPr spcFirstLastPara="1" wrap="square" lIns="91425" tIns="91425" rIns="91425" bIns="91425" anchor="t" anchorCtr="0">
            <a:normAutofit fontScale="85000" lnSpcReduction="10000"/>
          </a:bodyPr>
          <a:lstStyle/>
          <a:p>
            <a:pPr marL="0" lvl="0" indent="0" algn="l" rtl="0">
              <a:spcBef>
                <a:spcPts val="0"/>
              </a:spcBef>
              <a:spcAft>
                <a:spcPts val="0"/>
              </a:spcAft>
              <a:buNone/>
            </a:pPr>
            <a:r>
              <a:rPr lang="en-GB">
                <a:solidFill>
                  <a:schemeClr val="dk1"/>
                </a:solidFill>
                <a:latin typeface="Times New Roman"/>
                <a:ea typeface="Times New Roman"/>
                <a:cs typeface="Times New Roman"/>
                <a:sym typeface="Times New Roman"/>
              </a:rPr>
              <a:t>In the field of Methodology , naturalism has made very significance contribution. In the traditional system of education , the same type of education was imparted to a group of individuals at a time . Naturalistic education opposed this traditional system and advocated the system of developing inherent tendencies by providing conducive experiences and the children inbibing knowledge by their own efforts , observations and experimentation.</a:t>
            </a:r>
            <a:endParaRPr>
              <a:solidFill>
                <a:schemeClr val="dk1"/>
              </a:solidFill>
              <a:latin typeface="Times New Roman"/>
              <a:ea typeface="Times New Roman"/>
              <a:cs typeface="Times New Roman"/>
              <a:sym typeface="Times New Roman"/>
            </a:endParaRPr>
          </a:p>
          <a:p>
            <a:pPr marL="0" lvl="0" indent="0" algn="l" rtl="0">
              <a:spcBef>
                <a:spcPts val="1200"/>
              </a:spcBef>
              <a:spcAft>
                <a:spcPts val="0"/>
              </a:spcAft>
              <a:buNone/>
            </a:pPr>
            <a:endParaRPr>
              <a:solidFill>
                <a:schemeClr val="dk1"/>
              </a:solidFill>
              <a:latin typeface="Times New Roman"/>
              <a:ea typeface="Times New Roman"/>
              <a:cs typeface="Times New Roman"/>
              <a:sym typeface="Times New Roman"/>
            </a:endParaRPr>
          </a:p>
          <a:p>
            <a:pPr marL="457200" lvl="0" indent="-317182" algn="l" rtl="0">
              <a:spcBef>
                <a:spcPts val="1200"/>
              </a:spcBef>
              <a:spcAft>
                <a:spcPts val="0"/>
              </a:spcAft>
              <a:buClr>
                <a:srgbClr val="CC4125"/>
              </a:buClr>
              <a:buSzPct val="100000"/>
              <a:buFont typeface="Times New Roman"/>
              <a:buAutoNum type="arabicPeriod"/>
            </a:pPr>
            <a:r>
              <a:rPr lang="en-GB" b="1">
                <a:solidFill>
                  <a:srgbClr val="CC4125"/>
                </a:solidFill>
                <a:latin typeface="Times New Roman"/>
                <a:ea typeface="Times New Roman"/>
                <a:cs typeface="Times New Roman"/>
                <a:sym typeface="Times New Roman"/>
              </a:rPr>
              <a:t>Learning by doing.</a:t>
            </a:r>
            <a:endParaRPr b="1">
              <a:solidFill>
                <a:srgbClr val="CC4125"/>
              </a:solidFill>
              <a:latin typeface="Times New Roman"/>
              <a:ea typeface="Times New Roman"/>
              <a:cs typeface="Times New Roman"/>
              <a:sym typeface="Times New Roman"/>
            </a:endParaRPr>
          </a:p>
          <a:p>
            <a:pPr marL="457200" lvl="0" indent="-317182" algn="l" rtl="0">
              <a:spcBef>
                <a:spcPts val="0"/>
              </a:spcBef>
              <a:spcAft>
                <a:spcPts val="0"/>
              </a:spcAft>
              <a:buClr>
                <a:srgbClr val="CC4125"/>
              </a:buClr>
              <a:buSzPct val="100000"/>
              <a:buFont typeface="Times New Roman"/>
              <a:buAutoNum type="arabicPeriod"/>
            </a:pPr>
            <a:r>
              <a:rPr lang="en-GB" b="1">
                <a:solidFill>
                  <a:srgbClr val="CC4125"/>
                </a:solidFill>
                <a:latin typeface="Times New Roman"/>
                <a:ea typeface="Times New Roman"/>
                <a:cs typeface="Times New Roman"/>
                <a:sym typeface="Times New Roman"/>
              </a:rPr>
              <a:t>Learning by experiences.</a:t>
            </a:r>
            <a:endParaRPr b="1">
              <a:solidFill>
                <a:srgbClr val="CC4125"/>
              </a:solidFill>
              <a:latin typeface="Times New Roman"/>
              <a:ea typeface="Times New Roman"/>
              <a:cs typeface="Times New Roman"/>
              <a:sym typeface="Times New Roman"/>
            </a:endParaRPr>
          </a:p>
          <a:p>
            <a:pPr marL="457200" lvl="0" indent="-317182" algn="l" rtl="0">
              <a:spcBef>
                <a:spcPts val="0"/>
              </a:spcBef>
              <a:spcAft>
                <a:spcPts val="0"/>
              </a:spcAft>
              <a:buClr>
                <a:srgbClr val="CC4125"/>
              </a:buClr>
              <a:buSzPct val="100000"/>
              <a:buFont typeface="Times New Roman"/>
              <a:buAutoNum type="arabicPeriod"/>
            </a:pPr>
            <a:r>
              <a:rPr lang="en-GB" b="1">
                <a:solidFill>
                  <a:srgbClr val="CC4125"/>
                </a:solidFill>
                <a:latin typeface="Times New Roman"/>
                <a:ea typeface="Times New Roman"/>
                <a:cs typeface="Times New Roman"/>
                <a:sym typeface="Times New Roman"/>
              </a:rPr>
              <a:t>Learning by play as the bases of teaching.</a:t>
            </a:r>
            <a:endParaRPr b="1">
              <a:solidFill>
                <a:srgbClr val="CC4125"/>
              </a:solidFill>
              <a:latin typeface="Times New Roman"/>
              <a:ea typeface="Times New Roman"/>
              <a:cs typeface="Times New Roman"/>
              <a:sym typeface="Times New Roman"/>
            </a:endParaRPr>
          </a:p>
          <a:p>
            <a:pPr marL="457200" lvl="0" indent="-317182" algn="l" rtl="0">
              <a:spcBef>
                <a:spcPts val="0"/>
              </a:spcBef>
              <a:spcAft>
                <a:spcPts val="0"/>
              </a:spcAft>
              <a:buClr>
                <a:srgbClr val="CC4125"/>
              </a:buClr>
              <a:buSzPct val="100000"/>
              <a:buFont typeface="Times New Roman"/>
              <a:buAutoNum type="arabicPeriod"/>
            </a:pPr>
            <a:r>
              <a:rPr lang="en-GB" b="1">
                <a:solidFill>
                  <a:srgbClr val="CC4125"/>
                </a:solidFill>
                <a:latin typeface="Times New Roman"/>
                <a:ea typeface="Times New Roman"/>
                <a:cs typeface="Times New Roman"/>
                <a:sym typeface="Times New Roman"/>
              </a:rPr>
              <a:t>Book reading is unpsychological.</a:t>
            </a:r>
            <a:endParaRPr b="1">
              <a:solidFill>
                <a:srgbClr val="CC4125"/>
              </a:solidFill>
              <a:latin typeface="Times New Roman"/>
              <a:ea typeface="Times New Roman"/>
              <a:cs typeface="Times New Roman"/>
              <a:sym typeface="Times New Roman"/>
            </a:endParaRPr>
          </a:p>
          <a:p>
            <a:pPr marL="457200" lvl="0" indent="-317182" algn="l" rtl="0">
              <a:spcBef>
                <a:spcPts val="0"/>
              </a:spcBef>
              <a:spcAft>
                <a:spcPts val="0"/>
              </a:spcAft>
              <a:buClr>
                <a:srgbClr val="CC4125"/>
              </a:buClr>
              <a:buSzPct val="100000"/>
              <a:buFont typeface="Times New Roman"/>
              <a:buAutoNum type="arabicPeriod"/>
            </a:pPr>
            <a:r>
              <a:rPr lang="en-GB" b="1">
                <a:solidFill>
                  <a:srgbClr val="CC4125"/>
                </a:solidFill>
                <a:latin typeface="Times New Roman"/>
                <a:ea typeface="Times New Roman"/>
                <a:cs typeface="Times New Roman"/>
                <a:sym typeface="Times New Roman"/>
              </a:rPr>
              <a:t>Observation , Play-way Method , Heuristic Method.</a:t>
            </a:r>
            <a:endParaRPr b="1">
              <a:solidFill>
                <a:srgbClr val="CC4125"/>
              </a:solidFill>
              <a:latin typeface="Times New Roman"/>
              <a:ea typeface="Times New Roman"/>
              <a:cs typeface="Times New Roman"/>
              <a:sym typeface="Times New Roman"/>
            </a:endParaRPr>
          </a:p>
          <a:p>
            <a:pPr marL="457200" lvl="0" indent="-317182" algn="l" rtl="0">
              <a:spcBef>
                <a:spcPts val="0"/>
              </a:spcBef>
              <a:spcAft>
                <a:spcPts val="0"/>
              </a:spcAft>
              <a:buClr>
                <a:srgbClr val="CC4125"/>
              </a:buClr>
              <a:buSzPct val="100000"/>
              <a:buFont typeface="Times New Roman"/>
              <a:buAutoNum type="arabicPeriod"/>
            </a:pPr>
            <a:r>
              <a:rPr lang="en-GB" b="1">
                <a:solidFill>
                  <a:srgbClr val="CC4125"/>
                </a:solidFill>
                <a:latin typeface="Times New Roman"/>
                <a:ea typeface="Times New Roman"/>
                <a:cs typeface="Times New Roman"/>
                <a:sym typeface="Times New Roman"/>
              </a:rPr>
              <a:t>Dalton plan , Montessori Methods &amp; Other Constructive activities.</a:t>
            </a:r>
            <a:endParaRPr b="1">
              <a:solidFill>
                <a:srgbClr val="CC4125"/>
              </a:solidFill>
              <a:latin typeface="Times New Roman"/>
              <a:ea typeface="Times New Roman"/>
              <a:cs typeface="Times New Roman"/>
              <a:sym typeface="Times New Roman"/>
            </a:endParaRPr>
          </a:p>
          <a:p>
            <a:pPr marL="457200" lvl="0" indent="-317182" algn="l" rtl="0">
              <a:spcBef>
                <a:spcPts val="0"/>
              </a:spcBef>
              <a:spcAft>
                <a:spcPts val="0"/>
              </a:spcAft>
              <a:buClr>
                <a:srgbClr val="CC4125"/>
              </a:buClr>
              <a:buSzPct val="100000"/>
              <a:buFont typeface="Times New Roman"/>
              <a:buAutoNum type="arabicPeriod"/>
            </a:pPr>
            <a:r>
              <a:rPr lang="en-GB" b="1">
                <a:solidFill>
                  <a:srgbClr val="CC4125"/>
                </a:solidFill>
                <a:latin typeface="Times New Roman"/>
                <a:ea typeface="Times New Roman"/>
                <a:cs typeface="Times New Roman"/>
                <a:sym typeface="Times New Roman"/>
              </a:rPr>
              <a:t>To engage in activities &amp; experiences which are joyful &amp; interesting.</a:t>
            </a:r>
            <a:endParaRPr b="1">
              <a:solidFill>
                <a:srgbClr val="CC4125"/>
              </a:solidFill>
              <a:latin typeface="Times New Roman"/>
              <a:ea typeface="Times New Roman"/>
              <a:cs typeface="Times New Roman"/>
              <a:sym typeface="Times New Roman"/>
            </a:endParaRPr>
          </a:p>
        </p:txBody>
      </p:sp>
      <p:pic>
        <p:nvPicPr>
          <p:cNvPr id="156" name="Google Shape;156;g43300dc8d4de1747_24"/>
          <p:cNvPicPr preferRelativeResize="0"/>
          <p:nvPr/>
        </p:nvPicPr>
        <p:blipFill>
          <a:blip r:embed="rId3">
            <a:alphaModFix/>
          </a:blip>
          <a:stretch>
            <a:fillRect/>
          </a:stretch>
        </p:blipFill>
        <p:spPr>
          <a:xfrm>
            <a:off x="5891100" y="1170000"/>
            <a:ext cx="3100500" cy="374842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g43300dc8d4de1747_33"/>
          <p:cNvSpPr txBox="1">
            <a:spLocks noGrp="1"/>
          </p:cNvSpPr>
          <p:nvPr>
            <p:ph type="title"/>
          </p:nvPr>
        </p:nvSpPr>
        <p:spPr>
          <a:xfrm>
            <a:off x="0" y="0"/>
            <a:ext cx="9144000" cy="1311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sz="4400" b="1">
                <a:solidFill>
                  <a:schemeClr val="lt1"/>
                </a:solidFill>
                <a:highlight>
                  <a:srgbClr val="4C1130"/>
                </a:highlight>
                <a:latin typeface="Pacifico"/>
                <a:ea typeface="Pacifico"/>
                <a:cs typeface="Pacifico"/>
                <a:sym typeface="Pacifico"/>
              </a:rPr>
              <a:t>Naturalism And Teacher</a:t>
            </a:r>
            <a:endParaRPr sz="4400" b="1">
              <a:solidFill>
                <a:schemeClr val="lt1"/>
              </a:solidFill>
              <a:highlight>
                <a:srgbClr val="4C1130"/>
              </a:highlight>
              <a:latin typeface="Pacifico"/>
              <a:ea typeface="Pacifico"/>
              <a:cs typeface="Pacifico"/>
              <a:sym typeface="Pacifico"/>
            </a:endParaRPr>
          </a:p>
        </p:txBody>
      </p:sp>
      <p:sp>
        <p:nvSpPr>
          <p:cNvPr id="162" name="Google Shape;162;g43300dc8d4de1747_33"/>
          <p:cNvSpPr txBox="1">
            <a:spLocks noGrp="1"/>
          </p:cNvSpPr>
          <p:nvPr>
            <p:ph type="body" idx="1"/>
          </p:nvPr>
        </p:nvSpPr>
        <p:spPr>
          <a:xfrm>
            <a:off x="0" y="1389600"/>
            <a:ext cx="5251200" cy="3753900"/>
          </a:xfrm>
          <a:prstGeom prst="rect">
            <a:avLst/>
          </a:prstGeom>
        </p:spPr>
        <p:txBody>
          <a:bodyPr spcFirstLastPara="1" wrap="square" lIns="91425" tIns="91425" rIns="91425" bIns="91425" anchor="t" anchorCtr="0">
            <a:normAutofit fontScale="77500" lnSpcReduction="20000"/>
          </a:bodyPr>
          <a:lstStyle/>
          <a:p>
            <a:pPr marL="457200" lvl="0" indent="-317182" algn="l" rtl="0">
              <a:spcBef>
                <a:spcPts val="0"/>
              </a:spcBef>
              <a:spcAft>
                <a:spcPts val="0"/>
              </a:spcAft>
              <a:buSzPct val="100000"/>
              <a:buFont typeface="Times New Roman"/>
              <a:buChar char="●"/>
            </a:pPr>
            <a:r>
              <a:rPr lang="en-GB" sz="1800" b="1">
                <a:latin typeface="Times New Roman"/>
                <a:ea typeface="Times New Roman"/>
                <a:cs typeface="Times New Roman"/>
                <a:sym typeface="Times New Roman"/>
              </a:rPr>
              <a:t>“</a:t>
            </a:r>
            <a:r>
              <a:rPr lang="en-GB" sz="1800" b="1">
                <a:solidFill>
                  <a:schemeClr val="dk1"/>
                </a:solidFill>
                <a:latin typeface="Times New Roman"/>
                <a:ea typeface="Times New Roman"/>
                <a:cs typeface="Times New Roman"/>
                <a:sym typeface="Times New Roman"/>
              </a:rPr>
              <a:t>ROUSSEAU” </a:t>
            </a:r>
            <a:r>
              <a:rPr lang="en-GB" sz="1800">
                <a:solidFill>
                  <a:schemeClr val="dk1"/>
                </a:solidFill>
                <a:latin typeface="Times New Roman"/>
                <a:ea typeface="Times New Roman"/>
                <a:cs typeface="Times New Roman"/>
                <a:sym typeface="Times New Roman"/>
              </a:rPr>
              <a:t>thought the child as pure inherently. His natural development takes place only when he is allowed to develop freely without any hindrance interference from outside . Naturalists do not like that children should be tight in class by teachers who are spoiled by the artificial atmosphere of society . To them, Nature is the only supreme teacher , in whose close contact the child develops normally and naturally . In the process of education , the place of child is more important and central than the teacher . The teacher should not impose upon the child any thing under his own authority or supremacy . The teacher should so sympathetically and affectionately behave towards the child that he feels full freedom to develop himself according to his natural qualities , interests and capacities . The teacher is only to set the stage and allow the child to act freely according to his inherent capacities and the teacher is only to act as a sympathetic observer and guide.</a:t>
            </a:r>
            <a:endParaRPr sz="1800">
              <a:solidFill>
                <a:schemeClr val="dk1"/>
              </a:solidFill>
              <a:latin typeface="Times New Roman"/>
              <a:ea typeface="Times New Roman"/>
              <a:cs typeface="Times New Roman"/>
              <a:sym typeface="Times New Roman"/>
            </a:endParaRPr>
          </a:p>
        </p:txBody>
      </p:sp>
      <p:pic>
        <p:nvPicPr>
          <p:cNvPr id="163" name="Google Shape;163;g43300dc8d4de1747_33"/>
          <p:cNvPicPr preferRelativeResize="0"/>
          <p:nvPr/>
        </p:nvPicPr>
        <p:blipFill>
          <a:blip r:embed="rId3">
            <a:alphaModFix/>
          </a:blip>
          <a:stretch>
            <a:fillRect/>
          </a:stretch>
        </p:blipFill>
        <p:spPr>
          <a:xfrm>
            <a:off x="5251200" y="1140125"/>
            <a:ext cx="3892801" cy="1959525"/>
          </a:xfrm>
          <a:prstGeom prst="rect">
            <a:avLst/>
          </a:prstGeom>
          <a:noFill/>
          <a:ln>
            <a:noFill/>
          </a:ln>
        </p:spPr>
      </p:pic>
      <p:pic>
        <p:nvPicPr>
          <p:cNvPr id="164" name="Google Shape;164;g43300dc8d4de1747_33"/>
          <p:cNvPicPr preferRelativeResize="0"/>
          <p:nvPr/>
        </p:nvPicPr>
        <p:blipFill>
          <a:blip r:embed="rId4">
            <a:alphaModFix/>
          </a:blip>
          <a:stretch>
            <a:fillRect/>
          </a:stretch>
        </p:blipFill>
        <p:spPr>
          <a:xfrm>
            <a:off x="5251200" y="3099650"/>
            <a:ext cx="3892799" cy="204385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g43300dc8d4de1747_41"/>
          <p:cNvSpPr txBox="1">
            <a:spLocks noGrp="1"/>
          </p:cNvSpPr>
          <p:nvPr>
            <p:ph type="title"/>
          </p:nvPr>
        </p:nvSpPr>
        <p:spPr>
          <a:xfrm>
            <a:off x="0" y="0"/>
            <a:ext cx="9144000" cy="13113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GB" sz="4400" b="1">
                <a:highlight>
                  <a:srgbClr val="EFEFEF"/>
                </a:highlight>
                <a:latin typeface="Pacifico"/>
                <a:ea typeface="Pacifico"/>
                <a:cs typeface="Pacifico"/>
                <a:sym typeface="Pacifico"/>
              </a:rPr>
              <a:t>Naturalism And Discipline</a:t>
            </a:r>
            <a:endParaRPr sz="4400" b="1">
              <a:highlight>
                <a:srgbClr val="EFEFEF"/>
              </a:highlight>
              <a:latin typeface="Pacifico"/>
              <a:ea typeface="Pacifico"/>
              <a:cs typeface="Pacifico"/>
              <a:sym typeface="Pacifico"/>
            </a:endParaRPr>
          </a:p>
        </p:txBody>
      </p:sp>
      <p:sp>
        <p:nvSpPr>
          <p:cNvPr id="170" name="Google Shape;170;g43300dc8d4de1747_41"/>
          <p:cNvSpPr txBox="1">
            <a:spLocks noGrp="1"/>
          </p:cNvSpPr>
          <p:nvPr>
            <p:ph type="body" idx="1"/>
          </p:nvPr>
        </p:nvSpPr>
        <p:spPr>
          <a:xfrm>
            <a:off x="0" y="1311300"/>
            <a:ext cx="5926500" cy="3832200"/>
          </a:xfrm>
          <a:prstGeom prst="rect">
            <a:avLst/>
          </a:prstGeom>
        </p:spPr>
        <p:txBody>
          <a:bodyPr spcFirstLastPara="1" wrap="square" lIns="91425" tIns="91425" rIns="91425" bIns="91425" anchor="t" anchorCtr="0">
            <a:normAutofit fontScale="92500"/>
          </a:bodyPr>
          <a:lstStyle/>
          <a:p>
            <a:pPr marL="457200" lvl="0" indent="-342900" algn="l" rtl="0">
              <a:spcBef>
                <a:spcPts val="0"/>
              </a:spcBef>
              <a:spcAft>
                <a:spcPts val="0"/>
              </a:spcAft>
              <a:buSzPts val="1800"/>
              <a:buFont typeface="Times New Roman"/>
              <a:buChar char="●"/>
            </a:pPr>
            <a:r>
              <a:rPr lang="en-GB" sz="1800">
                <a:latin typeface="Times New Roman"/>
                <a:ea typeface="Times New Roman"/>
                <a:cs typeface="Times New Roman"/>
                <a:sym typeface="Times New Roman"/>
              </a:rPr>
              <a:t>I</a:t>
            </a:r>
            <a:r>
              <a:rPr lang="en-GB" sz="1800">
                <a:solidFill>
                  <a:schemeClr val="dk1"/>
                </a:solidFill>
                <a:latin typeface="Times New Roman"/>
                <a:ea typeface="Times New Roman"/>
                <a:cs typeface="Times New Roman"/>
                <a:sym typeface="Times New Roman"/>
              </a:rPr>
              <a:t>n the field of discipline also, Naturalists depend upon nature and consequences.</a:t>
            </a:r>
            <a:endParaRPr sz="1800">
              <a:solidFill>
                <a:schemeClr val="dk1"/>
              </a:solidFill>
              <a:latin typeface="Times New Roman"/>
              <a:ea typeface="Times New Roman"/>
              <a:cs typeface="Times New Roman"/>
              <a:sym typeface="Times New Roman"/>
            </a:endParaRPr>
          </a:p>
          <a:p>
            <a:pPr marL="457200" lvl="0" indent="-342900" algn="l" rtl="0">
              <a:spcBef>
                <a:spcPts val="0"/>
              </a:spcBef>
              <a:spcAft>
                <a:spcPts val="0"/>
              </a:spcAft>
              <a:buClr>
                <a:schemeClr val="dk1"/>
              </a:buClr>
              <a:buSzPts val="1800"/>
              <a:buFont typeface="Times New Roman"/>
              <a:buChar char="●"/>
            </a:pPr>
            <a:r>
              <a:rPr lang="en-GB" sz="1800">
                <a:solidFill>
                  <a:schemeClr val="dk1"/>
                </a:solidFill>
                <a:latin typeface="Times New Roman"/>
                <a:ea typeface="Times New Roman"/>
                <a:cs typeface="Times New Roman"/>
                <a:sym typeface="Times New Roman"/>
              </a:rPr>
              <a:t>According to them nature will punish the child if he contravens the law of nature and thus he will learn by the consequences as of his own actions.</a:t>
            </a:r>
            <a:endParaRPr sz="1800">
              <a:solidFill>
                <a:schemeClr val="dk1"/>
              </a:solidFill>
              <a:latin typeface="Times New Roman"/>
              <a:ea typeface="Times New Roman"/>
              <a:cs typeface="Times New Roman"/>
              <a:sym typeface="Times New Roman"/>
            </a:endParaRPr>
          </a:p>
          <a:p>
            <a:pPr marL="457200" lvl="0" indent="-342900" algn="l" rtl="0">
              <a:spcBef>
                <a:spcPts val="0"/>
              </a:spcBef>
              <a:spcAft>
                <a:spcPts val="0"/>
              </a:spcAft>
              <a:buSzPts val="1800"/>
              <a:buFont typeface="Times New Roman"/>
              <a:buChar char="●"/>
            </a:pPr>
            <a:r>
              <a:rPr lang="en-GB" sz="1800">
                <a:solidFill>
                  <a:schemeClr val="dk1"/>
                </a:solidFill>
                <a:latin typeface="Times New Roman"/>
                <a:ea typeface="Times New Roman"/>
                <a:cs typeface="Times New Roman"/>
                <a:sym typeface="Times New Roman"/>
              </a:rPr>
              <a:t>Thus, no body should interfere in this process of Nature</a:t>
            </a:r>
            <a:r>
              <a:rPr lang="en-GB" sz="1800">
                <a:latin typeface="Times New Roman"/>
                <a:ea typeface="Times New Roman"/>
                <a:cs typeface="Times New Roman"/>
                <a:sym typeface="Times New Roman"/>
              </a:rPr>
              <a:t>.</a:t>
            </a:r>
            <a:endParaRPr sz="1800">
              <a:latin typeface="Times New Roman"/>
              <a:ea typeface="Times New Roman"/>
              <a:cs typeface="Times New Roman"/>
              <a:sym typeface="Times New Roman"/>
            </a:endParaRPr>
          </a:p>
          <a:p>
            <a:pPr marL="457200" lvl="0" indent="-342900" algn="l" rtl="0">
              <a:spcBef>
                <a:spcPts val="0"/>
              </a:spcBef>
              <a:spcAft>
                <a:spcPts val="0"/>
              </a:spcAft>
              <a:buSzPts val="1800"/>
              <a:buFont typeface="Times New Roman"/>
              <a:buChar char="●"/>
            </a:pPr>
            <a:r>
              <a:rPr lang="en-GB" sz="1800" b="1">
                <a:latin typeface="Times New Roman"/>
                <a:ea typeface="Times New Roman"/>
                <a:cs typeface="Times New Roman"/>
                <a:sym typeface="Times New Roman"/>
              </a:rPr>
              <a:t>“HERBERT SPENCER” </a:t>
            </a:r>
            <a:r>
              <a:rPr lang="en-GB" sz="1800">
                <a:latin typeface="Times New Roman"/>
                <a:ea typeface="Times New Roman"/>
                <a:cs typeface="Times New Roman"/>
                <a:sym typeface="Times New Roman"/>
              </a:rPr>
              <a:t> Opines - </a:t>
            </a:r>
            <a:r>
              <a:rPr lang="en-GB" sz="1800" b="1">
                <a:solidFill>
                  <a:srgbClr val="CC0000"/>
                </a:solidFill>
                <a:latin typeface="Times New Roman"/>
                <a:ea typeface="Times New Roman"/>
                <a:cs typeface="Times New Roman"/>
                <a:sym typeface="Times New Roman"/>
              </a:rPr>
              <a:t>“ WHEN A CHILD FALLS OR RUN ITS HEAD AGAINST THE TABLE , IT SUFFERS A PAIN, THE REMEMBERENCE OF WHICH TENDS TO MAKE IT MORE CAREFULL, AND BY REFLECTION OF SUCH EXPERIENCES, IT IS EVENTUALLY DISCIPLINED INTO PROPER GUIDENCE OF ITS MOVEMENTS.”</a:t>
            </a:r>
            <a:endParaRPr sz="1800" b="1">
              <a:solidFill>
                <a:srgbClr val="CC0000"/>
              </a:solidFill>
              <a:latin typeface="Times New Roman"/>
              <a:ea typeface="Times New Roman"/>
              <a:cs typeface="Times New Roman"/>
              <a:sym typeface="Times New Roman"/>
            </a:endParaRPr>
          </a:p>
        </p:txBody>
      </p:sp>
      <p:pic>
        <p:nvPicPr>
          <p:cNvPr id="171" name="Google Shape;171;g43300dc8d4de1747_41"/>
          <p:cNvPicPr preferRelativeResize="0"/>
          <p:nvPr/>
        </p:nvPicPr>
        <p:blipFill>
          <a:blip r:embed="rId3">
            <a:alphaModFix/>
          </a:blip>
          <a:stretch>
            <a:fillRect/>
          </a:stretch>
        </p:blipFill>
        <p:spPr>
          <a:xfrm>
            <a:off x="6108150" y="3072300"/>
            <a:ext cx="2883450" cy="2071200"/>
          </a:xfrm>
          <a:prstGeom prst="rect">
            <a:avLst/>
          </a:prstGeom>
          <a:noFill/>
          <a:ln>
            <a:noFill/>
          </a:ln>
        </p:spPr>
      </p:pic>
      <p:pic>
        <p:nvPicPr>
          <p:cNvPr id="172" name="Google Shape;172;g43300dc8d4de1747_41"/>
          <p:cNvPicPr preferRelativeResize="0"/>
          <p:nvPr/>
        </p:nvPicPr>
        <p:blipFill>
          <a:blip r:embed="rId4">
            <a:alphaModFix/>
          </a:blip>
          <a:stretch>
            <a:fillRect/>
          </a:stretch>
        </p:blipFill>
        <p:spPr>
          <a:xfrm>
            <a:off x="6108150" y="1001100"/>
            <a:ext cx="2883450" cy="20712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g43300dc8d4de1747_48"/>
          <p:cNvSpPr txBox="1">
            <a:spLocks noGrp="1"/>
          </p:cNvSpPr>
          <p:nvPr>
            <p:ph type="title"/>
          </p:nvPr>
        </p:nvSpPr>
        <p:spPr>
          <a:xfrm>
            <a:off x="0" y="0"/>
            <a:ext cx="5105400" cy="1084800"/>
          </a:xfrm>
          <a:prstGeom prst="rect">
            <a:avLst/>
          </a:prstGeom>
        </p:spPr>
        <p:txBody>
          <a:bodyPr spcFirstLastPara="1" wrap="square" lIns="91425" tIns="91425" rIns="91425" bIns="91425" anchor="ctr" anchorCtr="0">
            <a:normAutofit fontScale="90000"/>
          </a:bodyPr>
          <a:lstStyle/>
          <a:p>
            <a:pPr marL="0" lvl="0" indent="0" algn="ctr" rtl="0">
              <a:spcBef>
                <a:spcPts val="0"/>
              </a:spcBef>
              <a:spcAft>
                <a:spcPts val="0"/>
              </a:spcAft>
              <a:buNone/>
            </a:pPr>
            <a:r>
              <a:rPr lang="en-GB" sz="4400" b="1">
                <a:solidFill>
                  <a:srgbClr val="000000"/>
                </a:solidFill>
                <a:highlight>
                  <a:srgbClr val="C27BA0"/>
                </a:highlight>
                <a:latin typeface="Pacifico"/>
                <a:ea typeface="Pacifico"/>
                <a:cs typeface="Pacifico"/>
                <a:sym typeface="Pacifico"/>
              </a:rPr>
              <a:t>Naturalism And School</a:t>
            </a:r>
            <a:endParaRPr sz="4400" b="1">
              <a:solidFill>
                <a:srgbClr val="000000"/>
              </a:solidFill>
              <a:highlight>
                <a:srgbClr val="C27BA0"/>
              </a:highlight>
              <a:latin typeface="Pacifico"/>
              <a:ea typeface="Pacifico"/>
              <a:cs typeface="Pacifico"/>
              <a:sym typeface="Pacifico"/>
            </a:endParaRPr>
          </a:p>
        </p:txBody>
      </p:sp>
      <p:sp>
        <p:nvSpPr>
          <p:cNvPr id="178" name="Google Shape;178;g43300dc8d4de1747_48"/>
          <p:cNvSpPr txBox="1">
            <a:spLocks noGrp="1"/>
          </p:cNvSpPr>
          <p:nvPr>
            <p:ph type="body" idx="1"/>
          </p:nvPr>
        </p:nvSpPr>
        <p:spPr>
          <a:xfrm>
            <a:off x="0" y="1084875"/>
            <a:ext cx="5105400" cy="4257600"/>
          </a:xfrm>
          <a:prstGeom prst="rect">
            <a:avLst/>
          </a:prstGeom>
        </p:spPr>
        <p:txBody>
          <a:bodyPr spcFirstLastPara="1" wrap="square" lIns="91425" tIns="91425" rIns="91425" bIns="91425" anchor="t" anchorCtr="0">
            <a:normAutofit fontScale="85000" lnSpcReduction="20000"/>
          </a:bodyPr>
          <a:lstStyle/>
          <a:p>
            <a:pPr marL="457200" lvl="0" indent="-325755" algn="l" rtl="0">
              <a:spcBef>
                <a:spcPts val="0"/>
              </a:spcBef>
              <a:spcAft>
                <a:spcPts val="0"/>
              </a:spcAft>
              <a:buClr>
                <a:schemeClr val="dk1"/>
              </a:buClr>
              <a:buSzPct val="100000"/>
              <a:buFont typeface="Times New Roman"/>
              <a:buChar char="●"/>
            </a:pPr>
            <a:r>
              <a:rPr lang="en-GB" sz="1800">
                <a:solidFill>
                  <a:schemeClr val="dk1"/>
                </a:solidFill>
                <a:latin typeface="Times New Roman"/>
                <a:ea typeface="Times New Roman"/>
                <a:cs typeface="Times New Roman"/>
                <a:sym typeface="Times New Roman"/>
              </a:rPr>
              <a:t>According to Naturalists , school environment should be completely free , flexible and without any rigidity .</a:t>
            </a:r>
            <a:endParaRPr sz="1800">
              <a:solidFill>
                <a:schemeClr val="dk1"/>
              </a:solidFill>
              <a:latin typeface="Times New Roman"/>
              <a:ea typeface="Times New Roman"/>
              <a:cs typeface="Times New Roman"/>
              <a:sym typeface="Times New Roman"/>
            </a:endParaRPr>
          </a:p>
          <a:p>
            <a:pPr marL="457200" lvl="0" indent="-325755" algn="l" rtl="0">
              <a:spcBef>
                <a:spcPts val="0"/>
              </a:spcBef>
              <a:spcAft>
                <a:spcPts val="0"/>
              </a:spcAft>
              <a:buClr>
                <a:schemeClr val="dk1"/>
              </a:buClr>
              <a:buSzPct val="100000"/>
              <a:buFont typeface="Times New Roman"/>
              <a:buChar char="●"/>
            </a:pPr>
            <a:r>
              <a:rPr lang="en-GB" sz="1800">
                <a:solidFill>
                  <a:schemeClr val="dk1"/>
                </a:solidFill>
                <a:latin typeface="Times New Roman"/>
                <a:ea typeface="Times New Roman"/>
                <a:cs typeface="Times New Roman"/>
                <a:sym typeface="Times New Roman"/>
              </a:rPr>
              <a:t>There should not be any fixed time table and no forcing from above the readymade dozes of knowledge into the minds of children.</a:t>
            </a:r>
            <a:endParaRPr sz="1800">
              <a:solidFill>
                <a:schemeClr val="dk1"/>
              </a:solidFill>
              <a:latin typeface="Times New Roman"/>
              <a:ea typeface="Times New Roman"/>
              <a:cs typeface="Times New Roman"/>
              <a:sym typeface="Times New Roman"/>
            </a:endParaRPr>
          </a:p>
          <a:p>
            <a:pPr marL="457200" lvl="0" indent="-325755" algn="l" rtl="0">
              <a:spcBef>
                <a:spcPts val="0"/>
              </a:spcBef>
              <a:spcAft>
                <a:spcPts val="0"/>
              </a:spcAft>
              <a:buClr>
                <a:schemeClr val="dk1"/>
              </a:buClr>
              <a:buSzPct val="100000"/>
              <a:buFont typeface="Times New Roman"/>
              <a:buChar char="●"/>
            </a:pPr>
            <a:r>
              <a:rPr lang="en-GB" sz="1800">
                <a:solidFill>
                  <a:schemeClr val="dk1"/>
                </a:solidFill>
                <a:latin typeface="Times New Roman"/>
                <a:ea typeface="Times New Roman"/>
                <a:cs typeface="Times New Roman"/>
                <a:sym typeface="Times New Roman"/>
              </a:rPr>
              <a:t>Nature will do all the planning and processing for the natural Development of children .</a:t>
            </a:r>
            <a:endParaRPr sz="1800">
              <a:solidFill>
                <a:schemeClr val="dk1"/>
              </a:solidFill>
              <a:latin typeface="Times New Roman"/>
              <a:ea typeface="Times New Roman"/>
              <a:cs typeface="Times New Roman"/>
              <a:sym typeface="Times New Roman"/>
            </a:endParaRPr>
          </a:p>
          <a:p>
            <a:pPr marL="457200" lvl="0" indent="-325755" algn="l" rtl="0">
              <a:spcBef>
                <a:spcPts val="0"/>
              </a:spcBef>
              <a:spcAft>
                <a:spcPts val="0"/>
              </a:spcAft>
              <a:buClr>
                <a:schemeClr val="dk1"/>
              </a:buClr>
              <a:buSzPct val="100000"/>
              <a:buFont typeface="Times New Roman"/>
              <a:buChar char="●"/>
            </a:pPr>
            <a:r>
              <a:rPr lang="en-GB" sz="1800">
                <a:solidFill>
                  <a:schemeClr val="dk1"/>
                </a:solidFill>
                <a:latin typeface="Times New Roman"/>
                <a:ea typeface="Times New Roman"/>
                <a:cs typeface="Times New Roman"/>
                <a:sym typeface="Times New Roman"/>
              </a:rPr>
              <a:t>Nature itself structures all the free and desired experiences and also develops feeling of self- learning and self- discipline .</a:t>
            </a:r>
            <a:endParaRPr sz="1800">
              <a:solidFill>
                <a:schemeClr val="dk1"/>
              </a:solidFill>
              <a:latin typeface="Times New Roman"/>
              <a:ea typeface="Times New Roman"/>
              <a:cs typeface="Times New Roman"/>
              <a:sym typeface="Times New Roman"/>
            </a:endParaRPr>
          </a:p>
          <a:p>
            <a:pPr marL="457200" lvl="0" indent="-325755" algn="l" rtl="0">
              <a:spcBef>
                <a:spcPts val="0"/>
              </a:spcBef>
              <a:spcAft>
                <a:spcPts val="0"/>
              </a:spcAft>
              <a:buSzPct val="100000"/>
              <a:buFont typeface="Times New Roman"/>
              <a:buChar char="●"/>
            </a:pPr>
            <a:r>
              <a:rPr lang="en-GB" sz="1800">
                <a:solidFill>
                  <a:schemeClr val="dk1"/>
                </a:solidFill>
                <a:latin typeface="Times New Roman"/>
                <a:ea typeface="Times New Roman"/>
                <a:cs typeface="Times New Roman"/>
                <a:sym typeface="Times New Roman"/>
              </a:rPr>
              <a:t>The</a:t>
            </a:r>
            <a:r>
              <a:rPr lang="en-GB" sz="1800">
                <a:latin typeface="Times New Roman"/>
                <a:ea typeface="Times New Roman"/>
                <a:cs typeface="Times New Roman"/>
                <a:sym typeface="Times New Roman"/>
              </a:rPr>
              <a:t> </a:t>
            </a:r>
            <a:r>
              <a:rPr lang="en-GB" sz="1800" b="1">
                <a:solidFill>
                  <a:srgbClr val="CC0000"/>
                </a:solidFill>
                <a:latin typeface="Times New Roman"/>
                <a:ea typeface="Times New Roman"/>
                <a:cs typeface="Times New Roman"/>
                <a:sym typeface="Times New Roman"/>
              </a:rPr>
              <a:t>TAGORES VISHWA BHARTI</a:t>
            </a:r>
            <a:r>
              <a:rPr lang="en-GB" sz="1800">
                <a:solidFill>
                  <a:srgbClr val="000000"/>
                </a:solidFill>
                <a:latin typeface="Times New Roman"/>
                <a:ea typeface="Times New Roman"/>
                <a:cs typeface="Times New Roman"/>
                <a:sym typeface="Times New Roman"/>
              </a:rPr>
              <a:t> is model of such free school where children are given Free full freedom to plan their own interests and natural tendencies .</a:t>
            </a:r>
            <a:endParaRPr sz="1800">
              <a:solidFill>
                <a:srgbClr val="000000"/>
              </a:solidFill>
              <a:latin typeface="Times New Roman"/>
              <a:ea typeface="Times New Roman"/>
              <a:cs typeface="Times New Roman"/>
              <a:sym typeface="Times New Roman"/>
            </a:endParaRPr>
          </a:p>
          <a:p>
            <a:pPr marL="457200" lvl="0" indent="-325755" algn="l" rtl="0">
              <a:spcBef>
                <a:spcPts val="0"/>
              </a:spcBef>
              <a:spcAft>
                <a:spcPts val="0"/>
              </a:spcAft>
              <a:buClr>
                <a:srgbClr val="000000"/>
              </a:buClr>
              <a:buSzPct val="100000"/>
              <a:buFont typeface="Times New Roman"/>
              <a:buChar char="●"/>
            </a:pPr>
            <a:r>
              <a:rPr lang="en-GB" sz="1800">
                <a:solidFill>
                  <a:srgbClr val="000000"/>
                </a:solidFill>
                <a:latin typeface="Times New Roman"/>
                <a:ea typeface="Times New Roman"/>
                <a:cs typeface="Times New Roman"/>
                <a:sym typeface="Times New Roman"/>
              </a:rPr>
              <a:t>These creative and self creative activities go to develop the character and personality of the individual through self- discipline and freedom to experiment.</a:t>
            </a:r>
            <a:endParaRPr sz="1800">
              <a:solidFill>
                <a:srgbClr val="000000"/>
              </a:solidFill>
              <a:latin typeface="Times New Roman"/>
              <a:ea typeface="Times New Roman"/>
              <a:cs typeface="Times New Roman"/>
              <a:sym typeface="Times New Roman"/>
            </a:endParaRPr>
          </a:p>
          <a:p>
            <a:pPr marL="457200" lvl="0" indent="-325755" algn="l" rtl="0">
              <a:spcBef>
                <a:spcPts val="0"/>
              </a:spcBef>
              <a:spcAft>
                <a:spcPts val="0"/>
              </a:spcAft>
              <a:buClr>
                <a:srgbClr val="000000"/>
              </a:buClr>
              <a:buSzPct val="100000"/>
              <a:buFont typeface="Times New Roman"/>
              <a:buChar char="●"/>
            </a:pPr>
            <a:r>
              <a:rPr lang="en-GB" sz="1800">
                <a:solidFill>
                  <a:srgbClr val="000000"/>
                </a:solidFill>
                <a:latin typeface="Times New Roman"/>
                <a:ea typeface="Times New Roman"/>
                <a:cs typeface="Times New Roman"/>
                <a:sym typeface="Times New Roman"/>
              </a:rPr>
              <a:t>All modern and progressive schools adopt this concept of self - discipline to promote self - Development.</a:t>
            </a:r>
            <a:endParaRPr sz="1800">
              <a:solidFill>
                <a:srgbClr val="000000"/>
              </a:solidFill>
              <a:latin typeface="Times New Roman"/>
              <a:ea typeface="Times New Roman"/>
              <a:cs typeface="Times New Roman"/>
              <a:sym typeface="Times New Roman"/>
            </a:endParaRPr>
          </a:p>
        </p:txBody>
      </p:sp>
      <p:pic>
        <p:nvPicPr>
          <p:cNvPr id="179" name="Google Shape;179;g43300dc8d4de1747_48"/>
          <p:cNvPicPr preferRelativeResize="0"/>
          <p:nvPr/>
        </p:nvPicPr>
        <p:blipFill>
          <a:blip r:embed="rId3">
            <a:alphaModFix/>
          </a:blip>
          <a:stretch>
            <a:fillRect/>
          </a:stretch>
        </p:blipFill>
        <p:spPr>
          <a:xfrm>
            <a:off x="5451975" y="2601375"/>
            <a:ext cx="3692025" cy="2542125"/>
          </a:xfrm>
          <a:prstGeom prst="rect">
            <a:avLst/>
          </a:prstGeom>
          <a:noFill/>
          <a:ln>
            <a:noFill/>
          </a:ln>
        </p:spPr>
      </p:pic>
      <p:pic>
        <p:nvPicPr>
          <p:cNvPr id="180" name="Google Shape;180;g43300dc8d4de1747_48"/>
          <p:cNvPicPr preferRelativeResize="0"/>
          <p:nvPr/>
        </p:nvPicPr>
        <p:blipFill>
          <a:blip r:embed="rId4">
            <a:alphaModFix/>
          </a:blip>
          <a:stretch>
            <a:fillRect/>
          </a:stretch>
        </p:blipFill>
        <p:spPr>
          <a:xfrm>
            <a:off x="5451975" y="10480"/>
            <a:ext cx="3692025" cy="259089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g43300dc8d4de1747_55"/>
          <p:cNvSpPr txBox="1">
            <a:spLocks noGrp="1"/>
          </p:cNvSpPr>
          <p:nvPr>
            <p:ph type="title"/>
          </p:nvPr>
        </p:nvSpPr>
        <p:spPr>
          <a:xfrm>
            <a:off x="0" y="0"/>
            <a:ext cx="9144000" cy="1017600"/>
          </a:xfrm>
          <a:prstGeom prst="rect">
            <a:avLst/>
          </a:prstGeom>
        </p:spPr>
        <p:txBody>
          <a:bodyPr spcFirstLastPara="1" wrap="square" lIns="91425" tIns="91425" rIns="91425" bIns="91425" anchor="ctr" anchorCtr="0">
            <a:normAutofit fontScale="90000"/>
          </a:bodyPr>
          <a:lstStyle/>
          <a:p>
            <a:pPr marL="0" lvl="0" indent="0" algn="ctr" rtl="0">
              <a:spcBef>
                <a:spcPts val="0"/>
              </a:spcBef>
              <a:spcAft>
                <a:spcPts val="0"/>
              </a:spcAft>
              <a:buNone/>
            </a:pPr>
            <a:r>
              <a:rPr lang="en-GB" sz="4400" b="1">
                <a:latin typeface="Pacifico"/>
                <a:ea typeface="Pacifico"/>
                <a:cs typeface="Pacifico"/>
                <a:sym typeface="Pacifico"/>
              </a:rPr>
              <a:t>Merits And Demerits Of Naturalism</a:t>
            </a:r>
            <a:endParaRPr sz="4400" b="1">
              <a:latin typeface="Pacifico"/>
              <a:ea typeface="Pacifico"/>
              <a:cs typeface="Pacifico"/>
              <a:sym typeface="Pacifico"/>
            </a:endParaRPr>
          </a:p>
        </p:txBody>
      </p:sp>
      <p:sp>
        <p:nvSpPr>
          <p:cNvPr id="186" name="Google Shape;186;g43300dc8d4de1747_55"/>
          <p:cNvSpPr txBox="1">
            <a:spLocks noGrp="1"/>
          </p:cNvSpPr>
          <p:nvPr>
            <p:ph type="body" idx="1"/>
          </p:nvPr>
        </p:nvSpPr>
        <p:spPr>
          <a:xfrm>
            <a:off x="0" y="1152475"/>
            <a:ext cx="4311600" cy="39909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GB" sz="2800" b="1">
                <a:solidFill>
                  <a:srgbClr val="741B47"/>
                </a:solidFill>
                <a:latin typeface="Times New Roman"/>
                <a:ea typeface="Times New Roman"/>
                <a:cs typeface="Times New Roman"/>
                <a:sym typeface="Times New Roman"/>
              </a:rPr>
              <a:t>Merits</a:t>
            </a:r>
            <a:endParaRPr sz="2800" b="1">
              <a:solidFill>
                <a:srgbClr val="741B47"/>
              </a:solidFill>
              <a:latin typeface="Times New Roman"/>
              <a:ea typeface="Times New Roman"/>
              <a:cs typeface="Times New Roman"/>
              <a:sym typeface="Times New Roman"/>
            </a:endParaRPr>
          </a:p>
          <a:p>
            <a:pPr marL="457200" lvl="0" indent="-342900" algn="l" rtl="0">
              <a:spcBef>
                <a:spcPts val="1200"/>
              </a:spcBef>
              <a:spcAft>
                <a:spcPts val="0"/>
              </a:spcAft>
              <a:buClr>
                <a:srgbClr val="38761D"/>
              </a:buClr>
              <a:buSzPts val="1800"/>
              <a:buFont typeface="Times New Roman"/>
              <a:buChar char="●"/>
            </a:pPr>
            <a:r>
              <a:rPr lang="en-GB" sz="1800">
                <a:solidFill>
                  <a:srgbClr val="38761D"/>
                </a:solidFill>
                <a:latin typeface="Times New Roman"/>
                <a:ea typeface="Times New Roman"/>
                <a:cs typeface="Times New Roman"/>
                <a:sym typeface="Times New Roman"/>
              </a:rPr>
              <a:t>Development of Child psychology.</a:t>
            </a:r>
            <a:endParaRPr sz="1800">
              <a:solidFill>
                <a:srgbClr val="38761D"/>
              </a:solidFill>
              <a:latin typeface="Times New Roman"/>
              <a:ea typeface="Times New Roman"/>
              <a:cs typeface="Times New Roman"/>
              <a:sym typeface="Times New Roman"/>
            </a:endParaRPr>
          </a:p>
          <a:p>
            <a:pPr marL="457200" lvl="0" indent="-342900" algn="l" rtl="0">
              <a:spcBef>
                <a:spcPts val="0"/>
              </a:spcBef>
              <a:spcAft>
                <a:spcPts val="0"/>
              </a:spcAft>
              <a:buClr>
                <a:srgbClr val="38761D"/>
              </a:buClr>
              <a:buSzPts val="1800"/>
              <a:buFont typeface="Times New Roman"/>
              <a:buChar char="●"/>
            </a:pPr>
            <a:r>
              <a:rPr lang="en-GB" sz="1800">
                <a:solidFill>
                  <a:srgbClr val="38761D"/>
                </a:solidFill>
                <a:latin typeface="Times New Roman"/>
                <a:ea typeface="Times New Roman"/>
                <a:cs typeface="Times New Roman"/>
                <a:sym typeface="Times New Roman"/>
              </a:rPr>
              <a:t>Scientific study of society and sociology.</a:t>
            </a:r>
            <a:endParaRPr sz="1800">
              <a:solidFill>
                <a:srgbClr val="38761D"/>
              </a:solidFill>
              <a:latin typeface="Times New Roman"/>
              <a:ea typeface="Times New Roman"/>
              <a:cs typeface="Times New Roman"/>
              <a:sym typeface="Times New Roman"/>
            </a:endParaRPr>
          </a:p>
          <a:p>
            <a:pPr marL="457200" lvl="0" indent="-342900" algn="l" rtl="0">
              <a:spcBef>
                <a:spcPts val="0"/>
              </a:spcBef>
              <a:spcAft>
                <a:spcPts val="0"/>
              </a:spcAft>
              <a:buClr>
                <a:srgbClr val="38761D"/>
              </a:buClr>
              <a:buSzPts val="1800"/>
              <a:buFont typeface="Times New Roman"/>
              <a:buChar char="●"/>
            </a:pPr>
            <a:r>
              <a:rPr lang="en-GB" sz="1800">
                <a:solidFill>
                  <a:srgbClr val="38761D"/>
                </a:solidFill>
                <a:latin typeface="Times New Roman"/>
                <a:ea typeface="Times New Roman"/>
                <a:cs typeface="Times New Roman"/>
                <a:sym typeface="Times New Roman"/>
              </a:rPr>
              <a:t>Emphasis on experience - Centred Curriculum.</a:t>
            </a:r>
            <a:endParaRPr sz="1800">
              <a:solidFill>
                <a:srgbClr val="38761D"/>
              </a:solidFill>
              <a:latin typeface="Times New Roman"/>
              <a:ea typeface="Times New Roman"/>
              <a:cs typeface="Times New Roman"/>
              <a:sym typeface="Times New Roman"/>
            </a:endParaRPr>
          </a:p>
          <a:p>
            <a:pPr marL="457200" lvl="0" indent="-342900" algn="l" rtl="0">
              <a:spcBef>
                <a:spcPts val="0"/>
              </a:spcBef>
              <a:spcAft>
                <a:spcPts val="0"/>
              </a:spcAft>
              <a:buClr>
                <a:srgbClr val="38761D"/>
              </a:buClr>
              <a:buSzPts val="1800"/>
              <a:buFont typeface="Times New Roman"/>
              <a:buChar char="●"/>
            </a:pPr>
            <a:r>
              <a:rPr lang="en-GB" sz="1800">
                <a:solidFill>
                  <a:srgbClr val="38761D"/>
                </a:solidFill>
                <a:latin typeface="Times New Roman"/>
                <a:ea typeface="Times New Roman"/>
                <a:cs typeface="Times New Roman"/>
                <a:sym typeface="Times New Roman"/>
              </a:rPr>
              <a:t>Important contribution in the field of methods of teaching.</a:t>
            </a:r>
            <a:endParaRPr sz="1800">
              <a:solidFill>
                <a:srgbClr val="38761D"/>
              </a:solidFill>
              <a:latin typeface="Times New Roman"/>
              <a:ea typeface="Times New Roman"/>
              <a:cs typeface="Times New Roman"/>
              <a:sym typeface="Times New Roman"/>
            </a:endParaRPr>
          </a:p>
          <a:p>
            <a:pPr marL="457200" lvl="0" indent="-342900" algn="l" rtl="0">
              <a:spcBef>
                <a:spcPts val="0"/>
              </a:spcBef>
              <a:spcAft>
                <a:spcPts val="0"/>
              </a:spcAft>
              <a:buClr>
                <a:srgbClr val="38761D"/>
              </a:buClr>
              <a:buSzPts val="1800"/>
              <a:buFont typeface="Times New Roman"/>
              <a:buChar char="●"/>
            </a:pPr>
            <a:r>
              <a:rPr lang="en-GB" sz="1800">
                <a:solidFill>
                  <a:srgbClr val="38761D"/>
                </a:solidFill>
                <a:latin typeface="Times New Roman"/>
                <a:ea typeface="Times New Roman"/>
                <a:cs typeface="Times New Roman"/>
                <a:sym typeface="Times New Roman"/>
              </a:rPr>
              <a:t>Opposition to repression in the field of discipline.</a:t>
            </a:r>
            <a:endParaRPr sz="1800">
              <a:solidFill>
                <a:srgbClr val="38761D"/>
              </a:solidFill>
              <a:latin typeface="Times New Roman"/>
              <a:ea typeface="Times New Roman"/>
              <a:cs typeface="Times New Roman"/>
              <a:sym typeface="Times New Roman"/>
            </a:endParaRPr>
          </a:p>
        </p:txBody>
      </p:sp>
      <p:sp>
        <p:nvSpPr>
          <p:cNvPr id="187" name="Google Shape;187;g43300dc8d4de1747_55"/>
          <p:cNvSpPr txBox="1">
            <a:spLocks noGrp="1"/>
          </p:cNvSpPr>
          <p:nvPr>
            <p:ph type="body" idx="2"/>
          </p:nvPr>
        </p:nvSpPr>
        <p:spPr>
          <a:xfrm>
            <a:off x="4832400" y="1152475"/>
            <a:ext cx="4311600" cy="3990900"/>
          </a:xfrm>
          <a:prstGeom prst="rect">
            <a:avLst/>
          </a:prstGeom>
        </p:spPr>
        <p:txBody>
          <a:bodyPr spcFirstLastPara="1" wrap="square" lIns="91425" tIns="91425" rIns="91425" bIns="91425" anchor="t" anchorCtr="0">
            <a:normAutofit fontScale="92500"/>
          </a:bodyPr>
          <a:lstStyle/>
          <a:p>
            <a:pPr marL="0" lvl="0" indent="0" algn="ctr" rtl="0">
              <a:spcBef>
                <a:spcPts val="0"/>
              </a:spcBef>
              <a:spcAft>
                <a:spcPts val="0"/>
              </a:spcAft>
              <a:buNone/>
            </a:pPr>
            <a:r>
              <a:rPr lang="en-GB" sz="2800" b="1">
                <a:solidFill>
                  <a:srgbClr val="741B47"/>
                </a:solidFill>
                <a:latin typeface="Times New Roman"/>
                <a:ea typeface="Times New Roman"/>
                <a:cs typeface="Times New Roman"/>
                <a:sym typeface="Times New Roman"/>
              </a:rPr>
              <a:t>Demerits</a:t>
            </a:r>
            <a:endParaRPr sz="2800" b="1">
              <a:solidFill>
                <a:srgbClr val="741B47"/>
              </a:solidFill>
              <a:latin typeface="Times New Roman"/>
              <a:ea typeface="Times New Roman"/>
              <a:cs typeface="Times New Roman"/>
              <a:sym typeface="Times New Roman"/>
            </a:endParaRPr>
          </a:p>
          <a:p>
            <a:pPr marL="457200" lvl="0" indent="-342900" algn="l" rtl="0">
              <a:spcBef>
                <a:spcPts val="1200"/>
              </a:spcBef>
              <a:spcAft>
                <a:spcPts val="0"/>
              </a:spcAft>
              <a:buClr>
                <a:srgbClr val="38761D"/>
              </a:buClr>
              <a:buSzPts val="1800"/>
              <a:buFont typeface="Times New Roman"/>
              <a:buChar char="●"/>
            </a:pPr>
            <a:r>
              <a:rPr lang="en-GB" sz="1800">
                <a:solidFill>
                  <a:srgbClr val="38761D"/>
                </a:solidFill>
                <a:latin typeface="Times New Roman"/>
                <a:ea typeface="Times New Roman"/>
                <a:cs typeface="Times New Roman"/>
                <a:sym typeface="Times New Roman"/>
              </a:rPr>
              <a:t>One - sided and unsatisfying aims of education.</a:t>
            </a:r>
            <a:endParaRPr sz="1800">
              <a:solidFill>
                <a:srgbClr val="38761D"/>
              </a:solidFill>
              <a:latin typeface="Times New Roman"/>
              <a:ea typeface="Times New Roman"/>
              <a:cs typeface="Times New Roman"/>
              <a:sym typeface="Times New Roman"/>
            </a:endParaRPr>
          </a:p>
          <a:p>
            <a:pPr marL="457200" lvl="0" indent="-342900" algn="l" rtl="0">
              <a:spcBef>
                <a:spcPts val="0"/>
              </a:spcBef>
              <a:spcAft>
                <a:spcPts val="0"/>
              </a:spcAft>
              <a:buClr>
                <a:srgbClr val="38761D"/>
              </a:buClr>
              <a:buSzPts val="1800"/>
              <a:buFont typeface="Times New Roman"/>
              <a:buChar char="●"/>
            </a:pPr>
            <a:r>
              <a:rPr lang="en-GB" sz="1800">
                <a:solidFill>
                  <a:srgbClr val="38761D"/>
                </a:solidFill>
                <a:latin typeface="Times New Roman"/>
                <a:ea typeface="Times New Roman"/>
                <a:cs typeface="Times New Roman"/>
                <a:sym typeface="Times New Roman"/>
              </a:rPr>
              <a:t>Emphasis on present needs.</a:t>
            </a:r>
            <a:endParaRPr sz="1800">
              <a:solidFill>
                <a:srgbClr val="38761D"/>
              </a:solidFill>
              <a:latin typeface="Times New Roman"/>
              <a:ea typeface="Times New Roman"/>
              <a:cs typeface="Times New Roman"/>
              <a:sym typeface="Times New Roman"/>
            </a:endParaRPr>
          </a:p>
          <a:p>
            <a:pPr marL="457200" lvl="0" indent="-342900" algn="l" rtl="0">
              <a:spcBef>
                <a:spcPts val="0"/>
              </a:spcBef>
              <a:spcAft>
                <a:spcPts val="0"/>
              </a:spcAft>
              <a:buClr>
                <a:srgbClr val="38761D"/>
              </a:buClr>
              <a:buSzPts val="1800"/>
              <a:buFont typeface="Times New Roman"/>
              <a:buChar char="●"/>
            </a:pPr>
            <a:r>
              <a:rPr lang="en-GB" sz="1800">
                <a:solidFill>
                  <a:srgbClr val="38761D"/>
                </a:solidFill>
                <a:latin typeface="Times New Roman"/>
                <a:ea typeface="Times New Roman"/>
                <a:cs typeface="Times New Roman"/>
                <a:sym typeface="Times New Roman"/>
              </a:rPr>
              <a:t>Ignores books.</a:t>
            </a:r>
            <a:endParaRPr sz="1800">
              <a:solidFill>
                <a:srgbClr val="38761D"/>
              </a:solidFill>
              <a:latin typeface="Times New Roman"/>
              <a:ea typeface="Times New Roman"/>
              <a:cs typeface="Times New Roman"/>
              <a:sym typeface="Times New Roman"/>
            </a:endParaRPr>
          </a:p>
          <a:p>
            <a:pPr marL="457200" lvl="0" indent="-342900" algn="l" rtl="0">
              <a:spcBef>
                <a:spcPts val="0"/>
              </a:spcBef>
              <a:spcAft>
                <a:spcPts val="0"/>
              </a:spcAft>
              <a:buClr>
                <a:srgbClr val="38761D"/>
              </a:buClr>
              <a:buSzPts val="1800"/>
              <a:buFont typeface="Times New Roman"/>
              <a:buChar char="●"/>
            </a:pPr>
            <a:r>
              <a:rPr lang="en-GB" sz="1800">
                <a:solidFill>
                  <a:srgbClr val="38761D"/>
                </a:solidFill>
                <a:latin typeface="Times New Roman"/>
                <a:ea typeface="Times New Roman"/>
                <a:cs typeface="Times New Roman"/>
                <a:sym typeface="Times New Roman"/>
              </a:rPr>
              <a:t>Undue emphasis on physical education.</a:t>
            </a:r>
            <a:endParaRPr sz="1800">
              <a:solidFill>
                <a:srgbClr val="38761D"/>
              </a:solidFill>
              <a:latin typeface="Times New Roman"/>
              <a:ea typeface="Times New Roman"/>
              <a:cs typeface="Times New Roman"/>
              <a:sym typeface="Times New Roman"/>
            </a:endParaRPr>
          </a:p>
          <a:p>
            <a:pPr marL="457200" lvl="0" indent="-342900" algn="l" rtl="0">
              <a:spcBef>
                <a:spcPts val="0"/>
              </a:spcBef>
              <a:spcAft>
                <a:spcPts val="0"/>
              </a:spcAft>
              <a:buClr>
                <a:srgbClr val="38761D"/>
              </a:buClr>
              <a:buSzPts val="1800"/>
              <a:buFont typeface="Times New Roman"/>
              <a:buChar char="●"/>
            </a:pPr>
            <a:r>
              <a:rPr lang="en-GB" sz="1800">
                <a:solidFill>
                  <a:srgbClr val="38761D"/>
                </a:solidFill>
                <a:latin typeface="Times New Roman"/>
                <a:ea typeface="Times New Roman"/>
                <a:cs typeface="Times New Roman"/>
                <a:sym typeface="Times New Roman"/>
              </a:rPr>
              <a:t>More importance to scientific subjects in curriculum.</a:t>
            </a:r>
            <a:endParaRPr sz="1800">
              <a:solidFill>
                <a:srgbClr val="38761D"/>
              </a:solidFill>
              <a:latin typeface="Times New Roman"/>
              <a:ea typeface="Times New Roman"/>
              <a:cs typeface="Times New Roman"/>
              <a:sym typeface="Times New Roman"/>
            </a:endParaRPr>
          </a:p>
          <a:p>
            <a:pPr marL="457200" lvl="0" indent="-342900" algn="l" rtl="0">
              <a:spcBef>
                <a:spcPts val="0"/>
              </a:spcBef>
              <a:spcAft>
                <a:spcPts val="0"/>
              </a:spcAft>
              <a:buClr>
                <a:srgbClr val="38761D"/>
              </a:buClr>
              <a:buSzPts val="1800"/>
              <a:buFont typeface="Times New Roman"/>
              <a:buChar char="●"/>
            </a:pPr>
            <a:r>
              <a:rPr lang="en-GB" sz="1800">
                <a:solidFill>
                  <a:srgbClr val="38761D"/>
                </a:solidFill>
                <a:latin typeface="Times New Roman"/>
                <a:ea typeface="Times New Roman"/>
                <a:cs typeface="Times New Roman"/>
                <a:sym typeface="Times New Roman"/>
              </a:rPr>
              <a:t>Unlimited freedom of child .</a:t>
            </a:r>
            <a:endParaRPr sz="1800">
              <a:solidFill>
                <a:srgbClr val="38761D"/>
              </a:solidFill>
              <a:latin typeface="Times New Roman"/>
              <a:ea typeface="Times New Roman"/>
              <a:cs typeface="Times New Roman"/>
              <a:sym typeface="Times New Roman"/>
            </a:endParaRPr>
          </a:p>
          <a:p>
            <a:pPr marL="457200" lvl="0" indent="-342900" algn="l" rtl="0">
              <a:spcBef>
                <a:spcPts val="0"/>
              </a:spcBef>
              <a:spcAft>
                <a:spcPts val="0"/>
              </a:spcAft>
              <a:buClr>
                <a:srgbClr val="38761D"/>
              </a:buClr>
              <a:buSzPts val="1800"/>
              <a:buFont typeface="Times New Roman"/>
              <a:buChar char="●"/>
            </a:pPr>
            <a:r>
              <a:rPr lang="en-GB" sz="1800">
                <a:solidFill>
                  <a:srgbClr val="38761D"/>
                </a:solidFill>
                <a:latin typeface="Times New Roman"/>
                <a:ea typeface="Times New Roman"/>
                <a:cs typeface="Times New Roman"/>
                <a:sym typeface="Times New Roman"/>
              </a:rPr>
              <a:t>No importance to teacher.</a:t>
            </a:r>
            <a:endParaRPr sz="1800">
              <a:solidFill>
                <a:srgbClr val="38761D"/>
              </a:solidFill>
              <a:latin typeface="Times New Roman"/>
              <a:ea typeface="Times New Roman"/>
              <a:cs typeface="Times New Roman"/>
              <a:sym typeface="Times New Roman"/>
            </a:endParaRPr>
          </a:p>
          <a:p>
            <a:pPr marL="457200" lvl="0" indent="-342900" algn="l" rtl="0">
              <a:spcBef>
                <a:spcPts val="0"/>
              </a:spcBef>
              <a:spcAft>
                <a:spcPts val="0"/>
              </a:spcAft>
              <a:buClr>
                <a:srgbClr val="38761D"/>
              </a:buClr>
              <a:buSzPts val="1800"/>
              <a:buFont typeface="Times New Roman"/>
              <a:buChar char="●"/>
            </a:pPr>
            <a:r>
              <a:rPr lang="en-GB" sz="1800">
                <a:solidFill>
                  <a:srgbClr val="38761D"/>
                </a:solidFill>
                <a:latin typeface="Times New Roman"/>
                <a:ea typeface="Times New Roman"/>
                <a:cs typeface="Times New Roman"/>
                <a:sym typeface="Times New Roman"/>
              </a:rPr>
              <a:t>Anti - social.</a:t>
            </a:r>
            <a:endParaRPr sz="1800">
              <a:solidFill>
                <a:srgbClr val="38761D"/>
              </a:solidFill>
              <a:latin typeface="Times New Roman"/>
              <a:ea typeface="Times New Roman"/>
              <a:cs typeface="Times New Roman"/>
              <a:sym typeface="Times New Roman"/>
            </a:endParaRPr>
          </a:p>
          <a:p>
            <a:pPr marL="457200" lvl="0" indent="-342900" algn="l" rtl="0">
              <a:spcBef>
                <a:spcPts val="0"/>
              </a:spcBef>
              <a:spcAft>
                <a:spcPts val="0"/>
              </a:spcAft>
              <a:buClr>
                <a:srgbClr val="38761D"/>
              </a:buClr>
              <a:buSzPts val="1800"/>
              <a:buFont typeface="Times New Roman"/>
              <a:buChar char="●"/>
            </a:pPr>
            <a:r>
              <a:rPr lang="en-GB" sz="1800">
                <a:solidFill>
                  <a:srgbClr val="38761D"/>
                </a:solidFill>
                <a:latin typeface="Times New Roman"/>
                <a:ea typeface="Times New Roman"/>
                <a:cs typeface="Times New Roman"/>
                <a:sym typeface="Times New Roman"/>
              </a:rPr>
              <a:t>Unappealing principle of Discipline by Natural consequences.</a:t>
            </a:r>
            <a:endParaRPr sz="1800">
              <a:solidFill>
                <a:srgbClr val="38761D"/>
              </a:solidFill>
              <a:latin typeface="Times New Roman"/>
              <a:ea typeface="Times New Roman"/>
              <a:cs typeface="Times New Roman"/>
              <a:sym typeface="Times New Roman"/>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g43300dc8d4de1747_61"/>
          <p:cNvSpPr txBox="1">
            <a:spLocks noGrp="1"/>
          </p:cNvSpPr>
          <p:nvPr>
            <p:ph type="title"/>
          </p:nvPr>
        </p:nvSpPr>
        <p:spPr>
          <a:xfrm>
            <a:off x="311700" y="0"/>
            <a:ext cx="8520600" cy="10176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GB" sz="4400" b="1">
                <a:highlight>
                  <a:srgbClr val="EAD1DC"/>
                </a:highlight>
                <a:latin typeface="Pacifico"/>
                <a:ea typeface="Pacifico"/>
                <a:cs typeface="Pacifico"/>
                <a:sym typeface="Pacifico"/>
              </a:rPr>
              <a:t>Conclusion</a:t>
            </a:r>
            <a:endParaRPr sz="4400" b="1">
              <a:highlight>
                <a:srgbClr val="EAD1DC"/>
              </a:highlight>
              <a:latin typeface="Pacifico"/>
              <a:ea typeface="Pacifico"/>
              <a:cs typeface="Pacifico"/>
              <a:sym typeface="Pacifico"/>
            </a:endParaRPr>
          </a:p>
        </p:txBody>
      </p:sp>
      <p:sp>
        <p:nvSpPr>
          <p:cNvPr id="193" name="Google Shape;193;g43300dc8d4de1747_61"/>
          <p:cNvSpPr txBox="1">
            <a:spLocks noGrp="1"/>
          </p:cNvSpPr>
          <p:nvPr>
            <p:ph type="body" idx="1"/>
          </p:nvPr>
        </p:nvSpPr>
        <p:spPr>
          <a:xfrm>
            <a:off x="311700" y="1152475"/>
            <a:ext cx="4802700" cy="39909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rgbClr val="134F5C"/>
              </a:buClr>
              <a:buSzPts val="1800"/>
              <a:buFont typeface="Times New Roman"/>
              <a:buChar char="●"/>
            </a:pPr>
            <a:r>
              <a:rPr lang="en-GB">
                <a:solidFill>
                  <a:srgbClr val="134F5C"/>
                </a:solidFill>
                <a:latin typeface="Times New Roman"/>
                <a:ea typeface="Times New Roman"/>
                <a:cs typeface="Times New Roman"/>
                <a:sym typeface="Times New Roman"/>
              </a:rPr>
              <a:t>To sum up , it is regarded as the outstanding philosophy of education , as it gives important place to the child in the entire educative process by providing freedom for his natural development.</a:t>
            </a:r>
            <a:endParaRPr>
              <a:solidFill>
                <a:srgbClr val="134F5C"/>
              </a:solidFill>
              <a:latin typeface="Times New Roman"/>
              <a:ea typeface="Times New Roman"/>
              <a:cs typeface="Times New Roman"/>
              <a:sym typeface="Times New Roman"/>
            </a:endParaRPr>
          </a:p>
          <a:p>
            <a:pPr marL="457200" lvl="0" indent="-342900" algn="l" rtl="0">
              <a:spcBef>
                <a:spcPts val="0"/>
              </a:spcBef>
              <a:spcAft>
                <a:spcPts val="0"/>
              </a:spcAft>
              <a:buClr>
                <a:srgbClr val="134F5C"/>
              </a:buClr>
              <a:buSzPts val="1800"/>
              <a:buFont typeface="Times New Roman"/>
              <a:buChar char="●"/>
            </a:pPr>
            <a:r>
              <a:rPr lang="en-GB">
                <a:solidFill>
                  <a:srgbClr val="134F5C"/>
                </a:solidFill>
                <a:latin typeface="Times New Roman"/>
                <a:ea typeface="Times New Roman"/>
                <a:cs typeface="Times New Roman"/>
                <a:sym typeface="Times New Roman"/>
              </a:rPr>
              <a:t>It is rightly said to be harbinger of progressive education.</a:t>
            </a:r>
            <a:endParaRPr>
              <a:solidFill>
                <a:srgbClr val="134F5C"/>
              </a:solidFill>
              <a:latin typeface="Times New Roman"/>
              <a:ea typeface="Times New Roman"/>
              <a:cs typeface="Times New Roman"/>
              <a:sym typeface="Times New Roman"/>
            </a:endParaRPr>
          </a:p>
          <a:p>
            <a:pPr marL="457200" lvl="0" indent="-342900" algn="l" rtl="0">
              <a:spcBef>
                <a:spcPts val="0"/>
              </a:spcBef>
              <a:spcAft>
                <a:spcPts val="0"/>
              </a:spcAft>
              <a:buClr>
                <a:srgbClr val="134F5C"/>
              </a:buClr>
              <a:buSzPts val="1800"/>
              <a:buFont typeface="Times New Roman"/>
              <a:buChar char="●"/>
            </a:pPr>
            <a:r>
              <a:rPr lang="en-GB">
                <a:solidFill>
                  <a:srgbClr val="134F5C"/>
                </a:solidFill>
                <a:latin typeface="Times New Roman"/>
                <a:ea typeface="Times New Roman"/>
                <a:cs typeface="Times New Roman"/>
                <a:sym typeface="Times New Roman"/>
              </a:rPr>
              <a:t>Naturalism is naturo- centric.</a:t>
            </a:r>
            <a:endParaRPr>
              <a:solidFill>
                <a:srgbClr val="134F5C"/>
              </a:solidFill>
              <a:latin typeface="Times New Roman"/>
              <a:ea typeface="Times New Roman"/>
              <a:cs typeface="Times New Roman"/>
              <a:sym typeface="Times New Roman"/>
            </a:endParaRPr>
          </a:p>
          <a:p>
            <a:pPr marL="457200" lvl="0" indent="-342900" algn="l" rtl="0">
              <a:spcBef>
                <a:spcPts val="0"/>
              </a:spcBef>
              <a:spcAft>
                <a:spcPts val="0"/>
              </a:spcAft>
              <a:buClr>
                <a:srgbClr val="134F5C"/>
              </a:buClr>
              <a:buSzPts val="1800"/>
              <a:buFont typeface="Times New Roman"/>
              <a:buChar char="●"/>
            </a:pPr>
            <a:r>
              <a:rPr lang="en-GB">
                <a:solidFill>
                  <a:srgbClr val="134F5C"/>
                </a:solidFill>
                <a:latin typeface="Times New Roman"/>
                <a:ea typeface="Times New Roman"/>
                <a:cs typeface="Times New Roman"/>
                <a:sym typeface="Times New Roman"/>
              </a:rPr>
              <a:t>According to this philosophy only material universe or nature alone is real.</a:t>
            </a:r>
            <a:endParaRPr>
              <a:solidFill>
                <a:srgbClr val="134F5C"/>
              </a:solidFill>
              <a:latin typeface="Times New Roman"/>
              <a:ea typeface="Times New Roman"/>
              <a:cs typeface="Times New Roman"/>
              <a:sym typeface="Times New Roman"/>
            </a:endParaRPr>
          </a:p>
        </p:txBody>
      </p:sp>
      <p:sp>
        <p:nvSpPr>
          <p:cNvPr id="194" name="Google Shape;194;g43300dc8d4de1747_61"/>
          <p:cNvSpPr txBox="1"/>
          <p:nvPr/>
        </p:nvSpPr>
        <p:spPr>
          <a:xfrm>
            <a:off x="918958" y="2148734"/>
            <a:ext cx="7315200" cy="396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pic>
        <p:nvPicPr>
          <p:cNvPr id="195" name="Google Shape;195;g43300dc8d4de1747_61"/>
          <p:cNvPicPr preferRelativeResize="0"/>
          <p:nvPr/>
        </p:nvPicPr>
        <p:blipFill>
          <a:blip r:embed="rId3">
            <a:alphaModFix/>
          </a:blip>
          <a:stretch>
            <a:fillRect/>
          </a:stretch>
        </p:blipFill>
        <p:spPr>
          <a:xfrm>
            <a:off x="5369700" y="1000200"/>
            <a:ext cx="3467275" cy="39909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pic>
        <p:nvPicPr>
          <p:cNvPr id="69" name="Google Shape;69;p2"/>
          <p:cNvPicPr preferRelativeResize="0"/>
          <p:nvPr/>
        </p:nvPicPr>
        <p:blipFill rotWithShape="1">
          <a:blip r:embed="rId3">
            <a:alphaModFix/>
          </a:blip>
          <a:srcRect l="11989" r="11982"/>
          <a:stretch/>
        </p:blipFill>
        <p:spPr>
          <a:xfrm>
            <a:off x="3278400" y="0"/>
            <a:ext cx="5865600" cy="5143499"/>
          </a:xfrm>
          <a:prstGeom prst="rect">
            <a:avLst/>
          </a:prstGeom>
          <a:noFill/>
          <a:ln>
            <a:noFill/>
          </a:ln>
        </p:spPr>
      </p:pic>
      <p:sp>
        <p:nvSpPr>
          <p:cNvPr id="70" name="Google Shape;70;p2"/>
          <p:cNvSpPr txBox="1">
            <a:spLocks noGrp="1"/>
          </p:cNvSpPr>
          <p:nvPr>
            <p:ph type="title"/>
          </p:nvPr>
        </p:nvSpPr>
        <p:spPr>
          <a:xfrm>
            <a:off x="311700" y="1316150"/>
            <a:ext cx="3305700" cy="2946000"/>
          </a:xfrm>
          <a:prstGeom prst="rect">
            <a:avLst/>
          </a:prstGeom>
          <a:noFill/>
        </p:spPr>
        <p:txBody>
          <a:bodyPr spcFirstLastPara="1" wrap="square" lIns="91425" tIns="91425" rIns="91425" bIns="91425" anchor="ctr" anchorCtr="0">
            <a:noAutofit/>
          </a:bodyPr>
          <a:lstStyle/>
          <a:p>
            <a:pPr marL="0" lvl="0" indent="0" algn="l" rtl="0">
              <a:spcBef>
                <a:spcPts val="0"/>
              </a:spcBef>
              <a:spcAft>
                <a:spcPts val="0"/>
              </a:spcAft>
              <a:buClr>
                <a:srgbClr val="000000"/>
              </a:buClr>
              <a:buSzPts val="990"/>
              <a:buFont typeface="Arial"/>
              <a:buNone/>
            </a:pPr>
            <a:r>
              <a:rPr lang="en-GB" sz="2850" u="sng" dirty="0">
                <a:latin typeface="Oswald"/>
                <a:ea typeface="Oswald"/>
                <a:cs typeface="Oswald"/>
                <a:sym typeface="Oswald"/>
              </a:rPr>
              <a:t>School of Philosophy Naturalism</a:t>
            </a:r>
            <a:endParaRPr sz="2850" u="sng" dirty="0">
              <a:latin typeface="Oswald"/>
              <a:ea typeface="Oswald"/>
              <a:cs typeface="Oswald"/>
              <a:sym typeface="Oswa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b="1" dirty="0" smtClean="0">
                <a:latin typeface="Times New Roman" panose="02020603050405020304" pitchFamily="18" charset="0"/>
                <a:cs typeface="Times New Roman" panose="02020603050405020304" pitchFamily="18" charset="0"/>
              </a:rPr>
              <a:t>References</a:t>
            </a:r>
            <a:endParaRPr lang="en-IN" b="1" dirty="0">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311700" y="1152475"/>
            <a:ext cx="8520600" cy="3893350"/>
          </a:xfrm>
        </p:spPr>
        <p:txBody>
          <a:bodyPr/>
          <a:lstStyle/>
          <a:p>
            <a:pPr algn="just"/>
            <a:r>
              <a:rPr lang="en-IN" dirty="0" smtClean="0"/>
              <a:t>Gaur, A.K. (</a:t>
            </a:r>
            <a:r>
              <a:rPr lang="en-IN" dirty="0" err="1" smtClean="0"/>
              <a:t>n.d</a:t>
            </a:r>
            <a:r>
              <a:rPr lang="en-IN" dirty="0" smtClean="0"/>
              <a:t>). </a:t>
            </a:r>
            <a:r>
              <a:rPr lang="en-IN" i="1" dirty="0" smtClean="0"/>
              <a:t>Education Philosophy. </a:t>
            </a:r>
            <a:r>
              <a:rPr lang="en-IN" dirty="0" smtClean="0"/>
              <a:t>1</a:t>
            </a:r>
            <a:r>
              <a:rPr lang="en-IN" baseline="30000" dirty="0" smtClean="0"/>
              <a:t>st</a:t>
            </a:r>
            <a:r>
              <a:rPr lang="en-IN" dirty="0" smtClean="0"/>
              <a:t> Ed.  </a:t>
            </a:r>
            <a:r>
              <a:rPr lang="en-IN" dirty="0" err="1" smtClean="0"/>
              <a:t>Alok</a:t>
            </a:r>
            <a:r>
              <a:rPr lang="en-IN" dirty="0" smtClean="0"/>
              <a:t> </a:t>
            </a:r>
            <a:r>
              <a:rPr lang="en-IN" dirty="0" err="1" smtClean="0"/>
              <a:t>Prakashan</a:t>
            </a:r>
            <a:r>
              <a:rPr lang="en-IN" dirty="0" smtClean="0"/>
              <a:t>. 61-73.</a:t>
            </a:r>
          </a:p>
          <a:p>
            <a:pPr algn="just"/>
            <a:r>
              <a:rPr lang="en-IN" dirty="0" err="1" smtClean="0"/>
              <a:t>Lal</a:t>
            </a:r>
            <a:r>
              <a:rPr lang="en-IN" dirty="0" smtClean="0"/>
              <a:t>, R.B. (2018). </a:t>
            </a:r>
            <a:r>
              <a:rPr lang="en-IN" i="1" dirty="0" smtClean="0"/>
              <a:t>Philosophical and Sociological Foundations of Education. </a:t>
            </a:r>
            <a:r>
              <a:rPr lang="en-IN" dirty="0" smtClean="0"/>
              <a:t>R. </a:t>
            </a:r>
            <a:r>
              <a:rPr lang="en-IN" dirty="0" err="1" smtClean="0"/>
              <a:t>Lal</a:t>
            </a:r>
            <a:r>
              <a:rPr lang="en-IN" dirty="0" smtClean="0"/>
              <a:t> Book </a:t>
            </a:r>
            <a:r>
              <a:rPr lang="en-IN" dirty="0" err="1" smtClean="0"/>
              <a:t>Depo</a:t>
            </a:r>
            <a:r>
              <a:rPr lang="en-IN" dirty="0" smtClean="0"/>
              <a:t>. 170-182.</a:t>
            </a:r>
          </a:p>
          <a:p>
            <a:pPr algn="just"/>
            <a:r>
              <a:rPr lang="en-IN" dirty="0" err="1" smtClean="0"/>
              <a:t>Odh</a:t>
            </a:r>
            <a:r>
              <a:rPr lang="en-IN" dirty="0" smtClean="0"/>
              <a:t>, L.K. (2009). </a:t>
            </a:r>
            <a:r>
              <a:rPr lang="en-IN" i="1" dirty="0" smtClean="0"/>
              <a:t>Philosophical Perspective of Education. </a:t>
            </a:r>
            <a:r>
              <a:rPr lang="en-IN" dirty="0" smtClean="0"/>
              <a:t>Rajasthan Hindi </a:t>
            </a:r>
            <a:r>
              <a:rPr lang="en-IN" dirty="0" err="1" smtClean="0"/>
              <a:t>Granth</a:t>
            </a:r>
            <a:r>
              <a:rPr lang="en-IN" dirty="0" smtClean="0"/>
              <a:t> Academy. 19-33.</a:t>
            </a:r>
          </a:p>
          <a:p>
            <a:pPr algn="just"/>
            <a:r>
              <a:rPr lang="en-IN" dirty="0" err="1" smtClean="0"/>
              <a:t>Saxena</a:t>
            </a:r>
            <a:r>
              <a:rPr lang="en-IN" dirty="0" smtClean="0"/>
              <a:t>, N.R. S. (2002). </a:t>
            </a:r>
            <a:r>
              <a:rPr lang="en-US" i="1" dirty="0"/>
              <a:t>Philosophical and Sociological Foundations of Education</a:t>
            </a:r>
            <a:r>
              <a:rPr lang="en-US" dirty="0"/>
              <a:t>. R. </a:t>
            </a:r>
            <a:r>
              <a:rPr lang="en-US" dirty="0" err="1"/>
              <a:t>Lal</a:t>
            </a:r>
            <a:r>
              <a:rPr lang="en-US" dirty="0"/>
              <a:t> Book </a:t>
            </a:r>
            <a:r>
              <a:rPr lang="en-US" dirty="0" err="1"/>
              <a:t>Depo</a:t>
            </a:r>
            <a:r>
              <a:rPr lang="en-US" dirty="0"/>
              <a:t>. </a:t>
            </a:r>
            <a:r>
              <a:rPr lang="en-US" dirty="0" smtClean="0"/>
              <a:t>207-219.</a:t>
            </a:r>
            <a:endParaRPr lang="en-IN" dirty="0" smtClean="0"/>
          </a:p>
          <a:p>
            <a:endParaRPr lang="en-IN" dirty="0"/>
          </a:p>
        </p:txBody>
      </p:sp>
    </p:spTree>
    <p:extLst>
      <p:ext uri="{BB962C8B-B14F-4D97-AF65-F5344CB8AC3E}">
        <p14:creationId xmlns:p14="http://schemas.microsoft.com/office/powerpoint/2010/main" val="22272368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g4685aafb065e6a75_4"/>
          <p:cNvSpPr txBox="1">
            <a:spLocks noGrp="1"/>
          </p:cNvSpPr>
          <p:nvPr>
            <p:ph type="title"/>
          </p:nvPr>
        </p:nvSpPr>
        <p:spPr>
          <a:xfrm>
            <a:off x="404700" y="225000"/>
            <a:ext cx="8447700" cy="35037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endParaRPr sz="8600" b="1" u="sng">
              <a:solidFill>
                <a:srgbClr val="CC4125"/>
              </a:solidFill>
              <a:latin typeface="Pacifico"/>
              <a:ea typeface="Pacifico"/>
              <a:cs typeface="Pacifico"/>
              <a:sym typeface="Pacifico"/>
            </a:endParaRPr>
          </a:p>
          <a:p>
            <a:pPr marL="0" lvl="0" indent="0" algn="ctr" rtl="0">
              <a:spcBef>
                <a:spcPts val="0"/>
              </a:spcBef>
              <a:spcAft>
                <a:spcPts val="0"/>
              </a:spcAft>
              <a:buNone/>
            </a:pPr>
            <a:endParaRPr b="1" u="sng">
              <a:solidFill>
                <a:srgbClr val="CC4125"/>
              </a:solidFill>
              <a:latin typeface="Pacifico"/>
              <a:ea typeface="Pacifico"/>
              <a:cs typeface="Pacifico"/>
              <a:sym typeface="Pacifico"/>
            </a:endParaRPr>
          </a:p>
        </p:txBody>
      </p:sp>
      <p:pic>
        <p:nvPicPr>
          <p:cNvPr id="206" name="Google Shape;206;g4685aafb065e6a75_4"/>
          <p:cNvPicPr preferRelativeResize="0"/>
          <p:nvPr/>
        </p:nvPicPr>
        <p:blipFill>
          <a:blip r:embed="rId3">
            <a:alphaModFix/>
          </a:blip>
          <a:stretch>
            <a:fillRect/>
          </a:stretch>
        </p:blipFill>
        <p:spPr>
          <a:xfrm>
            <a:off x="0" y="0"/>
            <a:ext cx="91440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3"/>
          <p:cNvSpPr txBox="1">
            <a:spLocks noGrp="1"/>
          </p:cNvSpPr>
          <p:nvPr>
            <p:ph type="title"/>
          </p:nvPr>
        </p:nvSpPr>
        <p:spPr>
          <a:xfrm>
            <a:off x="0" y="0"/>
            <a:ext cx="9455700" cy="1152300"/>
          </a:xfrm>
          <a:prstGeom prst="rect">
            <a:avLst/>
          </a:prstGeom>
          <a:solidFill>
            <a:schemeClr val="lt1"/>
          </a:solidFill>
          <a:ln>
            <a:noFill/>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SzPts val="2800"/>
              <a:buNone/>
            </a:pPr>
            <a:r>
              <a:rPr lang="en-GB" sz="4400" b="1" u="sng">
                <a:highlight>
                  <a:srgbClr val="F6B26B"/>
                </a:highlight>
                <a:latin typeface="Pacifico"/>
                <a:ea typeface="Pacifico"/>
                <a:cs typeface="Pacifico"/>
                <a:sym typeface="Pacifico"/>
              </a:rPr>
              <a:t>Contents</a:t>
            </a:r>
            <a:endParaRPr sz="4400" b="1" u="sng">
              <a:highlight>
                <a:srgbClr val="F6B26B"/>
              </a:highlight>
              <a:latin typeface="Pacifico"/>
              <a:ea typeface="Pacifico"/>
              <a:cs typeface="Pacifico"/>
              <a:sym typeface="Pacifico"/>
            </a:endParaRPr>
          </a:p>
        </p:txBody>
      </p:sp>
      <p:sp>
        <p:nvSpPr>
          <p:cNvPr id="76" name="Google Shape;76;p3"/>
          <p:cNvSpPr txBox="1">
            <a:spLocks noGrp="1"/>
          </p:cNvSpPr>
          <p:nvPr>
            <p:ph type="body" idx="1"/>
          </p:nvPr>
        </p:nvSpPr>
        <p:spPr>
          <a:xfrm>
            <a:off x="0" y="967025"/>
            <a:ext cx="6230400" cy="4338900"/>
          </a:xfrm>
          <a:prstGeom prst="rect">
            <a:avLst/>
          </a:prstGeom>
          <a:solidFill>
            <a:srgbClr val="FFFFFF"/>
          </a:solidFill>
          <a:ln>
            <a:noFill/>
          </a:ln>
        </p:spPr>
        <p:txBody>
          <a:bodyPr spcFirstLastPara="1" wrap="square" lIns="91425" tIns="91425" rIns="91425" bIns="91425" anchor="t" anchorCtr="0">
            <a:noAutofit/>
          </a:bodyPr>
          <a:lstStyle/>
          <a:p>
            <a:pPr marL="914400" lvl="0" indent="-333375" algn="l" rtl="0">
              <a:lnSpc>
                <a:spcPct val="115000"/>
              </a:lnSpc>
              <a:spcBef>
                <a:spcPts val="0"/>
              </a:spcBef>
              <a:spcAft>
                <a:spcPts val="0"/>
              </a:spcAft>
              <a:buClr>
                <a:srgbClr val="741B47"/>
              </a:buClr>
              <a:buSzPts val="1650"/>
              <a:buFont typeface="Times New Roman"/>
              <a:buChar char="●"/>
            </a:pPr>
            <a:r>
              <a:rPr lang="en-GB" sz="1650">
                <a:solidFill>
                  <a:srgbClr val="741B47"/>
                </a:solidFill>
                <a:latin typeface="Times New Roman"/>
                <a:ea typeface="Times New Roman"/>
                <a:cs typeface="Times New Roman"/>
                <a:sym typeface="Times New Roman"/>
              </a:rPr>
              <a:t>INTRODUCTION</a:t>
            </a:r>
            <a:endParaRPr sz="1650">
              <a:solidFill>
                <a:srgbClr val="741B47"/>
              </a:solidFill>
              <a:latin typeface="Times New Roman"/>
              <a:ea typeface="Times New Roman"/>
              <a:cs typeface="Times New Roman"/>
              <a:sym typeface="Times New Roman"/>
            </a:endParaRPr>
          </a:p>
          <a:p>
            <a:pPr marL="914400" lvl="0" indent="-333375" algn="l" rtl="0">
              <a:lnSpc>
                <a:spcPct val="115000"/>
              </a:lnSpc>
              <a:spcBef>
                <a:spcPts val="0"/>
              </a:spcBef>
              <a:spcAft>
                <a:spcPts val="0"/>
              </a:spcAft>
              <a:buClr>
                <a:srgbClr val="741B47"/>
              </a:buClr>
              <a:buSzPts val="1650"/>
              <a:buFont typeface="Times New Roman"/>
              <a:buChar char="●"/>
            </a:pPr>
            <a:r>
              <a:rPr lang="en-GB" sz="1650">
                <a:solidFill>
                  <a:srgbClr val="741B47"/>
                </a:solidFill>
                <a:latin typeface="Times New Roman"/>
                <a:ea typeface="Times New Roman"/>
                <a:cs typeface="Times New Roman"/>
                <a:sym typeface="Times New Roman"/>
              </a:rPr>
              <a:t>DEFINITION OF NATURALISM</a:t>
            </a:r>
            <a:endParaRPr sz="1650">
              <a:solidFill>
                <a:srgbClr val="741B47"/>
              </a:solidFill>
              <a:latin typeface="Times New Roman"/>
              <a:ea typeface="Times New Roman"/>
              <a:cs typeface="Times New Roman"/>
              <a:sym typeface="Times New Roman"/>
            </a:endParaRPr>
          </a:p>
          <a:p>
            <a:pPr marL="914400" lvl="0" indent="-333375" algn="l" rtl="0">
              <a:lnSpc>
                <a:spcPct val="115000"/>
              </a:lnSpc>
              <a:spcBef>
                <a:spcPts val="0"/>
              </a:spcBef>
              <a:spcAft>
                <a:spcPts val="0"/>
              </a:spcAft>
              <a:buClr>
                <a:srgbClr val="741B47"/>
              </a:buClr>
              <a:buSzPts val="1650"/>
              <a:buFont typeface="Times New Roman"/>
              <a:buChar char="●"/>
            </a:pPr>
            <a:r>
              <a:rPr lang="en-GB" sz="1650">
                <a:solidFill>
                  <a:srgbClr val="741B47"/>
                </a:solidFill>
                <a:latin typeface="Times New Roman"/>
                <a:ea typeface="Times New Roman"/>
                <a:cs typeface="Times New Roman"/>
                <a:sym typeface="Times New Roman"/>
              </a:rPr>
              <a:t>PROTAGONIST OF NATURALISM</a:t>
            </a:r>
            <a:endParaRPr sz="1650">
              <a:solidFill>
                <a:srgbClr val="741B47"/>
              </a:solidFill>
              <a:latin typeface="Times New Roman"/>
              <a:ea typeface="Times New Roman"/>
              <a:cs typeface="Times New Roman"/>
              <a:sym typeface="Times New Roman"/>
            </a:endParaRPr>
          </a:p>
          <a:p>
            <a:pPr marL="914400" lvl="0" indent="-333375" algn="l" rtl="0">
              <a:lnSpc>
                <a:spcPct val="115000"/>
              </a:lnSpc>
              <a:spcBef>
                <a:spcPts val="0"/>
              </a:spcBef>
              <a:spcAft>
                <a:spcPts val="0"/>
              </a:spcAft>
              <a:buClr>
                <a:srgbClr val="741B47"/>
              </a:buClr>
              <a:buSzPts val="1650"/>
              <a:buFont typeface="Times New Roman"/>
              <a:buChar char="●"/>
            </a:pPr>
            <a:r>
              <a:rPr lang="en-GB" sz="1650">
                <a:solidFill>
                  <a:srgbClr val="741B47"/>
                </a:solidFill>
                <a:latin typeface="Times New Roman"/>
                <a:ea typeface="Times New Roman"/>
                <a:cs typeface="Times New Roman"/>
                <a:sym typeface="Times New Roman"/>
              </a:rPr>
              <a:t>NATURALISM IN EDUCATION</a:t>
            </a:r>
            <a:endParaRPr sz="1650">
              <a:solidFill>
                <a:srgbClr val="741B47"/>
              </a:solidFill>
              <a:latin typeface="Times New Roman"/>
              <a:ea typeface="Times New Roman"/>
              <a:cs typeface="Times New Roman"/>
              <a:sym typeface="Times New Roman"/>
            </a:endParaRPr>
          </a:p>
          <a:p>
            <a:pPr marL="914400" lvl="0" indent="-333375" algn="l" rtl="0">
              <a:lnSpc>
                <a:spcPct val="115000"/>
              </a:lnSpc>
              <a:spcBef>
                <a:spcPts val="0"/>
              </a:spcBef>
              <a:spcAft>
                <a:spcPts val="0"/>
              </a:spcAft>
              <a:buClr>
                <a:srgbClr val="741B47"/>
              </a:buClr>
              <a:buSzPts val="1650"/>
              <a:buFont typeface="Times New Roman"/>
              <a:buChar char="●"/>
            </a:pPr>
            <a:r>
              <a:rPr lang="en-GB" sz="1650">
                <a:solidFill>
                  <a:srgbClr val="741B47"/>
                </a:solidFill>
                <a:latin typeface="Times New Roman"/>
                <a:ea typeface="Times New Roman"/>
                <a:cs typeface="Times New Roman"/>
                <a:sym typeface="Times New Roman"/>
              </a:rPr>
              <a:t>FORMS OF NATURALISM</a:t>
            </a:r>
            <a:endParaRPr sz="1650">
              <a:solidFill>
                <a:srgbClr val="741B47"/>
              </a:solidFill>
              <a:latin typeface="Times New Roman"/>
              <a:ea typeface="Times New Roman"/>
              <a:cs typeface="Times New Roman"/>
              <a:sym typeface="Times New Roman"/>
            </a:endParaRPr>
          </a:p>
          <a:p>
            <a:pPr marL="914400" lvl="0" indent="-333375" algn="l" rtl="0">
              <a:lnSpc>
                <a:spcPct val="115000"/>
              </a:lnSpc>
              <a:spcBef>
                <a:spcPts val="0"/>
              </a:spcBef>
              <a:spcAft>
                <a:spcPts val="0"/>
              </a:spcAft>
              <a:buClr>
                <a:srgbClr val="741B47"/>
              </a:buClr>
              <a:buSzPts val="1650"/>
              <a:buFont typeface="Times New Roman"/>
              <a:buChar char="●"/>
            </a:pPr>
            <a:r>
              <a:rPr lang="en-GB" sz="1650">
                <a:solidFill>
                  <a:srgbClr val="741B47"/>
                </a:solidFill>
                <a:latin typeface="Times New Roman"/>
                <a:ea typeface="Times New Roman"/>
                <a:cs typeface="Times New Roman"/>
                <a:sym typeface="Times New Roman"/>
              </a:rPr>
              <a:t>CHARACTERISTICS OF NATURALISTIC EDUCATION</a:t>
            </a:r>
            <a:endParaRPr sz="1650">
              <a:solidFill>
                <a:srgbClr val="741B47"/>
              </a:solidFill>
              <a:latin typeface="Times New Roman"/>
              <a:ea typeface="Times New Roman"/>
              <a:cs typeface="Times New Roman"/>
              <a:sym typeface="Times New Roman"/>
            </a:endParaRPr>
          </a:p>
          <a:p>
            <a:pPr marL="914400" lvl="0" indent="-333375" algn="l" rtl="0">
              <a:lnSpc>
                <a:spcPct val="115000"/>
              </a:lnSpc>
              <a:spcBef>
                <a:spcPts val="0"/>
              </a:spcBef>
              <a:spcAft>
                <a:spcPts val="0"/>
              </a:spcAft>
              <a:buClr>
                <a:srgbClr val="741B47"/>
              </a:buClr>
              <a:buSzPts val="1650"/>
              <a:buFont typeface="Times New Roman"/>
              <a:buChar char="●"/>
            </a:pPr>
            <a:r>
              <a:rPr lang="en-GB" sz="1650">
                <a:solidFill>
                  <a:srgbClr val="741B47"/>
                </a:solidFill>
                <a:latin typeface="Times New Roman"/>
                <a:ea typeface="Times New Roman"/>
                <a:cs typeface="Times New Roman"/>
                <a:sym typeface="Times New Roman"/>
              </a:rPr>
              <a:t>NATURALISM AND AIMS</a:t>
            </a:r>
            <a:endParaRPr sz="1650">
              <a:solidFill>
                <a:srgbClr val="741B47"/>
              </a:solidFill>
              <a:latin typeface="Times New Roman"/>
              <a:ea typeface="Times New Roman"/>
              <a:cs typeface="Times New Roman"/>
              <a:sym typeface="Times New Roman"/>
            </a:endParaRPr>
          </a:p>
          <a:p>
            <a:pPr marL="914400" lvl="0" indent="-333375" algn="l" rtl="0">
              <a:lnSpc>
                <a:spcPct val="115000"/>
              </a:lnSpc>
              <a:spcBef>
                <a:spcPts val="0"/>
              </a:spcBef>
              <a:spcAft>
                <a:spcPts val="0"/>
              </a:spcAft>
              <a:buClr>
                <a:srgbClr val="741B47"/>
              </a:buClr>
              <a:buSzPts val="1650"/>
              <a:buFont typeface="Times New Roman"/>
              <a:buChar char="●"/>
            </a:pPr>
            <a:r>
              <a:rPr lang="en-GB" sz="1650">
                <a:solidFill>
                  <a:srgbClr val="741B47"/>
                </a:solidFill>
                <a:latin typeface="Times New Roman"/>
                <a:ea typeface="Times New Roman"/>
                <a:cs typeface="Times New Roman"/>
                <a:sym typeface="Times New Roman"/>
              </a:rPr>
              <a:t>NATURALISM AND CURRICULUM</a:t>
            </a:r>
            <a:endParaRPr sz="1650">
              <a:solidFill>
                <a:srgbClr val="741B47"/>
              </a:solidFill>
              <a:latin typeface="Times New Roman"/>
              <a:ea typeface="Times New Roman"/>
              <a:cs typeface="Times New Roman"/>
              <a:sym typeface="Times New Roman"/>
            </a:endParaRPr>
          </a:p>
          <a:p>
            <a:pPr marL="914400" lvl="0" indent="-333375" algn="l" rtl="0">
              <a:lnSpc>
                <a:spcPct val="115000"/>
              </a:lnSpc>
              <a:spcBef>
                <a:spcPts val="0"/>
              </a:spcBef>
              <a:spcAft>
                <a:spcPts val="0"/>
              </a:spcAft>
              <a:buClr>
                <a:srgbClr val="741B47"/>
              </a:buClr>
              <a:buSzPts val="1650"/>
              <a:buFont typeface="Times New Roman"/>
              <a:buChar char="●"/>
            </a:pPr>
            <a:r>
              <a:rPr lang="en-GB" sz="1650">
                <a:solidFill>
                  <a:srgbClr val="741B47"/>
                </a:solidFill>
                <a:latin typeface="Times New Roman"/>
                <a:ea typeface="Times New Roman"/>
                <a:cs typeface="Times New Roman"/>
                <a:sym typeface="Times New Roman"/>
              </a:rPr>
              <a:t>NATURALISM AND METHODS OF TEACHING</a:t>
            </a:r>
            <a:endParaRPr sz="1650">
              <a:solidFill>
                <a:srgbClr val="741B47"/>
              </a:solidFill>
              <a:latin typeface="Times New Roman"/>
              <a:ea typeface="Times New Roman"/>
              <a:cs typeface="Times New Roman"/>
              <a:sym typeface="Times New Roman"/>
            </a:endParaRPr>
          </a:p>
          <a:p>
            <a:pPr marL="914400" lvl="0" indent="-333375" algn="l" rtl="0">
              <a:lnSpc>
                <a:spcPct val="115000"/>
              </a:lnSpc>
              <a:spcBef>
                <a:spcPts val="0"/>
              </a:spcBef>
              <a:spcAft>
                <a:spcPts val="0"/>
              </a:spcAft>
              <a:buClr>
                <a:srgbClr val="741B47"/>
              </a:buClr>
              <a:buSzPts val="1650"/>
              <a:buFont typeface="Times New Roman"/>
              <a:buChar char="●"/>
            </a:pPr>
            <a:r>
              <a:rPr lang="en-GB" sz="1650">
                <a:solidFill>
                  <a:srgbClr val="741B47"/>
                </a:solidFill>
                <a:latin typeface="Times New Roman"/>
                <a:ea typeface="Times New Roman"/>
                <a:cs typeface="Times New Roman"/>
                <a:sym typeface="Times New Roman"/>
              </a:rPr>
              <a:t>NATURALISM AND TEACHER</a:t>
            </a:r>
            <a:endParaRPr sz="1650">
              <a:solidFill>
                <a:srgbClr val="741B47"/>
              </a:solidFill>
              <a:latin typeface="Times New Roman"/>
              <a:ea typeface="Times New Roman"/>
              <a:cs typeface="Times New Roman"/>
              <a:sym typeface="Times New Roman"/>
            </a:endParaRPr>
          </a:p>
          <a:p>
            <a:pPr marL="914400" lvl="0" indent="-333375" algn="l" rtl="0">
              <a:lnSpc>
                <a:spcPct val="115000"/>
              </a:lnSpc>
              <a:spcBef>
                <a:spcPts val="0"/>
              </a:spcBef>
              <a:spcAft>
                <a:spcPts val="0"/>
              </a:spcAft>
              <a:buClr>
                <a:srgbClr val="741B47"/>
              </a:buClr>
              <a:buSzPts val="1650"/>
              <a:buFont typeface="Times New Roman"/>
              <a:buChar char="●"/>
            </a:pPr>
            <a:r>
              <a:rPr lang="en-GB" sz="1650">
                <a:solidFill>
                  <a:srgbClr val="741B47"/>
                </a:solidFill>
                <a:latin typeface="Times New Roman"/>
                <a:ea typeface="Times New Roman"/>
                <a:cs typeface="Times New Roman"/>
                <a:sym typeface="Times New Roman"/>
              </a:rPr>
              <a:t>NATURALISM AND DISCIPLINE</a:t>
            </a:r>
            <a:endParaRPr sz="1650">
              <a:solidFill>
                <a:srgbClr val="741B47"/>
              </a:solidFill>
              <a:latin typeface="Times New Roman"/>
              <a:ea typeface="Times New Roman"/>
              <a:cs typeface="Times New Roman"/>
              <a:sym typeface="Times New Roman"/>
            </a:endParaRPr>
          </a:p>
          <a:p>
            <a:pPr marL="914400" lvl="0" indent="-333375" algn="l" rtl="0">
              <a:lnSpc>
                <a:spcPct val="115000"/>
              </a:lnSpc>
              <a:spcBef>
                <a:spcPts val="0"/>
              </a:spcBef>
              <a:spcAft>
                <a:spcPts val="0"/>
              </a:spcAft>
              <a:buClr>
                <a:srgbClr val="741B47"/>
              </a:buClr>
              <a:buSzPts val="1650"/>
              <a:buFont typeface="Times New Roman"/>
              <a:buChar char="●"/>
            </a:pPr>
            <a:r>
              <a:rPr lang="en-GB" sz="1650">
                <a:solidFill>
                  <a:srgbClr val="741B47"/>
                </a:solidFill>
                <a:latin typeface="Times New Roman"/>
                <a:ea typeface="Times New Roman"/>
                <a:cs typeface="Times New Roman"/>
                <a:sym typeface="Times New Roman"/>
              </a:rPr>
              <a:t>NATURALISM AND SCHOOL</a:t>
            </a:r>
            <a:endParaRPr sz="1650">
              <a:solidFill>
                <a:srgbClr val="741B47"/>
              </a:solidFill>
              <a:latin typeface="Times New Roman"/>
              <a:ea typeface="Times New Roman"/>
              <a:cs typeface="Times New Roman"/>
              <a:sym typeface="Times New Roman"/>
            </a:endParaRPr>
          </a:p>
          <a:p>
            <a:pPr marL="914400" lvl="0" indent="-333375" algn="l" rtl="0">
              <a:lnSpc>
                <a:spcPct val="115000"/>
              </a:lnSpc>
              <a:spcBef>
                <a:spcPts val="0"/>
              </a:spcBef>
              <a:spcAft>
                <a:spcPts val="0"/>
              </a:spcAft>
              <a:buClr>
                <a:srgbClr val="741B47"/>
              </a:buClr>
              <a:buSzPts val="1650"/>
              <a:buFont typeface="Times New Roman"/>
              <a:buChar char="●"/>
            </a:pPr>
            <a:r>
              <a:rPr lang="en-GB" sz="1650">
                <a:solidFill>
                  <a:srgbClr val="741B47"/>
                </a:solidFill>
                <a:latin typeface="Times New Roman"/>
                <a:ea typeface="Times New Roman"/>
                <a:cs typeface="Times New Roman"/>
                <a:sym typeface="Times New Roman"/>
              </a:rPr>
              <a:t>DEMERITS OF NATURALISM</a:t>
            </a:r>
            <a:endParaRPr sz="1650">
              <a:solidFill>
                <a:srgbClr val="741B47"/>
              </a:solidFill>
              <a:latin typeface="Times New Roman"/>
              <a:ea typeface="Times New Roman"/>
              <a:cs typeface="Times New Roman"/>
              <a:sym typeface="Times New Roman"/>
            </a:endParaRPr>
          </a:p>
          <a:p>
            <a:pPr marL="914400" lvl="0" indent="-333375" algn="l" rtl="0">
              <a:lnSpc>
                <a:spcPct val="115000"/>
              </a:lnSpc>
              <a:spcBef>
                <a:spcPts val="0"/>
              </a:spcBef>
              <a:spcAft>
                <a:spcPts val="0"/>
              </a:spcAft>
              <a:buClr>
                <a:srgbClr val="741B47"/>
              </a:buClr>
              <a:buSzPts val="1650"/>
              <a:buFont typeface="Times New Roman"/>
              <a:buChar char="●"/>
            </a:pPr>
            <a:r>
              <a:rPr lang="en-GB" sz="1650">
                <a:solidFill>
                  <a:srgbClr val="741B47"/>
                </a:solidFill>
                <a:latin typeface="Times New Roman"/>
                <a:ea typeface="Times New Roman"/>
                <a:cs typeface="Times New Roman"/>
                <a:sym typeface="Times New Roman"/>
              </a:rPr>
              <a:t>MERITS OF NATURALISM</a:t>
            </a:r>
            <a:endParaRPr sz="1650">
              <a:solidFill>
                <a:srgbClr val="741B47"/>
              </a:solidFill>
              <a:latin typeface="Times New Roman"/>
              <a:ea typeface="Times New Roman"/>
              <a:cs typeface="Times New Roman"/>
              <a:sym typeface="Times New Roman"/>
            </a:endParaRPr>
          </a:p>
        </p:txBody>
      </p:sp>
      <p:pic>
        <p:nvPicPr>
          <p:cNvPr id="77" name="Google Shape;77;p3"/>
          <p:cNvPicPr preferRelativeResize="0"/>
          <p:nvPr/>
        </p:nvPicPr>
        <p:blipFill rotWithShape="1">
          <a:blip r:embed="rId3">
            <a:alphaModFix/>
          </a:blip>
          <a:srcRect/>
          <a:stretch/>
        </p:blipFill>
        <p:spPr>
          <a:xfrm>
            <a:off x="6436350" y="1206884"/>
            <a:ext cx="2931000" cy="3936616"/>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4"/>
          <p:cNvSpPr txBox="1">
            <a:spLocks noGrp="1"/>
          </p:cNvSpPr>
          <p:nvPr>
            <p:ph type="title"/>
          </p:nvPr>
        </p:nvSpPr>
        <p:spPr>
          <a:xfrm>
            <a:off x="0" y="0"/>
            <a:ext cx="9144000" cy="924900"/>
          </a:xfrm>
          <a:prstGeom prst="rect">
            <a:avLst/>
          </a:prstGeom>
          <a:solidFill>
            <a:srgbClr val="EFEFEF"/>
          </a:solidFill>
          <a:ln>
            <a:noFill/>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SzPts val="2400"/>
              <a:buNone/>
            </a:pPr>
            <a:r>
              <a:rPr lang="en-GB" sz="4400" b="1" u="sng">
                <a:highlight>
                  <a:srgbClr val="C9DAF8"/>
                </a:highlight>
                <a:latin typeface="Pacifico"/>
                <a:ea typeface="Pacifico"/>
                <a:cs typeface="Pacifico"/>
                <a:sym typeface="Pacifico"/>
              </a:rPr>
              <a:t>Introduction</a:t>
            </a:r>
            <a:endParaRPr sz="4400" b="1" u="sng">
              <a:highlight>
                <a:srgbClr val="C9DAF8"/>
              </a:highlight>
              <a:latin typeface="Pacifico"/>
              <a:ea typeface="Pacifico"/>
              <a:cs typeface="Pacifico"/>
              <a:sym typeface="Pacifico"/>
            </a:endParaRPr>
          </a:p>
        </p:txBody>
      </p:sp>
      <p:sp>
        <p:nvSpPr>
          <p:cNvPr id="83" name="Google Shape;83;p4"/>
          <p:cNvSpPr txBox="1">
            <a:spLocks noGrp="1"/>
          </p:cNvSpPr>
          <p:nvPr>
            <p:ph type="body" idx="1"/>
          </p:nvPr>
        </p:nvSpPr>
        <p:spPr>
          <a:xfrm>
            <a:off x="-50" y="924900"/>
            <a:ext cx="5577300" cy="4218600"/>
          </a:xfrm>
          <a:prstGeom prst="rect">
            <a:avLst/>
          </a:prstGeom>
          <a:solidFill>
            <a:schemeClr val="lt2"/>
          </a:solid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Clr>
                <a:srgbClr val="0000FF"/>
              </a:buClr>
              <a:buSzPts val="1800"/>
              <a:buFont typeface="Times New Roman"/>
              <a:buChar char="●"/>
            </a:pPr>
            <a:r>
              <a:rPr lang="en-GB" sz="1800">
                <a:solidFill>
                  <a:srgbClr val="0000FF"/>
                </a:solidFill>
                <a:latin typeface="Times New Roman"/>
                <a:ea typeface="Times New Roman"/>
                <a:cs typeface="Times New Roman"/>
                <a:sym typeface="Times New Roman"/>
              </a:rPr>
              <a:t>Nature is everything , there is nothing beyond it.</a:t>
            </a:r>
            <a:endParaRPr sz="1800">
              <a:solidFill>
                <a:srgbClr val="0000FF"/>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rgbClr val="0000FF"/>
              </a:buClr>
              <a:buSzPts val="1800"/>
              <a:buFont typeface="Times New Roman"/>
              <a:buChar char="●"/>
            </a:pPr>
            <a:r>
              <a:rPr lang="en-GB" sz="1800">
                <a:solidFill>
                  <a:srgbClr val="0000FF"/>
                </a:solidFill>
                <a:latin typeface="Times New Roman"/>
                <a:ea typeface="Times New Roman"/>
                <a:cs typeface="Times New Roman"/>
                <a:sym typeface="Times New Roman"/>
              </a:rPr>
              <a:t>Nature is also termed as materialism.</a:t>
            </a:r>
            <a:endParaRPr sz="1800">
              <a:solidFill>
                <a:srgbClr val="0000FF"/>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rgbClr val="0000FF"/>
              </a:buClr>
              <a:buSzPts val="1800"/>
              <a:buFont typeface="Times New Roman"/>
              <a:buChar char="●"/>
            </a:pPr>
            <a:r>
              <a:rPr lang="en-GB" sz="1800">
                <a:solidFill>
                  <a:srgbClr val="0000FF"/>
                </a:solidFill>
                <a:latin typeface="Times New Roman"/>
                <a:ea typeface="Times New Roman"/>
                <a:cs typeface="Times New Roman"/>
                <a:sym typeface="Times New Roman"/>
              </a:rPr>
              <a:t>Man should investigate the truth of nature by scientific methods with all his capacities and resourcefulness.</a:t>
            </a:r>
            <a:endParaRPr sz="1800">
              <a:solidFill>
                <a:srgbClr val="0000FF"/>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rgbClr val="0000FF"/>
              </a:buClr>
              <a:buSzPts val="1800"/>
              <a:buFont typeface="Times New Roman"/>
              <a:buChar char="●"/>
            </a:pPr>
            <a:r>
              <a:rPr lang="en-GB" sz="1800">
                <a:solidFill>
                  <a:srgbClr val="0000FF"/>
                </a:solidFill>
                <a:latin typeface="Times New Roman"/>
                <a:ea typeface="Times New Roman"/>
                <a:cs typeface="Times New Roman"/>
                <a:sym typeface="Times New Roman"/>
              </a:rPr>
              <a:t>It doesn't believe in sentimentalism, spiritualism and supernaturalism.</a:t>
            </a:r>
            <a:endParaRPr sz="1800">
              <a:solidFill>
                <a:srgbClr val="0000FF"/>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rgbClr val="0000FF"/>
              </a:buClr>
              <a:buSzPts val="1800"/>
              <a:buFont typeface="Times New Roman"/>
              <a:buChar char="●"/>
            </a:pPr>
            <a:r>
              <a:rPr lang="en-GB" sz="1800">
                <a:solidFill>
                  <a:srgbClr val="0000FF"/>
                </a:solidFill>
                <a:latin typeface="Times New Roman"/>
                <a:ea typeface="Times New Roman"/>
                <a:cs typeface="Times New Roman"/>
                <a:sym typeface="Times New Roman"/>
              </a:rPr>
              <a:t>It emphasis on the nature in every field of education.</a:t>
            </a:r>
            <a:endParaRPr sz="1800">
              <a:solidFill>
                <a:srgbClr val="0000FF"/>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rgbClr val="0000FF"/>
              </a:buClr>
              <a:buSzPts val="1800"/>
              <a:buFont typeface="Times New Roman"/>
              <a:buChar char="●"/>
            </a:pPr>
            <a:r>
              <a:rPr lang="en-GB" sz="1800">
                <a:solidFill>
                  <a:srgbClr val="0000FF"/>
                </a:solidFill>
                <a:latin typeface="Times New Roman"/>
                <a:ea typeface="Times New Roman"/>
                <a:cs typeface="Times New Roman"/>
                <a:sym typeface="Times New Roman"/>
              </a:rPr>
              <a:t>It gave importance to the matter and physical world. </a:t>
            </a:r>
            <a:endParaRPr sz="1800">
              <a:solidFill>
                <a:srgbClr val="0000FF"/>
              </a:solidFill>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800">
              <a:solidFill>
                <a:srgbClr val="FF9900"/>
              </a:solidFill>
              <a:latin typeface="Times New Roman"/>
              <a:ea typeface="Times New Roman"/>
              <a:cs typeface="Times New Roman"/>
              <a:sym typeface="Times New Roman"/>
            </a:endParaRPr>
          </a:p>
        </p:txBody>
      </p:sp>
      <p:pic>
        <p:nvPicPr>
          <p:cNvPr id="84" name="Google Shape;84;p4"/>
          <p:cNvPicPr preferRelativeResize="0"/>
          <p:nvPr/>
        </p:nvPicPr>
        <p:blipFill rotWithShape="1">
          <a:blip r:embed="rId3">
            <a:alphaModFix/>
          </a:blip>
          <a:srcRect/>
          <a:stretch/>
        </p:blipFill>
        <p:spPr>
          <a:xfrm>
            <a:off x="5577375" y="924900"/>
            <a:ext cx="3566626" cy="42186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5"/>
          <p:cNvSpPr txBox="1">
            <a:spLocks noGrp="1"/>
          </p:cNvSpPr>
          <p:nvPr>
            <p:ph type="title"/>
          </p:nvPr>
        </p:nvSpPr>
        <p:spPr>
          <a:xfrm>
            <a:off x="0" y="0"/>
            <a:ext cx="9144000" cy="1017600"/>
          </a:xfrm>
          <a:prstGeom prst="rect">
            <a:avLst/>
          </a:prstGeom>
          <a:solidFill>
            <a:schemeClr val="lt1"/>
          </a:solidFill>
          <a:ln>
            <a:noFill/>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SzPts val="2800"/>
              <a:buNone/>
            </a:pPr>
            <a:r>
              <a:rPr lang="en-GB" sz="4400" b="1" u="sng">
                <a:highlight>
                  <a:schemeClr val="accent4"/>
                </a:highlight>
                <a:latin typeface="Pacifico"/>
                <a:ea typeface="Pacifico"/>
                <a:cs typeface="Pacifico"/>
                <a:sym typeface="Pacifico"/>
              </a:rPr>
              <a:t>Definition of Naturalism</a:t>
            </a:r>
            <a:endParaRPr sz="4400" b="1" u="sng">
              <a:highlight>
                <a:schemeClr val="accent4"/>
              </a:highlight>
              <a:latin typeface="Pacifico"/>
              <a:ea typeface="Pacifico"/>
              <a:cs typeface="Pacifico"/>
              <a:sym typeface="Pacifico"/>
            </a:endParaRPr>
          </a:p>
        </p:txBody>
      </p:sp>
      <p:sp>
        <p:nvSpPr>
          <p:cNvPr id="90" name="Google Shape;90;p5"/>
          <p:cNvSpPr txBox="1">
            <a:spLocks noGrp="1"/>
          </p:cNvSpPr>
          <p:nvPr>
            <p:ph type="body" idx="1"/>
          </p:nvPr>
        </p:nvSpPr>
        <p:spPr>
          <a:xfrm>
            <a:off x="0" y="1017600"/>
            <a:ext cx="6543900" cy="4125900"/>
          </a:xfrm>
          <a:prstGeom prst="rect">
            <a:avLst/>
          </a:prstGeom>
          <a:solidFill>
            <a:srgbClr val="FFFFFF"/>
          </a:solidFill>
          <a:ln>
            <a:noFill/>
          </a:ln>
        </p:spPr>
        <p:txBody>
          <a:bodyPr spcFirstLastPara="1" wrap="square" lIns="91425" tIns="91425" rIns="91425" bIns="91425" anchor="t" anchorCtr="0">
            <a:normAutofit lnSpcReduction="10000"/>
          </a:bodyPr>
          <a:lstStyle/>
          <a:p>
            <a:pPr marL="457200" lvl="0" indent="-342900" algn="l" rtl="0">
              <a:lnSpc>
                <a:spcPct val="115000"/>
              </a:lnSpc>
              <a:spcBef>
                <a:spcPts val="0"/>
              </a:spcBef>
              <a:spcAft>
                <a:spcPts val="0"/>
              </a:spcAft>
              <a:buClr>
                <a:srgbClr val="741B47"/>
              </a:buClr>
              <a:buSzPts val="1800"/>
              <a:buFont typeface="Times New Roman"/>
              <a:buAutoNum type="arabicPeriod"/>
            </a:pPr>
            <a:r>
              <a:rPr lang="en-GB">
                <a:solidFill>
                  <a:srgbClr val="741B47"/>
                </a:solidFill>
                <a:latin typeface="Times New Roman"/>
                <a:ea typeface="Times New Roman"/>
                <a:cs typeface="Times New Roman"/>
                <a:sym typeface="Times New Roman"/>
              </a:rPr>
              <a:t>“Naturalism is a loosely applied in educational theory to systems of training that are not dependent on schools and books but on the manipulation of the actual life of the educated.”  ………………………………………….….By J.S.ROSS</a:t>
            </a:r>
            <a:endParaRPr>
              <a:solidFill>
                <a:srgbClr val="741B47"/>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rgbClr val="741B47"/>
              </a:buClr>
              <a:buSzPts val="1800"/>
              <a:buFont typeface="Times New Roman"/>
              <a:buAutoNum type="arabicPeriod"/>
            </a:pPr>
            <a:r>
              <a:rPr lang="en-GB">
                <a:solidFill>
                  <a:srgbClr val="741B47"/>
                </a:solidFill>
                <a:latin typeface="Times New Roman"/>
                <a:ea typeface="Times New Roman"/>
                <a:cs typeface="Times New Roman"/>
                <a:sym typeface="Times New Roman"/>
              </a:rPr>
              <a:t>“ Naturalism is not science but an assertion about science , more specifically it is the assertion that scientific Knowledge is final , leaving no Room for extra scientific or philosophical knowledge.”................................................................................By R.B.PERRY</a:t>
            </a:r>
            <a:endParaRPr>
              <a:solidFill>
                <a:srgbClr val="741B47"/>
              </a:solidFill>
              <a:latin typeface="Times New Roman"/>
              <a:ea typeface="Times New Roman"/>
              <a:cs typeface="Times New Roman"/>
              <a:sym typeface="Times New Roman"/>
            </a:endParaRPr>
          </a:p>
          <a:p>
            <a:pPr marL="457200" lvl="0" indent="-342900" algn="l" rtl="0">
              <a:lnSpc>
                <a:spcPct val="115000"/>
              </a:lnSpc>
              <a:spcBef>
                <a:spcPts val="0"/>
              </a:spcBef>
              <a:spcAft>
                <a:spcPts val="0"/>
              </a:spcAft>
              <a:buClr>
                <a:srgbClr val="741B47"/>
              </a:buClr>
              <a:buSzPts val="1800"/>
              <a:buFont typeface="Times New Roman"/>
              <a:buAutoNum type="arabicPeriod"/>
            </a:pPr>
            <a:r>
              <a:rPr lang="en-GB">
                <a:solidFill>
                  <a:srgbClr val="741B47"/>
                </a:solidFill>
                <a:latin typeface="Times New Roman"/>
                <a:ea typeface="Times New Roman"/>
                <a:cs typeface="Times New Roman"/>
                <a:sym typeface="Times New Roman"/>
              </a:rPr>
              <a:t>“ Naturalism is metaphysics which cosiders nature as the whole of reality . It excludes what is supernatural or the other world.”.........................................................……….……………………..By Hocking</a:t>
            </a:r>
            <a:endParaRPr>
              <a:solidFill>
                <a:srgbClr val="741B47"/>
              </a:solidFill>
              <a:latin typeface="Times New Roman"/>
              <a:ea typeface="Times New Roman"/>
              <a:cs typeface="Times New Roman"/>
              <a:sym typeface="Times New Roman"/>
            </a:endParaRPr>
          </a:p>
        </p:txBody>
      </p:sp>
      <p:pic>
        <p:nvPicPr>
          <p:cNvPr id="91" name="Google Shape;91;p5"/>
          <p:cNvPicPr preferRelativeResize="0"/>
          <p:nvPr/>
        </p:nvPicPr>
        <p:blipFill rotWithShape="1">
          <a:blip r:embed="rId3">
            <a:alphaModFix/>
          </a:blip>
          <a:srcRect/>
          <a:stretch/>
        </p:blipFill>
        <p:spPr>
          <a:xfrm>
            <a:off x="6543850" y="1017600"/>
            <a:ext cx="2600150" cy="1961800"/>
          </a:xfrm>
          <a:prstGeom prst="rect">
            <a:avLst/>
          </a:prstGeom>
          <a:noFill/>
          <a:ln>
            <a:noFill/>
          </a:ln>
        </p:spPr>
      </p:pic>
      <p:pic>
        <p:nvPicPr>
          <p:cNvPr id="92" name="Google Shape;92;p5"/>
          <p:cNvPicPr preferRelativeResize="0"/>
          <p:nvPr/>
        </p:nvPicPr>
        <p:blipFill rotWithShape="1">
          <a:blip r:embed="rId4">
            <a:alphaModFix/>
          </a:blip>
          <a:srcRect/>
          <a:stretch/>
        </p:blipFill>
        <p:spPr>
          <a:xfrm>
            <a:off x="6543850" y="3181700"/>
            <a:ext cx="2600150" cy="19618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6"/>
          <p:cNvSpPr txBox="1">
            <a:spLocks noGrp="1"/>
          </p:cNvSpPr>
          <p:nvPr>
            <p:ph type="title"/>
          </p:nvPr>
        </p:nvSpPr>
        <p:spPr>
          <a:xfrm>
            <a:off x="0" y="0"/>
            <a:ext cx="9144000" cy="1311300"/>
          </a:xfrm>
          <a:prstGeom prst="rect">
            <a:avLst/>
          </a:prstGeom>
          <a:solidFill>
            <a:srgbClr val="FFFFFF"/>
          </a:solidFill>
          <a:ln>
            <a:noFill/>
          </a:ln>
        </p:spPr>
        <p:txBody>
          <a:bodyPr spcFirstLastPara="1" wrap="square" lIns="91425" tIns="91425" rIns="91425" bIns="91425" anchor="ctr" anchorCtr="0">
            <a:normAutofit/>
          </a:bodyPr>
          <a:lstStyle/>
          <a:p>
            <a:pPr marL="0" lvl="0" indent="0" algn="ctr" rtl="0">
              <a:lnSpc>
                <a:spcPct val="100000"/>
              </a:lnSpc>
              <a:spcBef>
                <a:spcPts val="0"/>
              </a:spcBef>
              <a:spcAft>
                <a:spcPts val="0"/>
              </a:spcAft>
              <a:buSzPts val="2400"/>
              <a:buNone/>
            </a:pPr>
            <a:r>
              <a:rPr lang="en-GB" sz="4400" b="1" u="sng">
                <a:highlight>
                  <a:srgbClr val="93C47D"/>
                </a:highlight>
                <a:latin typeface="Pacifico"/>
                <a:ea typeface="Pacifico"/>
                <a:cs typeface="Pacifico"/>
                <a:sym typeface="Pacifico"/>
              </a:rPr>
              <a:t>Protagonist of Naturalism</a:t>
            </a:r>
            <a:endParaRPr sz="4400" b="1" u="sng">
              <a:highlight>
                <a:srgbClr val="93C47D"/>
              </a:highlight>
              <a:latin typeface="Pacifico"/>
              <a:ea typeface="Pacifico"/>
              <a:cs typeface="Pacifico"/>
              <a:sym typeface="Pacifico"/>
            </a:endParaRPr>
          </a:p>
        </p:txBody>
      </p:sp>
      <p:sp>
        <p:nvSpPr>
          <p:cNvPr id="98" name="Google Shape;98;p6"/>
          <p:cNvSpPr txBox="1">
            <a:spLocks noGrp="1"/>
          </p:cNvSpPr>
          <p:nvPr>
            <p:ph type="body" idx="1"/>
          </p:nvPr>
        </p:nvSpPr>
        <p:spPr>
          <a:xfrm>
            <a:off x="0" y="1311300"/>
            <a:ext cx="9144000" cy="3832200"/>
          </a:xfrm>
          <a:prstGeom prst="rect">
            <a:avLst/>
          </a:prstGeom>
          <a:solidFill>
            <a:srgbClr val="FFFFFF"/>
          </a:solidFill>
          <a:ln>
            <a:noFill/>
          </a:ln>
        </p:spPr>
        <p:txBody>
          <a:bodyPr spcFirstLastPara="1" wrap="square" lIns="91425" tIns="91425" rIns="91425" bIns="91425" anchor="b" anchorCtr="0">
            <a:normAutofit lnSpcReduction="10000"/>
          </a:bodyPr>
          <a:lstStyle/>
          <a:p>
            <a:pPr marL="457200" lvl="0" indent="-342900" algn="l" rtl="0">
              <a:lnSpc>
                <a:spcPct val="115000"/>
              </a:lnSpc>
              <a:spcBef>
                <a:spcPts val="0"/>
              </a:spcBef>
              <a:spcAft>
                <a:spcPts val="0"/>
              </a:spcAft>
              <a:buClr>
                <a:schemeClr val="lt1"/>
              </a:buClr>
              <a:buSzPts val="1800"/>
              <a:buFont typeface="Times New Roman"/>
              <a:buChar char="●"/>
            </a:pPr>
            <a:r>
              <a:rPr lang="en-GB" sz="1800">
                <a:solidFill>
                  <a:schemeClr val="lt1"/>
                </a:solidFill>
                <a:highlight>
                  <a:srgbClr val="741B47"/>
                </a:highlight>
                <a:latin typeface="Times New Roman"/>
                <a:ea typeface="Times New Roman"/>
                <a:cs typeface="Times New Roman"/>
                <a:sym typeface="Times New Roman"/>
              </a:rPr>
              <a:t>Aristotle</a:t>
            </a:r>
            <a:endParaRPr sz="1800">
              <a:solidFill>
                <a:schemeClr val="lt1"/>
              </a:solidFill>
              <a:highlight>
                <a:srgbClr val="741B47"/>
              </a:highlight>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lt1"/>
              </a:buClr>
              <a:buSzPts val="1800"/>
              <a:buFont typeface="Times New Roman"/>
              <a:buChar char="●"/>
            </a:pPr>
            <a:r>
              <a:rPr lang="en-GB" sz="1800">
                <a:solidFill>
                  <a:schemeClr val="lt1"/>
                </a:solidFill>
                <a:highlight>
                  <a:srgbClr val="741B47"/>
                </a:highlight>
                <a:latin typeface="Times New Roman"/>
                <a:ea typeface="Times New Roman"/>
                <a:cs typeface="Times New Roman"/>
                <a:sym typeface="Times New Roman"/>
              </a:rPr>
              <a:t>Comte</a:t>
            </a:r>
            <a:endParaRPr sz="1800">
              <a:solidFill>
                <a:schemeClr val="lt1"/>
              </a:solidFill>
              <a:highlight>
                <a:srgbClr val="741B47"/>
              </a:highlight>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lt1"/>
              </a:buClr>
              <a:buSzPts val="1800"/>
              <a:buFont typeface="Times New Roman"/>
              <a:buChar char="●"/>
            </a:pPr>
            <a:r>
              <a:rPr lang="en-GB" sz="1800">
                <a:solidFill>
                  <a:schemeClr val="lt1"/>
                </a:solidFill>
                <a:highlight>
                  <a:srgbClr val="741B47"/>
                </a:highlight>
                <a:latin typeface="Times New Roman"/>
                <a:ea typeface="Times New Roman"/>
                <a:cs typeface="Times New Roman"/>
                <a:sym typeface="Times New Roman"/>
              </a:rPr>
              <a:t>Hobbes</a:t>
            </a:r>
            <a:endParaRPr sz="1800">
              <a:solidFill>
                <a:schemeClr val="lt1"/>
              </a:solidFill>
              <a:highlight>
                <a:srgbClr val="741B47"/>
              </a:highlight>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lt1"/>
              </a:buClr>
              <a:buSzPts val="1800"/>
              <a:buFont typeface="Times New Roman"/>
              <a:buChar char="●"/>
            </a:pPr>
            <a:r>
              <a:rPr lang="en-GB" sz="1800">
                <a:solidFill>
                  <a:schemeClr val="lt1"/>
                </a:solidFill>
                <a:highlight>
                  <a:srgbClr val="741B47"/>
                </a:highlight>
                <a:latin typeface="Times New Roman"/>
                <a:ea typeface="Times New Roman"/>
                <a:cs typeface="Times New Roman"/>
                <a:sym typeface="Times New Roman"/>
              </a:rPr>
              <a:t>Bacon</a:t>
            </a:r>
            <a:endParaRPr sz="1800">
              <a:solidFill>
                <a:schemeClr val="lt1"/>
              </a:solidFill>
              <a:highlight>
                <a:srgbClr val="741B47"/>
              </a:highlight>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lt1"/>
              </a:buClr>
              <a:buSzPts val="1800"/>
              <a:buFont typeface="Times New Roman"/>
              <a:buChar char="●"/>
            </a:pPr>
            <a:r>
              <a:rPr lang="en-GB" sz="1800">
                <a:solidFill>
                  <a:schemeClr val="lt1"/>
                </a:solidFill>
                <a:highlight>
                  <a:srgbClr val="741B47"/>
                </a:highlight>
                <a:latin typeface="Times New Roman"/>
                <a:ea typeface="Times New Roman"/>
                <a:cs typeface="Times New Roman"/>
                <a:sym typeface="Times New Roman"/>
              </a:rPr>
              <a:t>Darwin</a:t>
            </a:r>
            <a:endParaRPr sz="1800">
              <a:solidFill>
                <a:schemeClr val="lt1"/>
              </a:solidFill>
              <a:highlight>
                <a:srgbClr val="741B47"/>
              </a:highlight>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lt1"/>
              </a:buClr>
              <a:buSzPts val="1800"/>
              <a:buFont typeface="Times New Roman"/>
              <a:buChar char="●"/>
            </a:pPr>
            <a:r>
              <a:rPr lang="en-GB" sz="1800">
                <a:solidFill>
                  <a:schemeClr val="lt1"/>
                </a:solidFill>
                <a:highlight>
                  <a:srgbClr val="741B47"/>
                </a:highlight>
                <a:latin typeface="Times New Roman"/>
                <a:ea typeface="Times New Roman"/>
                <a:cs typeface="Times New Roman"/>
                <a:sym typeface="Times New Roman"/>
              </a:rPr>
              <a:t>Lamarck</a:t>
            </a:r>
            <a:endParaRPr sz="1800">
              <a:solidFill>
                <a:schemeClr val="lt1"/>
              </a:solidFill>
              <a:highlight>
                <a:srgbClr val="741B47"/>
              </a:highlight>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lt1"/>
              </a:buClr>
              <a:buSzPts val="1800"/>
              <a:buFont typeface="Times New Roman"/>
              <a:buChar char="●"/>
            </a:pPr>
            <a:r>
              <a:rPr lang="en-GB" sz="1800">
                <a:solidFill>
                  <a:schemeClr val="lt1"/>
                </a:solidFill>
                <a:highlight>
                  <a:srgbClr val="741B47"/>
                </a:highlight>
                <a:latin typeface="Times New Roman"/>
                <a:ea typeface="Times New Roman"/>
                <a:cs typeface="Times New Roman"/>
                <a:sym typeface="Times New Roman"/>
              </a:rPr>
              <a:t>Huxley</a:t>
            </a:r>
            <a:endParaRPr sz="1800">
              <a:solidFill>
                <a:schemeClr val="lt1"/>
              </a:solidFill>
              <a:highlight>
                <a:srgbClr val="741B47"/>
              </a:highlight>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lt1"/>
              </a:buClr>
              <a:buSzPts val="1800"/>
              <a:buFont typeface="Times New Roman"/>
              <a:buChar char="●"/>
            </a:pPr>
            <a:r>
              <a:rPr lang="en-GB" sz="1800">
                <a:solidFill>
                  <a:schemeClr val="lt1"/>
                </a:solidFill>
                <a:highlight>
                  <a:srgbClr val="741B47"/>
                </a:highlight>
                <a:latin typeface="Times New Roman"/>
                <a:ea typeface="Times New Roman"/>
                <a:cs typeface="Times New Roman"/>
                <a:sym typeface="Times New Roman"/>
              </a:rPr>
              <a:t>Herbert Spencer</a:t>
            </a:r>
            <a:endParaRPr sz="1800">
              <a:solidFill>
                <a:schemeClr val="lt1"/>
              </a:solidFill>
              <a:highlight>
                <a:srgbClr val="741B47"/>
              </a:highlight>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lt1"/>
              </a:buClr>
              <a:buSzPts val="1800"/>
              <a:buFont typeface="Times New Roman"/>
              <a:buChar char="●"/>
            </a:pPr>
            <a:r>
              <a:rPr lang="en-GB" sz="1800">
                <a:solidFill>
                  <a:schemeClr val="lt1"/>
                </a:solidFill>
                <a:highlight>
                  <a:srgbClr val="741B47"/>
                </a:highlight>
                <a:latin typeface="Times New Roman"/>
                <a:ea typeface="Times New Roman"/>
                <a:cs typeface="Times New Roman"/>
                <a:sym typeface="Times New Roman"/>
              </a:rPr>
              <a:t>Bernard Shaw</a:t>
            </a:r>
            <a:endParaRPr sz="1800">
              <a:solidFill>
                <a:schemeClr val="lt1"/>
              </a:solidFill>
              <a:highlight>
                <a:srgbClr val="741B47"/>
              </a:highlight>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lt1"/>
              </a:buClr>
              <a:buSzPts val="1800"/>
              <a:buFont typeface="Times New Roman"/>
              <a:buChar char="●"/>
            </a:pPr>
            <a:r>
              <a:rPr lang="en-GB" sz="1800">
                <a:solidFill>
                  <a:schemeClr val="lt1"/>
                </a:solidFill>
                <a:highlight>
                  <a:srgbClr val="741B47"/>
                </a:highlight>
                <a:latin typeface="Times New Roman"/>
                <a:ea typeface="Times New Roman"/>
                <a:cs typeface="Times New Roman"/>
                <a:sym typeface="Times New Roman"/>
              </a:rPr>
              <a:t>Samual Butler</a:t>
            </a:r>
            <a:endParaRPr sz="1800">
              <a:solidFill>
                <a:schemeClr val="lt1"/>
              </a:solidFill>
              <a:highlight>
                <a:srgbClr val="741B47"/>
              </a:highlight>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lt1"/>
              </a:buClr>
              <a:buSzPts val="1800"/>
              <a:buFont typeface="Times New Roman"/>
              <a:buChar char="●"/>
            </a:pPr>
            <a:r>
              <a:rPr lang="en-GB" sz="1800">
                <a:solidFill>
                  <a:schemeClr val="lt1"/>
                </a:solidFill>
                <a:highlight>
                  <a:srgbClr val="741B47"/>
                </a:highlight>
                <a:latin typeface="Times New Roman"/>
                <a:ea typeface="Times New Roman"/>
                <a:cs typeface="Times New Roman"/>
                <a:sym typeface="Times New Roman"/>
              </a:rPr>
              <a:t>Rousseau</a:t>
            </a:r>
            <a:endParaRPr sz="1800">
              <a:solidFill>
                <a:schemeClr val="lt1"/>
              </a:solidFill>
              <a:highlight>
                <a:srgbClr val="741B47"/>
              </a:highlight>
              <a:latin typeface="Times New Roman"/>
              <a:ea typeface="Times New Roman"/>
              <a:cs typeface="Times New Roman"/>
              <a:sym typeface="Times New Roman"/>
            </a:endParaRPr>
          </a:p>
          <a:p>
            <a:pPr marL="457200" lvl="0" indent="-342900" algn="l" rtl="0">
              <a:lnSpc>
                <a:spcPct val="115000"/>
              </a:lnSpc>
              <a:spcBef>
                <a:spcPts val="0"/>
              </a:spcBef>
              <a:spcAft>
                <a:spcPts val="0"/>
              </a:spcAft>
              <a:buClr>
                <a:schemeClr val="lt1"/>
              </a:buClr>
              <a:buSzPts val="1800"/>
              <a:buFont typeface="Times New Roman"/>
              <a:buChar char="●"/>
            </a:pPr>
            <a:r>
              <a:rPr lang="en-GB" sz="1800">
                <a:solidFill>
                  <a:schemeClr val="lt1"/>
                </a:solidFill>
                <a:highlight>
                  <a:srgbClr val="741B47"/>
                </a:highlight>
                <a:latin typeface="Times New Roman"/>
                <a:ea typeface="Times New Roman"/>
                <a:cs typeface="Times New Roman"/>
                <a:sym typeface="Times New Roman"/>
              </a:rPr>
              <a:t>Rabindranath Tagore</a:t>
            </a:r>
            <a:endParaRPr sz="1800">
              <a:solidFill>
                <a:schemeClr val="lt1"/>
              </a:solidFill>
              <a:highlight>
                <a:srgbClr val="741B47"/>
              </a:highlight>
              <a:latin typeface="Times New Roman"/>
              <a:ea typeface="Times New Roman"/>
              <a:cs typeface="Times New Roman"/>
              <a:sym typeface="Times New Roman"/>
            </a:endParaRPr>
          </a:p>
        </p:txBody>
      </p:sp>
      <p:pic>
        <p:nvPicPr>
          <p:cNvPr id="99" name="Google Shape;99;p6"/>
          <p:cNvPicPr preferRelativeResize="0"/>
          <p:nvPr/>
        </p:nvPicPr>
        <p:blipFill rotWithShape="1">
          <a:blip r:embed="rId3">
            <a:alphaModFix/>
          </a:blip>
          <a:srcRect/>
          <a:stretch/>
        </p:blipFill>
        <p:spPr>
          <a:xfrm>
            <a:off x="2901025" y="1311300"/>
            <a:ext cx="6242975" cy="38322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g2f7a84fcc3505b11_0"/>
          <p:cNvSpPr txBox="1">
            <a:spLocks noGrp="1"/>
          </p:cNvSpPr>
          <p:nvPr>
            <p:ph type="title"/>
          </p:nvPr>
        </p:nvSpPr>
        <p:spPr>
          <a:xfrm>
            <a:off x="0" y="0"/>
            <a:ext cx="4939500" cy="1668300"/>
          </a:xfrm>
          <a:prstGeom prst="rect">
            <a:avLst/>
          </a:prstGeom>
          <a:solidFill>
            <a:srgbClr val="FFFFFF"/>
          </a:solidFill>
        </p:spPr>
        <p:txBody>
          <a:bodyPr spcFirstLastPara="1" wrap="square" lIns="91425" tIns="91425" rIns="91425" bIns="91425" anchor="b" anchorCtr="0">
            <a:normAutofit/>
          </a:bodyPr>
          <a:lstStyle/>
          <a:p>
            <a:pPr marL="0" lvl="0" indent="0" algn="ctr" rtl="0">
              <a:spcBef>
                <a:spcPts val="0"/>
              </a:spcBef>
              <a:spcAft>
                <a:spcPts val="0"/>
              </a:spcAft>
              <a:buNone/>
            </a:pPr>
            <a:r>
              <a:rPr lang="en-GB" sz="4400" b="1" u="sng">
                <a:highlight>
                  <a:srgbClr val="B6D7A8"/>
                </a:highlight>
                <a:latin typeface="Pacifico"/>
                <a:ea typeface="Pacifico"/>
                <a:cs typeface="Pacifico"/>
                <a:sym typeface="Pacifico"/>
              </a:rPr>
              <a:t>Naturalism In Education</a:t>
            </a:r>
            <a:endParaRPr sz="4400" b="1" u="sng">
              <a:highlight>
                <a:srgbClr val="B6D7A8"/>
              </a:highlight>
              <a:latin typeface="Pacifico"/>
              <a:ea typeface="Pacifico"/>
              <a:cs typeface="Pacifico"/>
              <a:sym typeface="Pacifico"/>
            </a:endParaRPr>
          </a:p>
        </p:txBody>
      </p:sp>
      <p:sp>
        <p:nvSpPr>
          <p:cNvPr id="105" name="Google Shape;105;g2f7a84fcc3505b11_0"/>
          <p:cNvSpPr txBox="1">
            <a:spLocks noGrp="1"/>
          </p:cNvSpPr>
          <p:nvPr>
            <p:ph type="subTitle" idx="1"/>
          </p:nvPr>
        </p:nvSpPr>
        <p:spPr>
          <a:xfrm>
            <a:off x="0" y="1668300"/>
            <a:ext cx="4572000" cy="3474900"/>
          </a:xfrm>
          <a:prstGeom prst="rect">
            <a:avLst/>
          </a:prstGeom>
          <a:solidFill>
            <a:srgbClr val="FFFFFF"/>
          </a:solidFill>
        </p:spPr>
        <p:txBody>
          <a:bodyPr spcFirstLastPara="1" wrap="square" lIns="91425" tIns="91425" rIns="91425" bIns="91425" anchor="t" anchorCtr="0">
            <a:normAutofit/>
          </a:bodyPr>
          <a:lstStyle/>
          <a:p>
            <a:pPr marL="457200" lvl="0" indent="-374650" algn="ctr" rtl="0">
              <a:spcBef>
                <a:spcPts val="0"/>
              </a:spcBef>
              <a:spcAft>
                <a:spcPts val="0"/>
              </a:spcAft>
              <a:buClr>
                <a:schemeClr val="dk1"/>
              </a:buClr>
              <a:buSzPts val="2300"/>
              <a:buFont typeface="Times New Roman"/>
              <a:buChar char=""/>
            </a:pPr>
            <a:r>
              <a:rPr lang="en-GB" sz="2300">
                <a:solidFill>
                  <a:schemeClr val="dk1"/>
                </a:solidFill>
                <a:latin typeface="Times New Roman"/>
                <a:ea typeface="Times New Roman"/>
                <a:cs typeface="Times New Roman"/>
                <a:sym typeface="Times New Roman"/>
              </a:rPr>
              <a:t>I</a:t>
            </a:r>
            <a:r>
              <a:rPr lang="en-GB" sz="1800">
                <a:solidFill>
                  <a:schemeClr val="dk1"/>
                </a:solidFill>
                <a:latin typeface="Times New Roman"/>
                <a:ea typeface="Times New Roman"/>
                <a:cs typeface="Times New Roman"/>
                <a:sym typeface="Times New Roman"/>
              </a:rPr>
              <a:t>n the field of education , naturalism means the development of the child according to his inherent nature.</a:t>
            </a:r>
            <a:endParaRPr sz="1800">
              <a:solidFill>
                <a:schemeClr val="dk1"/>
              </a:solidFill>
              <a:latin typeface="Times New Roman"/>
              <a:ea typeface="Times New Roman"/>
              <a:cs typeface="Times New Roman"/>
              <a:sym typeface="Times New Roman"/>
            </a:endParaRPr>
          </a:p>
          <a:p>
            <a:pPr marL="457200" lvl="0" indent="-342900" algn="ctr" rtl="0">
              <a:spcBef>
                <a:spcPts val="0"/>
              </a:spcBef>
              <a:spcAft>
                <a:spcPts val="0"/>
              </a:spcAft>
              <a:buClr>
                <a:schemeClr val="dk1"/>
              </a:buClr>
              <a:buSzPts val="1800"/>
              <a:buFont typeface="Times New Roman"/>
              <a:buChar char=""/>
            </a:pPr>
            <a:r>
              <a:rPr lang="en-GB" sz="1800">
                <a:solidFill>
                  <a:schemeClr val="dk1"/>
                </a:solidFill>
                <a:latin typeface="Times New Roman"/>
                <a:ea typeface="Times New Roman"/>
                <a:cs typeface="Times New Roman"/>
                <a:sym typeface="Times New Roman"/>
              </a:rPr>
              <a:t>According to Naturalism, the external laws of nature should co-operate with the internal nature of the child for his full natural development.</a:t>
            </a:r>
            <a:endParaRPr sz="1800">
              <a:solidFill>
                <a:schemeClr val="dk1"/>
              </a:solidFill>
              <a:latin typeface="Times New Roman"/>
              <a:ea typeface="Times New Roman"/>
              <a:cs typeface="Times New Roman"/>
              <a:sym typeface="Times New Roman"/>
            </a:endParaRPr>
          </a:p>
        </p:txBody>
      </p:sp>
      <p:sp>
        <p:nvSpPr>
          <p:cNvPr id="106" name="Google Shape;106;g2f7a84fcc3505b11_0"/>
          <p:cNvSpPr txBox="1">
            <a:spLocks noGrp="1"/>
          </p:cNvSpPr>
          <p:nvPr>
            <p:ph type="body" idx="2"/>
          </p:nvPr>
        </p:nvSpPr>
        <p:spPr>
          <a:xfrm>
            <a:off x="4572000" y="-125"/>
            <a:ext cx="4572000" cy="5143500"/>
          </a:xfrm>
          <a:prstGeom prst="rect">
            <a:avLst/>
          </a:prstGeom>
        </p:spPr>
        <p:txBody>
          <a:bodyPr spcFirstLastPara="1" wrap="square" lIns="91425" tIns="91425" rIns="91425" bIns="91425" anchor="ctr" anchorCtr="0">
            <a:normAutofit/>
          </a:bodyPr>
          <a:lstStyle/>
          <a:p>
            <a:pPr marL="0" lvl="0" indent="0" algn="l" rtl="0">
              <a:spcBef>
                <a:spcPts val="0"/>
              </a:spcBef>
              <a:spcAft>
                <a:spcPts val="1200"/>
              </a:spcAft>
              <a:buNone/>
            </a:pPr>
            <a:endParaRPr/>
          </a:p>
        </p:txBody>
      </p:sp>
      <p:pic>
        <p:nvPicPr>
          <p:cNvPr id="107" name="Google Shape;107;g2f7a84fcc3505b11_0"/>
          <p:cNvPicPr preferRelativeResize="0"/>
          <p:nvPr/>
        </p:nvPicPr>
        <p:blipFill>
          <a:blip r:embed="rId3">
            <a:alphaModFix/>
          </a:blip>
          <a:stretch>
            <a:fillRect/>
          </a:stretch>
        </p:blipFill>
        <p:spPr>
          <a:xfrm>
            <a:off x="4572000" y="0"/>
            <a:ext cx="4572000" cy="50941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g2f7a84fcc3505b11_9"/>
          <p:cNvSpPr txBox="1">
            <a:spLocks noGrp="1"/>
          </p:cNvSpPr>
          <p:nvPr>
            <p:ph type="title"/>
          </p:nvPr>
        </p:nvSpPr>
        <p:spPr>
          <a:xfrm>
            <a:off x="0" y="0"/>
            <a:ext cx="9144000" cy="138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sz="4400" b="1" u="sng">
                <a:highlight>
                  <a:srgbClr val="00FFFF"/>
                </a:highlight>
                <a:latin typeface="Pacifico"/>
                <a:ea typeface="Pacifico"/>
                <a:cs typeface="Pacifico"/>
                <a:sym typeface="Pacifico"/>
              </a:rPr>
              <a:t>Forms of Naturalism</a:t>
            </a:r>
            <a:endParaRPr sz="4400" b="1" u="sng">
              <a:highlight>
                <a:srgbClr val="00FFFF"/>
              </a:highlight>
              <a:latin typeface="Pacifico"/>
              <a:ea typeface="Pacifico"/>
              <a:cs typeface="Pacifico"/>
              <a:sym typeface="Pacifico"/>
            </a:endParaRPr>
          </a:p>
        </p:txBody>
      </p:sp>
      <p:sp>
        <p:nvSpPr>
          <p:cNvPr id="113" name="Google Shape;113;g2f7a84fcc3505b11_9"/>
          <p:cNvSpPr txBox="1">
            <a:spLocks noGrp="1"/>
          </p:cNvSpPr>
          <p:nvPr>
            <p:ph type="body" idx="1"/>
          </p:nvPr>
        </p:nvSpPr>
        <p:spPr>
          <a:xfrm>
            <a:off x="3127000" y="1389700"/>
            <a:ext cx="6017100" cy="3753900"/>
          </a:xfrm>
          <a:prstGeom prst="rect">
            <a:avLst/>
          </a:prstGeom>
          <a:solidFill>
            <a:srgbClr val="FFFFFF"/>
          </a:solidFill>
        </p:spPr>
        <p:txBody>
          <a:bodyPr spcFirstLastPara="1" wrap="square" lIns="91425" tIns="91425" rIns="91425" bIns="91425" anchor="t" anchorCtr="0">
            <a:normAutofit fontScale="85000" lnSpcReduction="20000"/>
          </a:bodyPr>
          <a:lstStyle/>
          <a:p>
            <a:pPr marL="0" lvl="0" indent="0" algn="l" rtl="0">
              <a:spcBef>
                <a:spcPts val="0"/>
              </a:spcBef>
              <a:spcAft>
                <a:spcPts val="0"/>
              </a:spcAft>
              <a:buNone/>
            </a:pPr>
            <a:r>
              <a:rPr lang="en-GB" sz="2800" b="1" u="sng">
                <a:solidFill>
                  <a:schemeClr val="dk1"/>
                </a:solidFill>
                <a:latin typeface="Times New Roman"/>
                <a:ea typeface="Times New Roman"/>
                <a:cs typeface="Times New Roman"/>
                <a:sym typeface="Times New Roman"/>
              </a:rPr>
              <a:t>Physical :- </a:t>
            </a:r>
            <a:r>
              <a:rPr lang="en-GB" sz="1800">
                <a:solidFill>
                  <a:schemeClr val="dk1"/>
                </a:solidFill>
                <a:latin typeface="Times New Roman"/>
                <a:ea typeface="Times New Roman"/>
                <a:cs typeface="Times New Roman"/>
                <a:sym typeface="Times New Roman"/>
              </a:rPr>
              <a:t>It explains human activities and experiences in terms of material objects and natural laws.It lays more stress on the external material phenomena than the conscious man. Physical naturalism with great stress on physical science has not got much importance.</a:t>
            </a:r>
            <a:endParaRPr sz="1800">
              <a:solidFill>
                <a:schemeClr val="dk1"/>
              </a:solidFill>
              <a:latin typeface="Times New Roman"/>
              <a:ea typeface="Times New Roman"/>
              <a:cs typeface="Times New Roman"/>
              <a:sym typeface="Times New Roman"/>
            </a:endParaRPr>
          </a:p>
          <a:p>
            <a:pPr marL="0" lvl="0" indent="0" algn="l" rtl="0">
              <a:spcBef>
                <a:spcPts val="1200"/>
              </a:spcBef>
              <a:spcAft>
                <a:spcPts val="0"/>
              </a:spcAft>
              <a:buNone/>
            </a:pPr>
            <a:r>
              <a:rPr lang="en-GB" sz="2800" b="1" u="sng">
                <a:solidFill>
                  <a:schemeClr val="dk1"/>
                </a:solidFill>
                <a:latin typeface="Times New Roman"/>
                <a:ea typeface="Times New Roman"/>
                <a:cs typeface="Times New Roman"/>
                <a:sym typeface="Times New Roman"/>
              </a:rPr>
              <a:t>Mechanical:-</a:t>
            </a:r>
            <a:r>
              <a:rPr lang="en-GB" sz="1800">
                <a:solidFill>
                  <a:schemeClr val="dk1"/>
                </a:solidFill>
                <a:latin typeface="Times New Roman"/>
                <a:ea typeface="Times New Roman"/>
                <a:cs typeface="Times New Roman"/>
                <a:sym typeface="Times New Roman"/>
              </a:rPr>
              <a:t> According to it this universe is a huge lifeless machine which gets its form through matter and motion . Man is considered as a mere part of this huge machine which is set in motion through a external stimuli and forces of nature.Has given rise to modern psychology of behaviourism importance of conditioned responses.</a:t>
            </a:r>
            <a:endParaRPr sz="1800">
              <a:solidFill>
                <a:schemeClr val="dk1"/>
              </a:solidFill>
              <a:latin typeface="Times New Roman"/>
              <a:ea typeface="Times New Roman"/>
              <a:cs typeface="Times New Roman"/>
              <a:sym typeface="Times New Roman"/>
            </a:endParaRPr>
          </a:p>
          <a:p>
            <a:pPr marL="0" lvl="0" indent="0" algn="l" rtl="0">
              <a:spcBef>
                <a:spcPts val="1200"/>
              </a:spcBef>
              <a:spcAft>
                <a:spcPts val="0"/>
              </a:spcAft>
              <a:buNone/>
            </a:pPr>
            <a:r>
              <a:rPr lang="en-GB" sz="2800" b="1" u="sng">
                <a:solidFill>
                  <a:schemeClr val="dk1"/>
                </a:solidFill>
                <a:latin typeface="Times New Roman"/>
                <a:ea typeface="Times New Roman"/>
                <a:cs typeface="Times New Roman"/>
                <a:sym typeface="Times New Roman"/>
              </a:rPr>
              <a:t>Biological:- </a:t>
            </a:r>
            <a:r>
              <a:rPr lang="en-GB" sz="1800">
                <a:solidFill>
                  <a:schemeClr val="dk1"/>
                </a:solidFill>
                <a:latin typeface="Times New Roman"/>
                <a:ea typeface="Times New Roman"/>
                <a:cs typeface="Times New Roman"/>
                <a:sym typeface="Times New Roman"/>
              </a:rPr>
              <a:t>Based upon Darwin theory of education uphold that heredity has a powerful influence on the nature and temperament of an individual being.Biological naturalism emphasizes the development of man’s natural impulses, natural propensities and inborn tendencies.</a:t>
            </a:r>
            <a:endParaRPr sz="1800">
              <a:solidFill>
                <a:schemeClr val="dk1"/>
              </a:solidFill>
              <a:latin typeface="Times New Roman"/>
              <a:ea typeface="Times New Roman"/>
              <a:cs typeface="Times New Roman"/>
              <a:sym typeface="Times New Roman"/>
            </a:endParaRPr>
          </a:p>
          <a:p>
            <a:pPr marL="0" lvl="0" indent="0" algn="l" rtl="0">
              <a:spcBef>
                <a:spcPts val="1200"/>
              </a:spcBef>
              <a:spcAft>
                <a:spcPts val="0"/>
              </a:spcAft>
              <a:buNone/>
            </a:pPr>
            <a:endParaRPr sz="1800">
              <a:latin typeface="Times New Roman"/>
              <a:ea typeface="Times New Roman"/>
              <a:cs typeface="Times New Roman"/>
              <a:sym typeface="Times New Roman"/>
            </a:endParaRPr>
          </a:p>
          <a:p>
            <a:pPr marL="0" lvl="0" indent="0" algn="l" rtl="0">
              <a:spcBef>
                <a:spcPts val="1200"/>
              </a:spcBef>
              <a:spcAft>
                <a:spcPts val="1200"/>
              </a:spcAft>
              <a:buNone/>
            </a:pPr>
            <a:endParaRPr sz="1800">
              <a:latin typeface="Times New Roman"/>
              <a:ea typeface="Times New Roman"/>
              <a:cs typeface="Times New Roman"/>
              <a:sym typeface="Times New Roman"/>
            </a:endParaRPr>
          </a:p>
        </p:txBody>
      </p:sp>
      <p:sp>
        <p:nvSpPr>
          <p:cNvPr id="114" name="Google Shape;114;g2f7a84fcc3505b11_9"/>
          <p:cNvSpPr txBox="1"/>
          <p:nvPr/>
        </p:nvSpPr>
        <p:spPr>
          <a:xfrm>
            <a:off x="5542800" y="2151512"/>
            <a:ext cx="2691300" cy="396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pic>
        <p:nvPicPr>
          <p:cNvPr id="115" name="Google Shape;115;g2f7a84fcc3505b11_9"/>
          <p:cNvPicPr preferRelativeResize="0"/>
          <p:nvPr/>
        </p:nvPicPr>
        <p:blipFill>
          <a:blip r:embed="rId3">
            <a:alphaModFix/>
          </a:blip>
          <a:stretch>
            <a:fillRect/>
          </a:stretch>
        </p:blipFill>
        <p:spPr>
          <a:xfrm>
            <a:off x="0" y="1389600"/>
            <a:ext cx="3127001" cy="37539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g2f7a84fcc3505b11_19"/>
          <p:cNvSpPr txBox="1">
            <a:spLocks noGrp="1"/>
          </p:cNvSpPr>
          <p:nvPr>
            <p:ph type="title"/>
          </p:nvPr>
        </p:nvSpPr>
        <p:spPr>
          <a:xfrm>
            <a:off x="0" y="0"/>
            <a:ext cx="9144000" cy="1152300"/>
          </a:xfrm>
          <a:prstGeom prst="rect">
            <a:avLst/>
          </a:prstGeom>
          <a:solidFill>
            <a:srgbClr val="FFFFFF"/>
          </a:solidFill>
        </p:spPr>
        <p:txBody>
          <a:bodyPr spcFirstLastPara="1" wrap="square" lIns="91425" tIns="91425" rIns="91425" bIns="91425" anchor="ctr" anchorCtr="0">
            <a:noAutofit/>
          </a:bodyPr>
          <a:lstStyle/>
          <a:p>
            <a:pPr marL="0" lvl="0" indent="0" algn="ctr" rtl="0">
              <a:spcBef>
                <a:spcPts val="0"/>
              </a:spcBef>
              <a:spcAft>
                <a:spcPts val="0"/>
              </a:spcAft>
              <a:buNone/>
            </a:pPr>
            <a:r>
              <a:rPr lang="en-GB" sz="4400" b="1" u="sng">
                <a:highlight>
                  <a:srgbClr val="C27BA0"/>
                </a:highlight>
                <a:latin typeface="Pacifico"/>
                <a:ea typeface="Pacifico"/>
                <a:cs typeface="Pacifico"/>
                <a:sym typeface="Pacifico"/>
              </a:rPr>
              <a:t>Characteristics Of Naturalism Education</a:t>
            </a:r>
            <a:endParaRPr sz="4400" b="1" u="sng">
              <a:highlight>
                <a:srgbClr val="C27BA0"/>
              </a:highlight>
              <a:latin typeface="Pacifico"/>
              <a:ea typeface="Pacifico"/>
              <a:cs typeface="Pacifico"/>
              <a:sym typeface="Pacifico"/>
            </a:endParaRPr>
          </a:p>
        </p:txBody>
      </p:sp>
      <p:sp>
        <p:nvSpPr>
          <p:cNvPr id="121" name="Google Shape;121;g2f7a84fcc3505b11_19"/>
          <p:cNvSpPr txBox="1">
            <a:spLocks noGrp="1"/>
          </p:cNvSpPr>
          <p:nvPr>
            <p:ph type="body" idx="1"/>
          </p:nvPr>
        </p:nvSpPr>
        <p:spPr>
          <a:xfrm>
            <a:off x="0" y="1152475"/>
            <a:ext cx="4832400" cy="3990900"/>
          </a:xfrm>
          <a:prstGeom prst="rect">
            <a:avLst/>
          </a:prstGeom>
          <a:solidFill>
            <a:srgbClr val="FFFFFF"/>
          </a:solidFill>
        </p:spPr>
        <p:txBody>
          <a:bodyPr spcFirstLastPara="1" wrap="square" lIns="91425" tIns="91425" rIns="91425" bIns="91425" anchor="t" anchorCtr="0">
            <a:normAutofit/>
          </a:bodyPr>
          <a:lstStyle/>
          <a:p>
            <a:pPr marL="457200" lvl="0" indent="-355600" algn="l" rtl="0">
              <a:spcBef>
                <a:spcPts val="0"/>
              </a:spcBef>
              <a:spcAft>
                <a:spcPts val="0"/>
              </a:spcAft>
              <a:buClr>
                <a:srgbClr val="741B47"/>
              </a:buClr>
              <a:buSzPts val="2000"/>
              <a:buFont typeface="Times New Roman"/>
              <a:buAutoNum type="arabicPeriod"/>
            </a:pPr>
            <a:r>
              <a:rPr lang="en-GB" sz="2000">
                <a:solidFill>
                  <a:srgbClr val="741B47"/>
                </a:solidFill>
                <a:latin typeface="Times New Roman"/>
                <a:ea typeface="Times New Roman"/>
                <a:cs typeface="Times New Roman"/>
                <a:sym typeface="Times New Roman"/>
              </a:rPr>
              <a:t>Back to Nature</a:t>
            </a:r>
            <a:endParaRPr sz="2000">
              <a:solidFill>
                <a:srgbClr val="741B47"/>
              </a:solidFill>
              <a:latin typeface="Times New Roman"/>
              <a:ea typeface="Times New Roman"/>
              <a:cs typeface="Times New Roman"/>
              <a:sym typeface="Times New Roman"/>
            </a:endParaRPr>
          </a:p>
          <a:p>
            <a:pPr marL="457200" lvl="0" indent="-355600" algn="l" rtl="0">
              <a:spcBef>
                <a:spcPts val="0"/>
              </a:spcBef>
              <a:spcAft>
                <a:spcPts val="0"/>
              </a:spcAft>
              <a:buClr>
                <a:srgbClr val="741B47"/>
              </a:buClr>
              <a:buSzPts val="2000"/>
              <a:buFont typeface="Times New Roman"/>
              <a:buAutoNum type="arabicPeriod"/>
            </a:pPr>
            <a:r>
              <a:rPr lang="en-GB" sz="2000">
                <a:solidFill>
                  <a:srgbClr val="741B47"/>
                </a:solidFill>
                <a:latin typeface="Times New Roman"/>
                <a:ea typeface="Times New Roman"/>
                <a:cs typeface="Times New Roman"/>
                <a:sym typeface="Times New Roman"/>
              </a:rPr>
              <a:t>Opposition to bookish Nature</a:t>
            </a:r>
            <a:endParaRPr sz="2000">
              <a:solidFill>
                <a:srgbClr val="741B47"/>
              </a:solidFill>
              <a:latin typeface="Times New Roman"/>
              <a:ea typeface="Times New Roman"/>
              <a:cs typeface="Times New Roman"/>
              <a:sym typeface="Times New Roman"/>
            </a:endParaRPr>
          </a:p>
          <a:p>
            <a:pPr marL="457200" lvl="0" indent="-355600" algn="l" rtl="0">
              <a:spcBef>
                <a:spcPts val="0"/>
              </a:spcBef>
              <a:spcAft>
                <a:spcPts val="0"/>
              </a:spcAft>
              <a:buClr>
                <a:srgbClr val="741B47"/>
              </a:buClr>
              <a:buSzPts val="2000"/>
              <a:buFont typeface="Times New Roman"/>
              <a:buAutoNum type="arabicPeriod"/>
            </a:pPr>
            <a:r>
              <a:rPr lang="en-GB" sz="2000">
                <a:solidFill>
                  <a:srgbClr val="741B47"/>
                </a:solidFill>
                <a:latin typeface="Times New Roman"/>
                <a:ea typeface="Times New Roman"/>
                <a:cs typeface="Times New Roman"/>
                <a:sym typeface="Times New Roman"/>
              </a:rPr>
              <a:t>Progressive</a:t>
            </a:r>
            <a:endParaRPr sz="2000">
              <a:solidFill>
                <a:srgbClr val="741B47"/>
              </a:solidFill>
              <a:latin typeface="Times New Roman"/>
              <a:ea typeface="Times New Roman"/>
              <a:cs typeface="Times New Roman"/>
              <a:sym typeface="Times New Roman"/>
            </a:endParaRPr>
          </a:p>
          <a:p>
            <a:pPr marL="457200" lvl="0" indent="-355600" algn="l" rtl="0">
              <a:spcBef>
                <a:spcPts val="0"/>
              </a:spcBef>
              <a:spcAft>
                <a:spcPts val="0"/>
              </a:spcAft>
              <a:buClr>
                <a:srgbClr val="741B47"/>
              </a:buClr>
              <a:buSzPts val="2000"/>
              <a:buFont typeface="Times New Roman"/>
              <a:buAutoNum type="arabicPeriod"/>
            </a:pPr>
            <a:r>
              <a:rPr lang="en-GB" sz="2000">
                <a:solidFill>
                  <a:srgbClr val="741B47"/>
                </a:solidFill>
                <a:latin typeface="Times New Roman"/>
                <a:ea typeface="Times New Roman"/>
                <a:cs typeface="Times New Roman"/>
                <a:sym typeface="Times New Roman"/>
              </a:rPr>
              <a:t>Negative Education</a:t>
            </a:r>
            <a:endParaRPr sz="2000">
              <a:solidFill>
                <a:srgbClr val="741B47"/>
              </a:solidFill>
              <a:latin typeface="Times New Roman"/>
              <a:ea typeface="Times New Roman"/>
              <a:cs typeface="Times New Roman"/>
              <a:sym typeface="Times New Roman"/>
            </a:endParaRPr>
          </a:p>
          <a:p>
            <a:pPr marL="457200" lvl="0" indent="-355600" algn="l" rtl="0">
              <a:spcBef>
                <a:spcPts val="0"/>
              </a:spcBef>
              <a:spcAft>
                <a:spcPts val="0"/>
              </a:spcAft>
              <a:buClr>
                <a:srgbClr val="741B47"/>
              </a:buClr>
              <a:buSzPts val="2000"/>
              <a:buFont typeface="Times New Roman"/>
              <a:buAutoNum type="arabicPeriod"/>
            </a:pPr>
            <a:r>
              <a:rPr lang="en-GB" sz="2000">
                <a:solidFill>
                  <a:srgbClr val="741B47"/>
                </a:solidFill>
                <a:latin typeface="Times New Roman"/>
                <a:ea typeface="Times New Roman"/>
                <a:cs typeface="Times New Roman"/>
                <a:sym typeface="Times New Roman"/>
              </a:rPr>
              <a:t>Central position of the Child</a:t>
            </a:r>
            <a:endParaRPr sz="2000">
              <a:solidFill>
                <a:srgbClr val="741B47"/>
              </a:solidFill>
              <a:latin typeface="Times New Roman"/>
              <a:ea typeface="Times New Roman"/>
              <a:cs typeface="Times New Roman"/>
              <a:sym typeface="Times New Roman"/>
            </a:endParaRPr>
          </a:p>
          <a:p>
            <a:pPr marL="457200" lvl="0" indent="-355600" algn="l" rtl="0">
              <a:spcBef>
                <a:spcPts val="0"/>
              </a:spcBef>
              <a:spcAft>
                <a:spcPts val="0"/>
              </a:spcAft>
              <a:buClr>
                <a:srgbClr val="741B47"/>
              </a:buClr>
              <a:buSzPts val="2000"/>
              <a:buFont typeface="Times New Roman"/>
              <a:buAutoNum type="arabicPeriod"/>
            </a:pPr>
            <a:r>
              <a:rPr lang="en-GB" sz="2000">
                <a:solidFill>
                  <a:srgbClr val="741B47"/>
                </a:solidFill>
                <a:latin typeface="Times New Roman"/>
                <a:ea typeface="Times New Roman"/>
                <a:cs typeface="Times New Roman"/>
                <a:sym typeface="Times New Roman"/>
              </a:rPr>
              <a:t>Freedom of the Child</a:t>
            </a:r>
            <a:endParaRPr sz="2000">
              <a:solidFill>
                <a:srgbClr val="741B47"/>
              </a:solidFill>
              <a:latin typeface="Times New Roman"/>
              <a:ea typeface="Times New Roman"/>
              <a:cs typeface="Times New Roman"/>
              <a:sym typeface="Times New Roman"/>
            </a:endParaRPr>
          </a:p>
          <a:p>
            <a:pPr marL="457200" lvl="0" indent="-355600" algn="l" rtl="0">
              <a:spcBef>
                <a:spcPts val="0"/>
              </a:spcBef>
              <a:spcAft>
                <a:spcPts val="0"/>
              </a:spcAft>
              <a:buClr>
                <a:srgbClr val="741B47"/>
              </a:buClr>
              <a:buSzPts val="2000"/>
              <a:buFont typeface="Times New Roman"/>
              <a:buAutoNum type="arabicPeriod"/>
            </a:pPr>
            <a:r>
              <a:rPr lang="en-GB" sz="2000">
                <a:solidFill>
                  <a:srgbClr val="741B47"/>
                </a:solidFill>
                <a:latin typeface="Times New Roman"/>
                <a:ea typeface="Times New Roman"/>
                <a:cs typeface="Times New Roman"/>
                <a:sym typeface="Times New Roman"/>
              </a:rPr>
              <a:t>Emphasis on the training of senses</a:t>
            </a:r>
            <a:endParaRPr sz="2000">
              <a:solidFill>
                <a:srgbClr val="741B47"/>
              </a:solidFill>
              <a:latin typeface="Times New Roman"/>
              <a:ea typeface="Times New Roman"/>
              <a:cs typeface="Times New Roman"/>
              <a:sym typeface="Times New Roman"/>
            </a:endParaRPr>
          </a:p>
        </p:txBody>
      </p:sp>
      <p:sp>
        <p:nvSpPr>
          <p:cNvPr id="122" name="Google Shape;122;g2f7a84fcc3505b11_19"/>
          <p:cNvSpPr txBox="1">
            <a:spLocks noGrp="1"/>
          </p:cNvSpPr>
          <p:nvPr>
            <p:ph type="body" idx="2"/>
          </p:nvPr>
        </p:nvSpPr>
        <p:spPr>
          <a:xfrm>
            <a:off x="4832400" y="1152475"/>
            <a:ext cx="3999900" cy="36663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pic>
        <p:nvPicPr>
          <p:cNvPr id="123" name="Google Shape;123;g2f7a84fcc3505b11_19"/>
          <p:cNvPicPr preferRelativeResize="0"/>
          <p:nvPr/>
        </p:nvPicPr>
        <p:blipFill>
          <a:blip r:embed="rId3">
            <a:alphaModFix/>
          </a:blip>
          <a:stretch>
            <a:fillRect/>
          </a:stretch>
        </p:blipFill>
        <p:spPr>
          <a:xfrm>
            <a:off x="4832400" y="1152600"/>
            <a:ext cx="4311600" cy="3990900"/>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1819</Words>
  <Application>Microsoft Office PowerPoint</Application>
  <PresentationFormat>On-screen Show (16:9)</PresentationFormat>
  <Paragraphs>150</Paragraphs>
  <Slides>21</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Oswald</vt:lpstr>
      <vt:lpstr>Pacifico</vt:lpstr>
      <vt:lpstr>Times New Roman</vt:lpstr>
      <vt:lpstr>Simple Light</vt:lpstr>
      <vt:lpstr>PowerPoint Presentation</vt:lpstr>
      <vt:lpstr>School of Philosophy Naturalism</vt:lpstr>
      <vt:lpstr>Contents</vt:lpstr>
      <vt:lpstr>Introduction</vt:lpstr>
      <vt:lpstr>Definition of Naturalism</vt:lpstr>
      <vt:lpstr>Protagonist of Naturalism</vt:lpstr>
      <vt:lpstr>Naturalism In Education</vt:lpstr>
      <vt:lpstr>Forms of Naturalism</vt:lpstr>
      <vt:lpstr>Characteristics Of Naturalism Education</vt:lpstr>
      <vt:lpstr>Back To Nature : - “All the things are good as they come from the hands of the author of the nature, every where they degenerate in the hands of the nature.  Opposition to Bookish Nature:-According to “ROUSSEAU” We give too much importance to words. We produce by chattering education , education chatters only.If you are all the time teaching morals only to the child you will make him a fool . If your mind is always giving instructions to the child , then his mind will become useless. Whatever the child learns in the play ground is four times more useful than what he learns in the classroom.  Progressive:-Nature wills that children should be children before they are men.If we seek to pervert the order , we shall produce fruits without ripeness and flavours.- “ROUSSEAU”  Negative Education;- According to “ J.S.ROSS” A negative Education does not mean a time of idleness far from it. It does not give the virtue but protects from vice - versa. It does not inculcate truth , it protects from error. It disposes the child to take the path that will lead him to truth when he has reached it, and goodness, when he has acquired the faculty of recognizing and loving it.</vt:lpstr>
      <vt:lpstr>Central Position Of the Child:- According to “ ROUSSEAU”  Give me a 12 years old boy who does not know anything . By 15years of age, I will teach him so much as other children read in 15 years of early life . The only difference will be that your student remembers only Knowledge and my student will be able to use it in practical life.  Freedom Of the Child:- God makes all thing good , man meddles with them and they become evil.  - “ROUSSEAU”  Emphasis On the Training Of Senses:- Senses are the gateways of the Knowledge. For effective learning adequate sensory experiences should be provided to the child.Education should prepare the way for reason by the Proper exercises of senses.</vt:lpstr>
      <vt:lpstr>Naturalism And Aims  To perfect the human machine  Attainment of presents and future happiness  Preparation for struggle of life  Adaption to environment  Improve of racial gains  Natural development  Autonomous Development</vt:lpstr>
      <vt:lpstr>Naturalism And Curriculum</vt:lpstr>
      <vt:lpstr>Naturalism And Methods Of Teaching</vt:lpstr>
      <vt:lpstr>Naturalism And Teacher</vt:lpstr>
      <vt:lpstr>Naturalism And Discipline</vt:lpstr>
      <vt:lpstr>Naturalism And School</vt:lpstr>
      <vt:lpstr>Merits And Demerits Of Naturalism</vt:lpstr>
      <vt:lpstr>Conclusion</vt:lpstr>
      <vt:lpstr>References</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Microsoft account</cp:lastModifiedBy>
  <cp:revision>3</cp:revision>
  <dcterms:modified xsi:type="dcterms:W3CDTF">2023-02-27T12:48:19Z</dcterms:modified>
</cp:coreProperties>
</file>