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87" autoAdjust="0"/>
    <p:restoredTop sz="83548" autoAdjust="0"/>
  </p:normalViewPr>
  <p:slideViewPr>
    <p:cSldViewPr>
      <p:cViewPr>
        <p:scale>
          <a:sx n="100" d="100"/>
          <a:sy n="100" d="100"/>
        </p:scale>
        <p:origin x="-292" y="3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8/20/2022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en.wikipedia.org/wiki/N%C4%81tyas%C4%81stra" TargetMode="External"/><Relationship Id="rId2" Type="http://schemas.openxmlformats.org/officeDocument/2006/relationships/hyperlink" Target="https://en.wikipedia.org/wiki/Bharata_Muni" TargetMode="External"/><Relationship Id="rId1" Type="http://schemas.openxmlformats.org/officeDocument/2006/relationships/slideLayout" Target="../slideLayouts/slideLayout7.xml"/><Relationship Id="rId4" Type="http://schemas.openxmlformats.org/officeDocument/2006/relationships/hyperlink" Target="https://en.wikipedia.org/wiki/India"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en.wikipedia.org/wiki/Bhay%C4%81naka" TargetMode="External"/><Relationship Id="rId3" Type="http://schemas.openxmlformats.org/officeDocument/2006/relationships/hyperlink" Target="https://en.wikipedia.org/wiki/Vishnu" TargetMode="External"/><Relationship Id="rId7" Type="http://schemas.openxmlformats.org/officeDocument/2006/relationships/hyperlink" Target="https://en.wikipedia.org/wiki/Yama" TargetMode="External"/><Relationship Id="rId2" Type="http://schemas.openxmlformats.org/officeDocument/2006/relationships/hyperlink" Target="https://en.wikipedia.org/wiki/Srungara" TargetMode="External"/><Relationship Id="rId1" Type="http://schemas.openxmlformats.org/officeDocument/2006/relationships/slideLayout" Target="../slideLayouts/slideLayout7.xml"/><Relationship Id="rId6" Type="http://schemas.openxmlformats.org/officeDocument/2006/relationships/hyperlink" Target="https://en.wikipedia.org/wiki/Karu%E1%B9%87%C4%81" TargetMode="External"/><Relationship Id="rId5" Type="http://schemas.openxmlformats.org/officeDocument/2006/relationships/hyperlink" Target="https://en.wikipedia.org/wiki/Shiva" TargetMode="External"/><Relationship Id="rId10" Type="http://schemas.openxmlformats.org/officeDocument/2006/relationships/hyperlink" Target="https://en.wikipedia.org/wiki/Brahma" TargetMode="External"/><Relationship Id="rId4" Type="http://schemas.openxmlformats.org/officeDocument/2006/relationships/hyperlink" Target="https://en.wikipedia.org/wiki/H%C4%81sya" TargetMode="External"/><Relationship Id="rId9" Type="http://schemas.openxmlformats.org/officeDocument/2006/relationships/hyperlink" Target="https://en.wikipedia.org/wiki/Indra"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en.wikipedia.org/wiki/Rasa_(aesthetics)#cite_note-Pollock2016-27" TargetMode="External"/><Relationship Id="rId2" Type="http://schemas.openxmlformats.org/officeDocument/2006/relationships/hyperlink" Target="https://en.wikipedia.org/wiki/Shanta_Rasa" TargetMode="External"/><Relationship Id="rId1" Type="http://schemas.openxmlformats.org/officeDocument/2006/relationships/slideLayout" Target="../slideLayouts/slideLayout7.xml"/><Relationship Id="rId4" Type="http://schemas.openxmlformats.org/officeDocument/2006/relationships/hyperlink" Target="https://en.wikipedia.org/wiki/Vishnu"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hyperlink" Target="https://en.wikipedia.org/wiki/Manipuri_dance" TargetMode="External"/><Relationship Id="rId3" Type="http://schemas.openxmlformats.org/officeDocument/2006/relationships/hyperlink" Target="https://en.wikipedia.org/wiki/Bharatanatyam" TargetMode="External"/><Relationship Id="rId7" Type="http://schemas.openxmlformats.org/officeDocument/2006/relationships/hyperlink" Target="https://en.wikipedia.org/wiki/Odissi" TargetMode="External"/><Relationship Id="rId2" Type="http://schemas.openxmlformats.org/officeDocument/2006/relationships/hyperlink" Target="https://en.wikipedia.org/wiki/Aesthetics" TargetMode="External"/><Relationship Id="rId1" Type="http://schemas.openxmlformats.org/officeDocument/2006/relationships/slideLayout" Target="../slideLayouts/slideLayout7.xml"/><Relationship Id="rId6" Type="http://schemas.openxmlformats.org/officeDocument/2006/relationships/hyperlink" Target="https://en.wikipedia.org/wiki/Kuchipudi" TargetMode="External"/><Relationship Id="rId11" Type="http://schemas.openxmlformats.org/officeDocument/2006/relationships/hyperlink" Target="https://en.wikipedia.org/wiki/Raga" TargetMode="External"/><Relationship Id="rId5" Type="http://schemas.openxmlformats.org/officeDocument/2006/relationships/hyperlink" Target="https://en.wikipedia.org/wiki/Kathak" TargetMode="External"/><Relationship Id="rId10" Type="http://schemas.openxmlformats.org/officeDocument/2006/relationships/hyperlink" Target="https://en.wikipedia.org/wiki/Indian_classical_music" TargetMode="External"/><Relationship Id="rId4" Type="http://schemas.openxmlformats.org/officeDocument/2006/relationships/hyperlink" Target="https://en.wikipedia.org/wiki/Kathakali" TargetMode="External"/><Relationship Id="rId9" Type="http://schemas.openxmlformats.org/officeDocument/2006/relationships/hyperlink" Target="https://en.wikipedia.org/wiki/Kudiyattam"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en.wikipedia.org/wiki/Shilpa_Shastras"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ndex.php?title=Theatre_architecture&amp;action=edit&amp;redlink=1" TargetMode="External"/><Relationship Id="rId3" Type="http://schemas.openxmlformats.org/officeDocument/2006/relationships/hyperlink" Target="https://en.wikipedia.org/wiki/Bharata_Muni" TargetMode="External"/><Relationship Id="rId7" Type="http://schemas.openxmlformats.org/officeDocument/2006/relationships/hyperlink" Target="https://en.wikipedia.org/wiki/Dramaturgy" TargetMode="External"/><Relationship Id="rId12" Type="http://schemas.openxmlformats.org/officeDocument/2006/relationships/hyperlink" Target="https://en.wikipedia.org/wiki/Hindu_mythology" TargetMode="External"/><Relationship Id="rId2" Type="http://schemas.openxmlformats.org/officeDocument/2006/relationships/hyperlink" Target="https://en.wikipedia.org/wiki/Natyashastra" TargetMode="External"/><Relationship Id="rId1" Type="http://schemas.openxmlformats.org/officeDocument/2006/relationships/slideLayout" Target="../slideLayouts/slideLayout7.xml"/><Relationship Id="rId6" Type="http://schemas.openxmlformats.org/officeDocument/2006/relationships/hyperlink" Target="https://en.wikipedia.org/wiki/Music" TargetMode="External"/><Relationship Id="rId11" Type="http://schemas.openxmlformats.org/officeDocument/2006/relationships/hyperlink" Target="https://en.wikipedia.org/wiki/Theatrical_properties" TargetMode="External"/><Relationship Id="rId5" Type="http://schemas.openxmlformats.org/officeDocument/2006/relationships/hyperlink" Target="https://en.wikipedia.org/wiki/Dance" TargetMode="External"/><Relationship Id="rId10" Type="http://schemas.openxmlformats.org/officeDocument/2006/relationships/hyperlink" Target="https://en.wikipedia.org/wiki/Theatrical_makeup" TargetMode="External"/><Relationship Id="rId4" Type="http://schemas.openxmlformats.org/officeDocument/2006/relationships/hyperlink" Target="https://en.wikipedia.org/wiki/Acting" TargetMode="External"/><Relationship Id="rId9" Type="http://schemas.openxmlformats.org/officeDocument/2006/relationships/hyperlink" Target="https://en.wikipedia.org/wiki/Costume_design"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Shaivism" TargetMode="External"/><Relationship Id="rId2" Type="http://schemas.openxmlformats.org/officeDocument/2006/relationships/hyperlink" Target="https://en.wikipedia.org/wiki/Puppetry" TargetMode="External"/><Relationship Id="rId1" Type="http://schemas.openxmlformats.org/officeDocument/2006/relationships/slideLayout" Target="../slideLayouts/slideLayout7.xml"/><Relationship Id="rId5" Type="http://schemas.openxmlformats.org/officeDocument/2006/relationships/hyperlink" Target="https://en.wikipedia.org/wiki/Abhinavabharati" TargetMode="External"/><Relationship Id="rId4" Type="http://schemas.openxmlformats.org/officeDocument/2006/relationships/hyperlink" Target="https://en.wikipedia.org/wiki/Abhinavagupta"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Sanskrit_language" TargetMode="External"/><Relationship Id="rId2" Type="http://schemas.openxmlformats.org/officeDocument/2006/relationships/hyperlink" Target="https://en.wikipedia.org/wiki/Indian_aesthetics"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Rigveda" TargetMode="External"/><Relationship Id="rId2" Type="http://schemas.openxmlformats.org/officeDocument/2006/relationships/hyperlink" Target="https://en.wikipedia.org/wiki/Vedas" TargetMode="External"/><Relationship Id="rId1" Type="http://schemas.openxmlformats.org/officeDocument/2006/relationships/slideLayout" Target="../slideLayouts/slideLayout7.xml"/><Relationship Id="rId5" Type="http://schemas.openxmlformats.org/officeDocument/2006/relationships/hyperlink" Target="https://en.wikipedia.org/wiki/Upanishad" TargetMode="External"/><Relationship Id="rId4" Type="http://schemas.openxmlformats.org/officeDocument/2006/relationships/hyperlink" Target="https://en.wikipedia.org/wiki/Atharvaveda"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en.wikipedia.org/wiki/Sutra"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2209800"/>
            <a:ext cx="6019800" cy="2472472"/>
          </a:xfrm>
          <a:prstGeom prst="rect">
            <a:avLst/>
          </a:prstGeom>
        </p:spPr>
        <p:txBody>
          <a:bodyPr wrap="square">
            <a:spAutoFit/>
          </a:bodyPr>
          <a:lstStyle/>
          <a:p>
            <a:pPr>
              <a:lnSpc>
                <a:spcPct val="115000"/>
              </a:lnSpc>
              <a:spcAft>
                <a:spcPts val="1000"/>
              </a:spcAft>
            </a:pPr>
            <a:r>
              <a:rPr lang="en-IN" sz="4000" b="1" dirty="0" err="1">
                <a:latin typeface="Times New Roman"/>
                <a:ea typeface="Times New Roman"/>
                <a:cs typeface="Times New Roman"/>
              </a:rPr>
              <a:t>Natya</a:t>
            </a:r>
            <a:r>
              <a:rPr lang="en-IN" sz="4000" b="1" dirty="0">
                <a:latin typeface="Times New Roman"/>
                <a:ea typeface="Times New Roman"/>
                <a:cs typeface="Times New Roman"/>
              </a:rPr>
              <a:t> </a:t>
            </a:r>
            <a:r>
              <a:rPr lang="en-IN" sz="4000" b="1" dirty="0" err="1" smtClean="0">
                <a:latin typeface="Times New Roman"/>
                <a:ea typeface="Times New Roman"/>
                <a:cs typeface="Times New Roman"/>
              </a:rPr>
              <a:t>Shaastra</a:t>
            </a:r>
            <a:endParaRPr lang="en-IN" sz="4000" b="1" dirty="0" smtClean="0">
              <a:latin typeface="Times New Roman"/>
              <a:ea typeface="Times New Roman"/>
              <a:cs typeface="Times New Roman"/>
            </a:endParaRPr>
          </a:p>
          <a:p>
            <a:pPr>
              <a:lnSpc>
                <a:spcPct val="115000"/>
              </a:lnSpc>
              <a:spcAft>
                <a:spcPts val="1000"/>
              </a:spcAft>
            </a:pPr>
            <a:r>
              <a:rPr lang="en-IN" sz="4000" b="1" dirty="0" smtClean="0">
                <a:latin typeface="Times New Roman"/>
                <a:ea typeface="Calibri"/>
                <a:cs typeface="Times New Roman"/>
              </a:rPr>
              <a:t>Chapter VI</a:t>
            </a:r>
          </a:p>
          <a:p>
            <a:pPr>
              <a:lnSpc>
                <a:spcPct val="115000"/>
              </a:lnSpc>
              <a:spcAft>
                <a:spcPts val="1000"/>
              </a:spcAft>
            </a:pPr>
            <a:r>
              <a:rPr lang="en-IN" sz="4000" b="1" dirty="0" smtClean="0">
                <a:latin typeface="Times New Roman"/>
                <a:ea typeface="Calibri"/>
                <a:cs typeface="Times New Roman"/>
              </a:rPr>
              <a:t>Sentiments [RASA]</a:t>
            </a:r>
            <a:endParaRPr lang="en-IN" sz="4000" dirty="0">
              <a:ea typeface="Calibri"/>
              <a:cs typeface="Times New Roman"/>
            </a:endParaRPr>
          </a:p>
        </p:txBody>
      </p:sp>
    </p:spTree>
    <p:extLst>
      <p:ext uri="{BB962C8B-B14F-4D97-AF65-F5344CB8AC3E}">
        <p14:creationId xmlns:p14="http://schemas.microsoft.com/office/powerpoint/2010/main" val="3555523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67913"/>
            <a:ext cx="8458200" cy="2069797"/>
          </a:xfrm>
          <a:prstGeom prst="rect">
            <a:avLst/>
          </a:prstGeom>
        </p:spPr>
        <p:txBody>
          <a:bodyPr wrap="square">
            <a:spAutoFit/>
          </a:bodyPr>
          <a:lstStyle/>
          <a:p>
            <a:pPr>
              <a:lnSpc>
                <a:spcPct val="115000"/>
              </a:lnSpc>
              <a:spcAft>
                <a:spcPts val="1000"/>
              </a:spcAft>
            </a:pPr>
            <a:r>
              <a:rPr lang="en-IN" b="1" dirty="0">
                <a:latin typeface="Times New Roman"/>
                <a:ea typeface="Times New Roman"/>
                <a:cs typeface="Times New Roman"/>
              </a:rPr>
              <a:t>According to the </a:t>
            </a:r>
            <a:r>
              <a:rPr lang="en-IN" b="1" i="1" dirty="0" err="1">
                <a:solidFill>
                  <a:srgbClr val="FF0000"/>
                </a:solidFill>
                <a:latin typeface="Times New Roman"/>
                <a:ea typeface="Times New Roman"/>
                <a:cs typeface="Times New Roman"/>
              </a:rPr>
              <a:t>Natya</a:t>
            </a:r>
            <a:r>
              <a:rPr lang="en-IN" b="1" i="1" dirty="0">
                <a:solidFill>
                  <a:srgbClr val="FF0000"/>
                </a:solidFill>
                <a:latin typeface="Times New Roman"/>
                <a:ea typeface="Times New Roman"/>
                <a:cs typeface="Times New Roman"/>
              </a:rPr>
              <a:t> </a:t>
            </a:r>
            <a:r>
              <a:rPr lang="en-IN" b="1" i="1" dirty="0" err="1">
                <a:solidFill>
                  <a:srgbClr val="FF0000"/>
                </a:solidFill>
                <a:latin typeface="Times New Roman"/>
                <a:ea typeface="Times New Roman"/>
                <a:cs typeface="Times New Roman"/>
              </a:rPr>
              <a:t>shastra</a:t>
            </a:r>
            <a:r>
              <a:rPr lang="en-IN" b="1" dirty="0">
                <a:latin typeface="Times New Roman"/>
                <a:ea typeface="Times New Roman"/>
                <a:cs typeface="Times New Roman"/>
              </a:rPr>
              <a:t>, the goals of theatre </a:t>
            </a:r>
            <a:r>
              <a:rPr lang="en-IN" b="1" dirty="0" smtClean="0">
                <a:latin typeface="Times New Roman"/>
                <a:ea typeface="Times New Roman"/>
                <a:cs typeface="Times New Roman"/>
              </a:rPr>
              <a:t>are as follows:</a:t>
            </a:r>
          </a:p>
          <a:p>
            <a:pPr>
              <a:lnSpc>
                <a:spcPct val="115000"/>
              </a:lnSpc>
              <a:spcAft>
                <a:spcPts val="1000"/>
              </a:spcAft>
            </a:pPr>
            <a:endParaRPr lang="en-IN" b="1" dirty="0" smtClean="0">
              <a:latin typeface="Times New Roman"/>
              <a:ea typeface="Times New Roman"/>
              <a:cs typeface="Times New Roman"/>
            </a:endParaRPr>
          </a:p>
          <a:p>
            <a:pPr marL="285750" indent="-285750">
              <a:lnSpc>
                <a:spcPct val="115000"/>
              </a:lnSpc>
              <a:spcAft>
                <a:spcPts val="1000"/>
              </a:spcAft>
              <a:buFont typeface="Wingdings" pitchFamily="2" charset="2"/>
              <a:buChar char="Ø"/>
            </a:pPr>
            <a:r>
              <a:rPr lang="en-IN" b="1" dirty="0" smtClean="0">
                <a:latin typeface="Times New Roman"/>
                <a:ea typeface="Times New Roman"/>
                <a:cs typeface="Times New Roman"/>
              </a:rPr>
              <a:t> </a:t>
            </a:r>
            <a:r>
              <a:rPr lang="en-IN" b="1" dirty="0">
                <a:latin typeface="Times New Roman"/>
                <a:ea typeface="Times New Roman"/>
                <a:cs typeface="Times New Roman"/>
              </a:rPr>
              <a:t>to empower aesthetic experience and deliver emotional </a:t>
            </a:r>
            <a:r>
              <a:rPr lang="en-IN" b="1" i="1" dirty="0">
                <a:solidFill>
                  <a:srgbClr val="FF0000"/>
                </a:solidFill>
                <a:latin typeface="Times New Roman"/>
                <a:ea typeface="Times New Roman"/>
                <a:cs typeface="Times New Roman"/>
              </a:rPr>
              <a:t>rasa</a:t>
            </a:r>
            <a:r>
              <a:rPr lang="en-IN" b="1" dirty="0">
                <a:solidFill>
                  <a:srgbClr val="FF0000"/>
                </a:solidFill>
                <a:latin typeface="Times New Roman"/>
                <a:ea typeface="Times New Roman"/>
                <a:cs typeface="Times New Roman"/>
              </a:rPr>
              <a:t>.</a:t>
            </a:r>
            <a:r>
              <a:rPr lang="en-IN" b="1" dirty="0">
                <a:latin typeface="Times New Roman"/>
                <a:ea typeface="Times New Roman"/>
                <a:cs typeface="Times New Roman"/>
              </a:rPr>
              <a:t> </a:t>
            </a:r>
            <a:endParaRPr lang="en-IN" b="1" dirty="0" smtClean="0">
              <a:latin typeface="Times New Roman"/>
              <a:ea typeface="Times New Roman"/>
              <a:cs typeface="Times New Roman"/>
            </a:endParaRPr>
          </a:p>
          <a:p>
            <a:pPr marL="285750" indent="-285750">
              <a:lnSpc>
                <a:spcPct val="115000"/>
              </a:lnSpc>
              <a:spcAft>
                <a:spcPts val="1000"/>
              </a:spcAft>
              <a:buFont typeface="Wingdings" pitchFamily="2" charset="2"/>
              <a:buChar char="Ø"/>
            </a:pPr>
            <a:r>
              <a:rPr lang="en-IN" b="1" dirty="0" smtClean="0">
                <a:latin typeface="Times New Roman"/>
                <a:ea typeface="Times New Roman"/>
                <a:cs typeface="Times New Roman"/>
              </a:rPr>
              <a:t> to </a:t>
            </a:r>
            <a:r>
              <a:rPr lang="en-IN" b="1" dirty="0">
                <a:latin typeface="Times New Roman"/>
                <a:ea typeface="Times New Roman"/>
                <a:cs typeface="Times New Roman"/>
              </a:rPr>
              <a:t>provide relief to those exhausted with labour, or agitated with grief, or loaded with misery, or struck by difficult times. </a:t>
            </a:r>
            <a:endParaRPr lang="en-IN" sz="1600" b="1" dirty="0">
              <a:ea typeface="Calibri"/>
              <a:cs typeface="Times New Roman"/>
            </a:endParaRPr>
          </a:p>
        </p:txBody>
      </p:sp>
    </p:spTree>
    <p:extLst>
      <p:ext uri="{BB962C8B-B14F-4D97-AF65-F5344CB8AC3E}">
        <p14:creationId xmlns:p14="http://schemas.microsoft.com/office/powerpoint/2010/main" val="248734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668518"/>
            <a:ext cx="8001000" cy="2976712"/>
          </a:xfrm>
          <a:prstGeom prst="rect">
            <a:avLst/>
          </a:prstGeom>
        </p:spPr>
        <p:txBody>
          <a:bodyPr wrap="square">
            <a:spAutoFit/>
          </a:bodyPr>
          <a:lstStyle/>
          <a:p>
            <a:pPr>
              <a:lnSpc>
                <a:spcPct val="115000"/>
              </a:lnSpc>
              <a:spcAft>
                <a:spcPts val="1000"/>
              </a:spcAft>
            </a:pPr>
            <a:r>
              <a:rPr lang="en-IN" sz="2800" b="1" dirty="0" smtClean="0">
                <a:latin typeface="Times New Roman"/>
                <a:ea typeface="Times New Roman"/>
                <a:cs typeface="Times New Roman"/>
              </a:rPr>
              <a:t>Elements:</a:t>
            </a:r>
          </a:p>
          <a:p>
            <a:pPr>
              <a:lnSpc>
                <a:spcPct val="115000"/>
              </a:lnSpc>
              <a:spcAft>
                <a:spcPts val="1000"/>
              </a:spcAft>
            </a:pPr>
            <a:endParaRPr lang="en-IN" sz="1600" dirty="0">
              <a:ea typeface="Calibri"/>
              <a:cs typeface="Times New Roman"/>
            </a:endParaRPr>
          </a:p>
          <a:p>
            <a:pPr>
              <a:lnSpc>
                <a:spcPct val="115000"/>
              </a:lnSpc>
              <a:spcAft>
                <a:spcPts val="1000"/>
              </a:spcAft>
            </a:pPr>
            <a:r>
              <a:rPr lang="en-IN" u="sng" dirty="0" err="1">
                <a:solidFill>
                  <a:srgbClr val="0000FF"/>
                </a:solidFill>
                <a:latin typeface="Times New Roman"/>
                <a:ea typeface="Times New Roman"/>
                <a:cs typeface="Times New Roman"/>
                <a:hlinkClick r:id="rId2" tooltip="Bharata Muni"/>
              </a:rPr>
              <a:t>Bharata</a:t>
            </a:r>
            <a:r>
              <a:rPr lang="en-IN" u="sng" dirty="0">
                <a:solidFill>
                  <a:srgbClr val="0000FF"/>
                </a:solidFill>
                <a:latin typeface="Times New Roman"/>
                <a:ea typeface="Times New Roman"/>
                <a:cs typeface="Times New Roman"/>
                <a:hlinkClick r:id="rId2" tooltip="Bharata Muni"/>
              </a:rPr>
              <a:t> Muni</a:t>
            </a:r>
            <a:r>
              <a:rPr lang="en-IN" dirty="0">
                <a:latin typeface="Times New Roman"/>
                <a:ea typeface="Times New Roman"/>
                <a:cs typeface="Times New Roman"/>
              </a:rPr>
              <a:t> stated the eight </a:t>
            </a:r>
            <a:r>
              <a:rPr lang="en-IN" dirty="0" err="1">
                <a:latin typeface="Times New Roman"/>
                <a:ea typeface="Times New Roman"/>
                <a:cs typeface="Times New Roman"/>
              </a:rPr>
              <a:t>Rasas</a:t>
            </a:r>
            <a:r>
              <a:rPr lang="en-IN" dirty="0">
                <a:latin typeface="Times New Roman"/>
                <a:ea typeface="Times New Roman"/>
                <a:cs typeface="Times New Roman"/>
              </a:rPr>
              <a:t> in the </a:t>
            </a:r>
            <a:r>
              <a:rPr lang="en-IN" i="1" u="sng" dirty="0" err="1">
                <a:solidFill>
                  <a:srgbClr val="0000FF"/>
                </a:solidFill>
                <a:latin typeface="Times New Roman"/>
                <a:ea typeface="Times New Roman"/>
                <a:cs typeface="Times New Roman"/>
                <a:hlinkClick r:id="rId3" tooltip="Nātyasāstra"/>
              </a:rPr>
              <a:t>Nātyasāstra</a:t>
            </a:r>
            <a:r>
              <a:rPr lang="en-IN" dirty="0">
                <a:latin typeface="Times New Roman"/>
                <a:ea typeface="Times New Roman"/>
                <a:cs typeface="Times New Roman"/>
              </a:rPr>
              <a:t>. </a:t>
            </a:r>
            <a:endParaRPr lang="en-IN" sz="1600" dirty="0">
              <a:ea typeface="Calibri"/>
              <a:cs typeface="Times New Roman"/>
            </a:endParaRPr>
          </a:p>
          <a:p>
            <a:pPr>
              <a:lnSpc>
                <a:spcPct val="115000"/>
              </a:lnSpc>
              <a:spcAft>
                <a:spcPts val="1000"/>
              </a:spcAft>
            </a:pPr>
            <a:r>
              <a:rPr lang="en-IN" dirty="0">
                <a:latin typeface="Times New Roman"/>
                <a:ea typeface="Times New Roman"/>
                <a:cs typeface="Times New Roman"/>
              </a:rPr>
              <a:t>In the </a:t>
            </a:r>
            <a:r>
              <a:rPr lang="en-IN" u="sng" dirty="0">
                <a:solidFill>
                  <a:srgbClr val="0000FF"/>
                </a:solidFill>
                <a:latin typeface="Times New Roman"/>
                <a:ea typeface="Times New Roman"/>
                <a:cs typeface="Times New Roman"/>
                <a:hlinkClick r:id="rId4" tooltip="India"/>
              </a:rPr>
              <a:t>Indian</a:t>
            </a:r>
            <a:r>
              <a:rPr lang="en-IN" dirty="0">
                <a:latin typeface="Times New Roman"/>
                <a:ea typeface="Times New Roman"/>
                <a:cs typeface="Times New Roman"/>
              </a:rPr>
              <a:t> performing arts, a </a:t>
            </a:r>
            <a:r>
              <a:rPr lang="en-IN" i="1" dirty="0">
                <a:solidFill>
                  <a:srgbClr val="FF0000"/>
                </a:solidFill>
                <a:latin typeface="Times New Roman"/>
                <a:ea typeface="Times New Roman"/>
                <a:cs typeface="Times New Roman"/>
              </a:rPr>
              <a:t>rasa</a:t>
            </a:r>
            <a:r>
              <a:rPr lang="en-IN" dirty="0">
                <a:solidFill>
                  <a:srgbClr val="FF0000"/>
                </a:solidFill>
                <a:latin typeface="Times New Roman"/>
                <a:ea typeface="Times New Roman"/>
                <a:cs typeface="Times New Roman"/>
              </a:rPr>
              <a:t> is a sentiment or emotion</a:t>
            </a:r>
            <a:r>
              <a:rPr lang="en-IN" dirty="0">
                <a:latin typeface="Times New Roman"/>
                <a:ea typeface="Times New Roman"/>
                <a:cs typeface="Times New Roman"/>
              </a:rPr>
              <a:t> evoked in each member of the audience by the art. </a:t>
            </a:r>
            <a:endParaRPr lang="en-IN" sz="1600" dirty="0">
              <a:ea typeface="Calibri"/>
              <a:cs typeface="Times New Roman"/>
            </a:endParaRPr>
          </a:p>
          <a:p>
            <a:pPr>
              <a:lnSpc>
                <a:spcPct val="115000"/>
              </a:lnSpc>
              <a:spcAft>
                <a:spcPts val="1000"/>
              </a:spcAft>
            </a:pPr>
            <a:r>
              <a:rPr lang="en-IN" dirty="0">
                <a:latin typeface="Times New Roman"/>
                <a:ea typeface="Times New Roman"/>
                <a:cs typeface="Times New Roman"/>
              </a:rPr>
              <a:t>The </a:t>
            </a:r>
            <a:r>
              <a:rPr lang="en-IN" i="1" dirty="0" err="1">
                <a:latin typeface="Times New Roman"/>
                <a:ea typeface="Times New Roman"/>
                <a:cs typeface="Times New Roman"/>
              </a:rPr>
              <a:t>Natya</a:t>
            </a:r>
            <a:r>
              <a:rPr lang="en-IN" i="1" dirty="0">
                <a:latin typeface="Times New Roman"/>
                <a:ea typeface="Times New Roman"/>
                <a:cs typeface="Times New Roman"/>
              </a:rPr>
              <a:t> </a:t>
            </a:r>
            <a:r>
              <a:rPr lang="en-IN" i="1" dirty="0" err="1">
                <a:latin typeface="Times New Roman"/>
                <a:ea typeface="Times New Roman"/>
                <a:cs typeface="Times New Roman"/>
              </a:rPr>
              <a:t>Shastra</a:t>
            </a:r>
            <a:r>
              <a:rPr lang="en-IN" dirty="0">
                <a:latin typeface="Times New Roman"/>
                <a:ea typeface="Times New Roman"/>
                <a:cs typeface="Times New Roman"/>
              </a:rPr>
              <a:t> mentions </a:t>
            </a:r>
            <a:r>
              <a:rPr lang="en-IN" b="1" dirty="0">
                <a:solidFill>
                  <a:srgbClr val="FF0000"/>
                </a:solidFill>
                <a:latin typeface="Times New Roman"/>
                <a:ea typeface="Times New Roman"/>
                <a:cs typeface="Times New Roman"/>
              </a:rPr>
              <a:t>six </a:t>
            </a:r>
            <a:r>
              <a:rPr lang="en-IN" b="1" dirty="0" err="1" smtClean="0">
                <a:solidFill>
                  <a:srgbClr val="FF0000"/>
                </a:solidFill>
                <a:latin typeface="Times New Roman"/>
                <a:ea typeface="Times New Roman"/>
                <a:cs typeface="Times New Roman"/>
              </a:rPr>
              <a:t>rasas</a:t>
            </a:r>
            <a:r>
              <a:rPr lang="en-IN" b="1" dirty="0" smtClean="0">
                <a:solidFill>
                  <a:srgbClr val="FF0000"/>
                </a:solidFill>
                <a:latin typeface="Times New Roman"/>
                <a:ea typeface="Times New Roman"/>
                <a:cs typeface="Times New Roman"/>
              </a:rPr>
              <a:t> </a:t>
            </a:r>
            <a:r>
              <a:rPr lang="en-IN" b="1" dirty="0">
                <a:solidFill>
                  <a:srgbClr val="FF0000"/>
                </a:solidFill>
                <a:latin typeface="Times New Roman"/>
                <a:ea typeface="Times New Roman"/>
                <a:cs typeface="Times New Roman"/>
              </a:rPr>
              <a:t>in one section</a:t>
            </a:r>
            <a:r>
              <a:rPr lang="en-IN" dirty="0">
                <a:latin typeface="Times New Roman"/>
                <a:ea typeface="Times New Roman"/>
                <a:cs typeface="Times New Roman"/>
              </a:rPr>
              <a:t>, </a:t>
            </a:r>
            <a:r>
              <a:rPr lang="en-IN" b="1" dirty="0">
                <a:solidFill>
                  <a:srgbClr val="7030A0"/>
                </a:solidFill>
                <a:latin typeface="Times New Roman"/>
                <a:ea typeface="Times New Roman"/>
                <a:cs typeface="Times New Roman"/>
              </a:rPr>
              <a:t>but in the dedicated section on </a:t>
            </a:r>
            <a:r>
              <a:rPr lang="en-IN" b="1" i="1" dirty="0">
                <a:solidFill>
                  <a:srgbClr val="7030A0"/>
                </a:solidFill>
                <a:latin typeface="Times New Roman"/>
                <a:ea typeface="Times New Roman"/>
                <a:cs typeface="Times New Roman"/>
              </a:rPr>
              <a:t>rasa</a:t>
            </a:r>
            <a:r>
              <a:rPr lang="en-IN" b="1" dirty="0">
                <a:solidFill>
                  <a:srgbClr val="7030A0"/>
                </a:solidFill>
                <a:latin typeface="Times New Roman"/>
                <a:ea typeface="Times New Roman"/>
                <a:cs typeface="Times New Roman"/>
              </a:rPr>
              <a:t> it states and discusses eight primary </a:t>
            </a:r>
            <a:r>
              <a:rPr lang="en-IN" b="1" i="1" dirty="0" err="1" smtClean="0">
                <a:solidFill>
                  <a:srgbClr val="7030A0"/>
                </a:solidFill>
                <a:latin typeface="Times New Roman"/>
                <a:ea typeface="Times New Roman"/>
                <a:cs typeface="Times New Roman"/>
              </a:rPr>
              <a:t>rasas</a:t>
            </a:r>
            <a:r>
              <a:rPr lang="en-IN" b="1" dirty="0" smtClean="0">
                <a:solidFill>
                  <a:srgbClr val="7030A0"/>
                </a:solidFill>
                <a:latin typeface="Times New Roman"/>
                <a:ea typeface="Times New Roman"/>
                <a:cs typeface="Times New Roman"/>
              </a:rPr>
              <a:t>.</a:t>
            </a:r>
            <a:endParaRPr lang="en-IN" sz="1600" b="1" dirty="0">
              <a:solidFill>
                <a:srgbClr val="7030A0"/>
              </a:solidFill>
              <a:ea typeface="Calibri"/>
              <a:cs typeface="Times New Roman"/>
            </a:endParaRPr>
          </a:p>
        </p:txBody>
      </p:sp>
    </p:spTree>
    <p:extLst>
      <p:ext uri="{BB962C8B-B14F-4D97-AF65-F5344CB8AC3E}">
        <p14:creationId xmlns:p14="http://schemas.microsoft.com/office/powerpoint/2010/main" val="1142774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534400" cy="4303742"/>
          </a:xfrm>
          <a:prstGeom prst="rect">
            <a:avLst/>
          </a:prstGeom>
        </p:spPr>
        <p:txBody>
          <a:bodyPr wrap="square">
            <a:spAutoFit/>
          </a:bodyPr>
          <a:lstStyle/>
          <a:p>
            <a:pPr>
              <a:lnSpc>
                <a:spcPct val="115000"/>
              </a:lnSpc>
              <a:spcAft>
                <a:spcPts val="1000"/>
              </a:spcAft>
            </a:pPr>
            <a:r>
              <a:rPr lang="en-IN" b="1" dirty="0">
                <a:latin typeface="Times New Roman"/>
                <a:ea typeface="Times New Roman"/>
                <a:cs typeface="Times New Roman"/>
              </a:rPr>
              <a:t>Each rasa, according to </a:t>
            </a:r>
            <a:r>
              <a:rPr lang="en-IN" b="1" dirty="0" err="1">
                <a:latin typeface="Times New Roman"/>
                <a:ea typeface="Times New Roman"/>
                <a:cs typeface="Times New Roman"/>
              </a:rPr>
              <a:t>Nātyasāstra</a:t>
            </a:r>
            <a:r>
              <a:rPr lang="en-IN" b="1" dirty="0">
                <a:latin typeface="Times New Roman"/>
                <a:ea typeface="Times New Roman"/>
                <a:cs typeface="Times New Roman"/>
              </a:rPr>
              <a:t>, has a presiding deity and a specific </a:t>
            </a:r>
            <a:r>
              <a:rPr lang="en-IN" b="1" u="sng" dirty="0">
                <a:latin typeface="Times New Roman"/>
                <a:ea typeface="Times New Roman"/>
                <a:cs typeface="Times New Roman"/>
              </a:rPr>
              <a:t>colour. </a:t>
            </a:r>
            <a:endParaRPr lang="en-IN" sz="1600" b="1" u="sng" dirty="0">
              <a:ea typeface="Calibri"/>
              <a:cs typeface="Times New Roman"/>
            </a:endParaRPr>
          </a:p>
          <a:p>
            <a:pPr marL="342900" lvl="0" indent="-342900">
              <a:lnSpc>
                <a:spcPct val="115000"/>
              </a:lnSpc>
              <a:spcAft>
                <a:spcPts val="1000"/>
              </a:spcAft>
              <a:buSzPts val="1000"/>
              <a:buFont typeface="Symbol"/>
              <a:buChar char=""/>
              <a:tabLst>
                <a:tab pos="457200" algn="l"/>
              </a:tabLst>
            </a:pPr>
            <a:r>
              <a:rPr lang="en-IN" b="1" i="1" u="sng" dirty="0" err="1">
                <a:solidFill>
                  <a:srgbClr val="0000FF"/>
                </a:solidFill>
                <a:latin typeface="Times New Roman"/>
                <a:ea typeface="Times New Roman"/>
                <a:cs typeface="Times New Roman"/>
                <a:hlinkClick r:id="rId2" tooltip="Srungara"/>
              </a:rPr>
              <a:t>Śṛṅgāraḥ</a:t>
            </a:r>
            <a:r>
              <a:rPr lang="en-IN" dirty="0">
                <a:latin typeface="Times New Roman"/>
                <a:ea typeface="Times New Roman"/>
                <a:cs typeface="Times New Roman"/>
              </a:rPr>
              <a:t> (</a:t>
            </a:r>
            <a:r>
              <a:rPr lang="en-IN" dirty="0" err="1">
                <a:latin typeface="Nirmala UI"/>
                <a:ea typeface="Times New Roman"/>
                <a:cs typeface="Times New Roman"/>
              </a:rPr>
              <a:t>शृङ्गारः</a:t>
            </a:r>
            <a:r>
              <a:rPr lang="en-IN" dirty="0">
                <a:latin typeface="Times New Roman"/>
                <a:ea typeface="Times New Roman"/>
                <a:cs typeface="Times New Roman"/>
              </a:rPr>
              <a:t>): Romance, Love, attractiveness. Presiding deity: </a:t>
            </a:r>
            <a:r>
              <a:rPr lang="en-IN" u="sng" dirty="0">
                <a:solidFill>
                  <a:srgbClr val="0000FF"/>
                </a:solidFill>
                <a:latin typeface="Times New Roman"/>
                <a:ea typeface="Times New Roman"/>
                <a:cs typeface="Times New Roman"/>
                <a:hlinkClick r:id="rId3" tooltip="Vishnu"/>
              </a:rPr>
              <a:t>Vishnu</a:t>
            </a:r>
            <a:r>
              <a:rPr lang="en-IN" dirty="0">
                <a:latin typeface="Times New Roman"/>
                <a:ea typeface="Times New Roman"/>
                <a:cs typeface="Times New Roman"/>
              </a:rPr>
              <a:t>. Colour: </a:t>
            </a:r>
            <a:r>
              <a:rPr lang="en-IN" b="1" dirty="0">
                <a:solidFill>
                  <a:srgbClr val="00B050"/>
                </a:solidFill>
                <a:latin typeface="Times New Roman"/>
                <a:ea typeface="Times New Roman"/>
                <a:cs typeface="Times New Roman"/>
              </a:rPr>
              <a:t>light green</a:t>
            </a:r>
            <a:endParaRPr lang="en-IN" sz="1600" b="1" dirty="0">
              <a:solidFill>
                <a:srgbClr val="00B050"/>
              </a:solidFill>
              <a:ea typeface="Calibri"/>
              <a:cs typeface="Times New Roman"/>
            </a:endParaRPr>
          </a:p>
          <a:p>
            <a:pPr marL="342900" lvl="0" indent="-342900">
              <a:lnSpc>
                <a:spcPct val="115000"/>
              </a:lnSpc>
              <a:spcAft>
                <a:spcPts val="1000"/>
              </a:spcAft>
              <a:buSzPts val="1000"/>
              <a:buFont typeface="Symbol"/>
              <a:buChar char=""/>
              <a:tabLst>
                <a:tab pos="457200" algn="l"/>
              </a:tabLst>
            </a:pPr>
            <a:r>
              <a:rPr lang="en-IN" b="1" i="1" u="sng" dirty="0" err="1">
                <a:solidFill>
                  <a:srgbClr val="0000FF"/>
                </a:solidFill>
                <a:latin typeface="Times New Roman"/>
                <a:ea typeface="Times New Roman"/>
                <a:cs typeface="Times New Roman"/>
                <a:hlinkClick r:id="rId4" tooltip="Hāsya"/>
              </a:rPr>
              <a:t>Hāsyam</a:t>
            </a:r>
            <a:r>
              <a:rPr lang="en-IN" dirty="0">
                <a:latin typeface="Times New Roman"/>
                <a:ea typeface="Times New Roman"/>
                <a:cs typeface="Times New Roman"/>
              </a:rPr>
              <a:t> (</a:t>
            </a:r>
            <a:r>
              <a:rPr lang="en-IN" dirty="0" err="1">
                <a:latin typeface="Nirmala UI"/>
                <a:ea typeface="Times New Roman"/>
                <a:cs typeface="Times New Roman"/>
              </a:rPr>
              <a:t>हास्यं</a:t>
            </a:r>
            <a:r>
              <a:rPr lang="en-IN" dirty="0">
                <a:latin typeface="Times New Roman"/>
                <a:ea typeface="Times New Roman"/>
                <a:cs typeface="Times New Roman"/>
              </a:rPr>
              <a:t>): Laughter, mirth, comedy. Presiding deity: </a:t>
            </a:r>
            <a:r>
              <a:rPr lang="en-IN" u="sng" dirty="0">
                <a:solidFill>
                  <a:srgbClr val="0000FF"/>
                </a:solidFill>
                <a:latin typeface="Times New Roman"/>
                <a:ea typeface="Times New Roman"/>
                <a:cs typeface="Times New Roman"/>
                <a:hlinkClick r:id="rId5" tooltip="Shiva"/>
              </a:rPr>
              <a:t>Shiva</a:t>
            </a:r>
            <a:r>
              <a:rPr lang="en-IN" dirty="0">
                <a:latin typeface="Times New Roman"/>
                <a:ea typeface="Times New Roman"/>
                <a:cs typeface="Times New Roman"/>
              </a:rPr>
              <a:t>. Colour: </a:t>
            </a:r>
            <a:r>
              <a:rPr lang="en-IN" b="1" dirty="0">
                <a:solidFill>
                  <a:schemeClr val="bg2">
                    <a:lumMod val="75000"/>
                  </a:schemeClr>
                </a:solidFill>
                <a:latin typeface="Times New Roman"/>
                <a:ea typeface="Times New Roman"/>
                <a:cs typeface="Times New Roman"/>
              </a:rPr>
              <a:t>white</a:t>
            </a:r>
            <a:endParaRPr lang="en-IN" sz="1600" b="1" dirty="0">
              <a:solidFill>
                <a:schemeClr val="bg2">
                  <a:lumMod val="75000"/>
                </a:schemeClr>
              </a:solidFill>
              <a:ea typeface="Calibri"/>
              <a:cs typeface="Times New Roman"/>
            </a:endParaRPr>
          </a:p>
          <a:p>
            <a:pPr marL="342900" lvl="0" indent="-342900">
              <a:lnSpc>
                <a:spcPct val="115000"/>
              </a:lnSpc>
              <a:spcAft>
                <a:spcPts val="1000"/>
              </a:spcAft>
              <a:buSzPts val="1000"/>
              <a:buFont typeface="Symbol"/>
              <a:buChar char=""/>
              <a:tabLst>
                <a:tab pos="457200" algn="l"/>
              </a:tabLst>
            </a:pPr>
            <a:r>
              <a:rPr lang="en-IN" b="1" i="1" dirty="0" err="1">
                <a:latin typeface="Times New Roman"/>
                <a:ea typeface="Times New Roman"/>
                <a:cs typeface="Times New Roman"/>
              </a:rPr>
              <a:t>Raudram</a:t>
            </a:r>
            <a:r>
              <a:rPr lang="en-IN" dirty="0">
                <a:latin typeface="Times New Roman"/>
                <a:ea typeface="Times New Roman"/>
                <a:cs typeface="Times New Roman"/>
              </a:rPr>
              <a:t> (</a:t>
            </a:r>
            <a:r>
              <a:rPr lang="en-IN" dirty="0" err="1">
                <a:latin typeface="Nirmala UI"/>
                <a:ea typeface="Times New Roman"/>
                <a:cs typeface="Times New Roman"/>
              </a:rPr>
              <a:t>रौद्रं</a:t>
            </a:r>
            <a:r>
              <a:rPr lang="en-IN" dirty="0">
                <a:latin typeface="Times New Roman"/>
                <a:ea typeface="Times New Roman"/>
                <a:cs typeface="Times New Roman"/>
              </a:rPr>
              <a:t>): Fury. Presiding deity: </a:t>
            </a:r>
            <a:r>
              <a:rPr lang="en-IN" u="sng" dirty="0">
                <a:solidFill>
                  <a:srgbClr val="0000FF"/>
                </a:solidFill>
                <a:latin typeface="Times New Roman"/>
                <a:ea typeface="Times New Roman"/>
                <a:cs typeface="Times New Roman"/>
                <a:hlinkClick r:id="rId5" tooltip="Shiva"/>
              </a:rPr>
              <a:t>Shiva</a:t>
            </a:r>
            <a:r>
              <a:rPr lang="en-IN" dirty="0">
                <a:latin typeface="Times New Roman"/>
                <a:ea typeface="Times New Roman"/>
                <a:cs typeface="Times New Roman"/>
              </a:rPr>
              <a:t>. Colour: </a:t>
            </a:r>
            <a:r>
              <a:rPr lang="en-IN" b="1" dirty="0">
                <a:solidFill>
                  <a:srgbClr val="FF0000"/>
                </a:solidFill>
                <a:latin typeface="Times New Roman"/>
                <a:ea typeface="Times New Roman"/>
                <a:cs typeface="Times New Roman"/>
              </a:rPr>
              <a:t>red</a:t>
            </a:r>
            <a:endParaRPr lang="en-IN" sz="1600" b="1" dirty="0">
              <a:solidFill>
                <a:srgbClr val="FF0000"/>
              </a:solidFill>
              <a:ea typeface="Calibri"/>
              <a:cs typeface="Times New Roman"/>
            </a:endParaRPr>
          </a:p>
          <a:p>
            <a:pPr marL="342900" lvl="0" indent="-342900">
              <a:lnSpc>
                <a:spcPct val="115000"/>
              </a:lnSpc>
              <a:spcAft>
                <a:spcPts val="1000"/>
              </a:spcAft>
              <a:buSzPts val="1000"/>
              <a:buFont typeface="Symbol"/>
              <a:buChar char=""/>
              <a:tabLst>
                <a:tab pos="457200" algn="l"/>
              </a:tabLst>
            </a:pPr>
            <a:r>
              <a:rPr lang="en-IN" b="1" i="1" u="sng" dirty="0" err="1">
                <a:solidFill>
                  <a:srgbClr val="0000FF"/>
                </a:solidFill>
                <a:latin typeface="Times New Roman"/>
                <a:ea typeface="Times New Roman"/>
                <a:cs typeface="Times New Roman"/>
                <a:hlinkClick r:id="rId6" tooltip="Karuṇā"/>
              </a:rPr>
              <a:t>Kāruṇyam</a:t>
            </a:r>
            <a:r>
              <a:rPr lang="en-IN" dirty="0">
                <a:latin typeface="Times New Roman"/>
                <a:ea typeface="Times New Roman"/>
                <a:cs typeface="Times New Roman"/>
              </a:rPr>
              <a:t> (</a:t>
            </a:r>
            <a:r>
              <a:rPr lang="en-IN" dirty="0" err="1">
                <a:latin typeface="Nirmala UI"/>
                <a:ea typeface="Times New Roman"/>
                <a:cs typeface="Times New Roman"/>
              </a:rPr>
              <a:t>कारुण्यं</a:t>
            </a:r>
            <a:r>
              <a:rPr lang="en-IN" dirty="0">
                <a:latin typeface="Times New Roman"/>
                <a:ea typeface="Times New Roman"/>
                <a:cs typeface="Times New Roman"/>
              </a:rPr>
              <a:t>): Compassion, mercy. Presiding deity: </a:t>
            </a:r>
            <a:r>
              <a:rPr lang="en-IN" u="sng" dirty="0">
                <a:solidFill>
                  <a:srgbClr val="0000FF"/>
                </a:solidFill>
                <a:latin typeface="Times New Roman"/>
                <a:ea typeface="Times New Roman"/>
                <a:cs typeface="Times New Roman"/>
                <a:hlinkClick r:id="rId7" tooltip="Yama"/>
              </a:rPr>
              <a:t>Yama</a:t>
            </a:r>
            <a:r>
              <a:rPr lang="en-IN" dirty="0">
                <a:latin typeface="Times New Roman"/>
                <a:ea typeface="Times New Roman"/>
                <a:cs typeface="Times New Roman"/>
              </a:rPr>
              <a:t>. Colour: </a:t>
            </a:r>
            <a:r>
              <a:rPr lang="en-IN" b="1" dirty="0">
                <a:solidFill>
                  <a:schemeClr val="tx1">
                    <a:lumMod val="50000"/>
                    <a:lumOff val="50000"/>
                  </a:schemeClr>
                </a:solidFill>
                <a:latin typeface="Times New Roman"/>
                <a:ea typeface="Times New Roman"/>
                <a:cs typeface="Times New Roman"/>
              </a:rPr>
              <a:t>grey</a:t>
            </a:r>
            <a:endParaRPr lang="en-IN" sz="1600" b="1" dirty="0">
              <a:solidFill>
                <a:schemeClr val="tx1">
                  <a:lumMod val="50000"/>
                  <a:lumOff val="50000"/>
                </a:schemeClr>
              </a:solidFill>
              <a:ea typeface="Calibri"/>
              <a:cs typeface="Times New Roman"/>
            </a:endParaRPr>
          </a:p>
          <a:p>
            <a:pPr marL="342900" lvl="0" indent="-342900">
              <a:lnSpc>
                <a:spcPct val="115000"/>
              </a:lnSpc>
              <a:spcAft>
                <a:spcPts val="1000"/>
              </a:spcAft>
              <a:buSzPts val="1000"/>
              <a:buFont typeface="Symbol"/>
              <a:buChar char=""/>
              <a:tabLst>
                <a:tab pos="457200" algn="l"/>
              </a:tabLst>
            </a:pPr>
            <a:r>
              <a:rPr lang="en-IN" b="1" i="1" dirty="0" err="1">
                <a:latin typeface="Times New Roman"/>
                <a:ea typeface="Times New Roman"/>
                <a:cs typeface="Times New Roman"/>
              </a:rPr>
              <a:t>Bībhatsam</a:t>
            </a:r>
            <a:r>
              <a:rPr lang="en-IN" dirty="0">
                <a:latin typeface="Times New Roman"/>
                <a:ea typeface="Times New Roman"/>
                <a:cs typeface="Times New Roman"/>
              </a:rPr>
              <a:t> (</a:t>
            </a:r>
            <a:r>
              <a:rPr lang="en-IN" dirty="0" err="1">
                <a:latin typeface="Nirmala UI"/>
                <a:ea typeface="Times New Roman"/>
                <a:cs typeface="Times New Roman"/>
              </a:rPr>
              <a:t>बीभत्सं</a:t>
            </a:r>
            <a:r>
              <a:rPr lang="en-IN" dirty="0">
                <a:latin typeface="Times New Roman"/>
                <a:ea typeface="Times New Roman"/>
                <a:cs typeface="Times New Roman"/>
              </a:rPr>
              <a:t>): Disgust, aversion. Presiding deity: </a:t>
            </a:r>
            <a:r>
              <a:rPr lang="en-IN" u="sng" dirty="0">
                <a:solidFill>
                  <a:srgbClr val="0000FF"/>
                </a:solidFill>
                <a:latin typeface="Times New Roman"/>
                <a:ea typeface="Times New Roman"/>
                <a:cs typeface="Times New Roman"/>
                <a:hlinkClick r:id="rId5" tooltip="Shiva"/>
              </a:rPr>
              <a:t>Shiva</a:t>
            </a:r>
            <a:r>
              <a:rPr lang="en-IN" dirty="0">
                <a:latin typeface="Times New Roman"/>
                <a:ea typeface="Times New Roman"/>
                <a:cs typeface="Times New Roman"/>
              </a:rPr>
              <a:t>. Colour: </a:t>
            </a:r>
            <a:r>
              <a:rPr lang="en-IN" b="1" dirty="0">
                <a:solidFill>
                  <a:srgbClr val="0070C0"/>
                </a:solidFill>
                <a:latin typeface="Times New Roman"/>
                <a:ea typeface="Times New Roman"/>
                <a:cs typeface="Times New Roman"/>
              </a:rPr>
              <a:t>blue</a:t>
            </a:r>
            <a:endParaRPr lang="en-IN" sz="1600" b="1" dirty="0">
              <a:solidFill>
                <a:srgbClr val="0070C0"/>
              </a:solidFill>
              <a:ea typeface="Calibri"/>
              <a:cs typeface="Times New Roman"/>
            </a:endParaRPr>
          </a:p>
          <a:p>
            <a:pPr marL="342900" lvl="0" indent="-342900">
              <a:lnSpc>
                <a:spcPct val="115000"/>
              </a:lnSpc>
              <a:spcAft>
                <a:spcPts val="1000"/>
              </a:spcAft>
              <a:buSzPts val="1000"/>
              <a:buFont typeface="Symbol"/>
              <a:buChar char=""/>
              <a:tabLst>
                <a:tab pos="457200" algn="l"/>
              </a:tabLst>
            </a:pPr>
            <a:r>
              <a:rPr lang="en-IN" b="1" i="1" u="sng" dirty="0" err="1">
                <a:solidFill>
                  <a:srgbClr val="0000FF"/>
                </a:solidFill>
                <a:latin typeface="Times New Roman"/>
                <a:ea typeface="Times New Roman"/>
                <a:cs typeface="Times New Roman"/>
                <a:hlinkClick r:id="rId8" tooltip="Bhayānaka"/>
              </a:rPr>
              <a:t>Bhayānakam</a:t>
            </a:r>
            <a:r>
              <a:rPr lang="en-IN" dirty="0">
                <a:latin typeface="Times New Roman"/>
                <a:ea typeface="Times New Roman"/>
                <a:cs typeface="Times New Roman"/>
              </a:rPr>
              <a:t> (</a:t>
            </a:r>
            <a:r>
              <a:rPr lang="en-IN" dirty="0" err="1">
                <a:latin typeface="Nirmala UI"/>
                <a:ea typeface="Times New Roman"/>
                <a:cs typeface="Times New Roman"/>
              </a:rPr>
              <a:t>भयानकं</a:t>
            </a:r>
            <a:r>
              <a:rPr lang="en-IN" dirty="0">
                <a:latin typeface="Times New Roman"/>
                <a:ea typeface="Times New Roman"/>
                <a:cs typeface="Times New Roman"/>
              </a:rPr>
              <a:t>): Horror, terror. Presiding deity: </a:t>
            </a:r>
            <a:r>
              <a:rPr lang="en-IN" u="sng" dirty="0">
                <a:solidFill>
                  <a:srgbClr val="0000FF"/>
                </a:solidFill>
                <a:latin typeface="Times New Roman"/>
                <a:ea typeface="Times New Roman"/>
                <a:cs typeface="Times New Roman"/>
                <a:hlinkClick r:id="rId7" tooltip="Yama"/>
              </a:rPr>
              <a:t>Yama</a:t>
            </a:r>
            <a:r>
              <a:rPr lang="en-IN" dirty="0">
                <a:latin typeface="Times New Roman"/>
                <a:ea typeface="Times New Roman"/>
                <a:cs typeface="Times New Roman"/>
              </a:rPr>
              <a:t>. Colour: </a:t>
            </a:r>
            <a:r>
              <a:rPr lang="en-IN" b="1" dirty="0">
                <a:latin typeface="Times New Roman"/>
                <a:ea typeface="Times New Roman"/>
                <a:cs typeface="Times New Roman"/>
              </a:rPr>
              <a:t>black</a:t>
            </a:r>
            <a:endParaRPr lang="en-IN" sz="1600" b="1" dirty="0">
              <a:ea typeface="Calibri"/>
              <a:cs typeface="Times New Roman"/>
            </a:endParaRPr>
          </a:p>
          <a:p>
            <a:pPr marL="342900" lvl="0" indent="-342900">
              <a:lnSpc>
                <a:spcPct val="115000"/>
              </a:lnSpc>
              <a:spcAft>
                <a:spcPts val="1000"/>
              </a:spcAft>
              <a:buSzPts val="1000"/>
              <a:buFont typeface="Symbol"/>
              <a:buChar char=""/>
              <a:tabLst>
                <a:tab pos="457200" algn="l"/>
              </a:tabLst>
            </a:pPr>
            <a:r>
              <a:rPr lang="en-IN" b="1" i="1" dirty="0" err="1">
                <a:latin typeface="Times New Roman"/>
                <a:ea typeface="Times New Roman"/>
                <a:cs typeface="Times New Roman"/>
              </a:rPr>
              <a:t>Veeram</a:t>
            </a:r>
            <a:r>
              <a:rPr lang="en-IN" dirty="0">
                <a:latin typeface="Times New Roman"/>
                <a:ea typeface="Times New Roman"/>
                <a:cs typeface="Times New Roman"/>
              </a:rPr>
              <a:t> (</a:t>
            </a:r>
            <a:r>
              <a:rPr lang="en-IN" dirty="0" err="1">
                <a:latin typeface="Nirmala UI"/>
                <a:ea typeface="Times New Roman"/>
                <a:cs typeface="Times New Roman"/>
              </a:rPr>
              <a:t>वीरं</a:t>
            </a:r>
            <a:r>
              <a:rPr lang="en-IN" dirty="0">
                <a:latin typeface="Times New Roman"/>
                <a:ea typeface="Times New Roman"/>
                <a:cs typeface="Times New Roman"/>
              </a:rPr>
              <a:t>): Heroism. Presiding deity: </a:t>
            </a:r>
            <a:r>
              <a:rPr lang="en-IN" u="sng" dirty="0" err="1">
                <a:solidFill>
                  <a:srgbClr val="0000FF"/>
                </a:solidFill>
                <a:latin typeface="Times New Roman"/>
                <a:ea typeface="Times New Roman"/>
                <a:cs typeface="Times New Roman"/>
                <a:hlinkClick r:id="rId9" tooltip="Indra"/>
              </a:rPr>
              <a:t>Indra</a:t>
            </a:r>
            <a:r>
              <a:rPr lang="en-IN" dirty="0">
                <a:latin typeface="Times New Roman"/>
                <a:ea typeface="Times New Roman"/>
                <a:cs typeface="Times New Roman"/>
              </a:rPr>
              <a:t>. Colour: </a:t>
            </a:r>
            <a:r>
              <a:rPr lang="en-IN" b="1" dirty="0" smtClean="0">
                <a:solidFill>
                  <a:schemeClr val="accent6">
                    <a:lumMod val="75000"/>
                  </a:schemeClr>
                </a:solidFill>
                <a:latin typeface="Times New Roman"/>
                <a:ea typeface="Times New Roman"/>
                <a:cs typeface="Times New Roman"/>
              </a:rPr>
              <a:t>Saffron</a:t>
            </a:r>
            <a:endParaRPr lang="en-IN" sz="1600" b="1" dirty="0">
              <a:solidFill>
                <a:schemeClr val="accent6">
                  <a:lumMod val="75000"/>
                </a:schemeClr>
              </a:solidFill>
              <a:ea typeface="Calibri"/>
              <a:cs typeface="Times New Roman"/>
            </a:endParaRPr>
          </a:p>
          <a:p>
            <a:pPr marL="342900" lvl="0" indent="-342900">
              <a:lnSpc>
                <a:spcPct val="115000"/>
              </a:lnSpc>
              <a:spcAft>
                <a:spcPts val="1000"/>
              </a:spcAft>
              <a:buSzPts val="1000"/>
              <a:buFont typeface="Symbol"/>
              <a:buChar char=""/>
              <a:tabLst>
                <a:tab pos="457200" algn="l"/>
              </a:tabLst>
            </a:pPr>
            <a:r>
              <a:rPr lang="en-IN" b="1" i="1" dirty="0" err="1">
                <a:latin typeface="Times New Roman"/>
                <a:ea typeface="Times New Roman"/>
                <a:cs typeface="Times New Roman"/>
              </a:rPr>
              <a:t>Adbhutam</a:t>
            </a:r>
            <a:r>
              <a:rPr lang="en-IN" dirty="0">
                <a:latin typeface="Times New Roman"/>
                <a:ea typeface="Times New Roman"/>
                <a:cs typeface="Times New Roman"/>
              </a:rPr>
              <a:t> (</a:t>
            </a:r>
            <a:r>
              <a:rPr lang="en-IN" dirty="0" err="1">
                <a:latin typeface="Nirmala UI"/>
                <a:ea typeface="Times New Roman"/>
                <a:cs typeface="Times New Roman"/>
              </a:rPr>
              <a:t>अद्भुतं</a:t>
            </a:r>
            <a:r>
              <a:rPr lang="en-IN" dirty="0">
                <a:latin typeface="Times New Roman"/>
                <a:ea typeface="Times New Roman"/>
                <a:cs typeface="Times New Roman"/>
              </a:rPr>
              <a:t>): Wonder, amazement. Presiding deity: </a:t>
            </a:r>
            <a:r>
              <a:rPr lang="en-IN" u="sng" dirty="0">
                <a:solidFill>
                  <a:srgbClr val="0000FF"/>
                </a:solidFill>
                <a:latin typeface="Times New Roman"/>
                <a:ea typeface="Times New Roman"/>
                <a:cs typeface="Times New Roman"/>
                <a:hlinkClick r:id="rId10" tooltip="Brahma"/>
              </a:rPr>
              <a:t>Brahma</a:t>
            </a:r>
            <a:r>
              <a:rPr lang="en-IN" dirty="0">
                <a:latin typeface="Times New Roman"/>
                <a:ea typeface="Times New Roman"/>
                <a:cs typeface="Times New Roman"/>
              </a:rPr>
              <a:t>. Colour: </a:t>
            </a:r>
            <a:r>
              <a:rPr lang="en-IN" b="1" dirty="0" smtClean="0">
                <a:solidFill>
                  <a:srgbClr val="FFC000"/>
                </a:solidFill>
                <a:latin typeface="Times New Roman"/>
                <a:ea typeface="Times New Roman"/>
                <a:cs typeface="Times New Roman"/>
              </a:rPr>
              <a:t>yellow</a:t>
            </a:r>
            <a:endParaRPr lang="en-IN" sz="1600" dirty="0">
              <a:ea typeface="Calibri"/>
              <a:cs typeface="Times New Roman"/>
            </a:endParaRPr>
          </a:p>
        </p:txBody>
      </p:sp>
    </p:spTree>
    <p:extLst>
      <p:ext uri="{BB962C8B-B14F-4D97-AF65-F5344CB8AC3E}">
        <p14:creationId xmlns:p14="http://schemas.microsoft.com/office/powerpoint/2010/main" val="3191592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33400"/>
            <a:ext cx="8382000" cy="5520486"/>
          </a:xfrm>
          <a:prstGeom prst="rect">
            <a:avLst/>
          </a:prstGeom>
        </p:spPr>
        <p:txBody>
          <a:bodyPr wrap="square">
            <a:spAutoFit/>
          </a:bodyPr>
          <a:lstStyle/>
          <a:p>
            <a:pPr>
              <a:lnSpc>
                <a:spcPct val="115000"/>
              </a:lnSpc>
              <a:spcAft>
                <a:spcPts val="1000"/>
              </a:spcAft>
            </a:pPr>
            <a:r>
              <a:rPr lang="en-IN" sz="2000" b="1" u="sng" dirty="0" smtClean="0">
                <a:latin typeface="Times New Roman"/>
                <a:ea typeface="Times New Roman"/>
                <a:cs typeface="Times New Roman"/>
              </a:rPr>
              <a:t>The Ninth Rasa</a:t>
            </a:r>
          </a:p>
          <a:p>
            <a:pPr>
              <a:lnSpc>
                <a:spcPct val="115000"/>
              </a:lnSpc>
              <a:spcAft>
                <a:spcPts val="1000"/>
              </a:spcAft>
            </a:pPr>
            <a:r>
              <a:rPr lang="en-IN" sz="2000" b="1" dirty="0" err="1" smtClean="0">
                <a:latin typeface="Times New Roman"/>
                <a:ea typeface="Times New Roman"/>
                <a:cs typeface="Times New Roman"/>
              </a:rPr>
              <a:t>Śāntam</a:t>
            </a:r>
            <a:r>
              <a:rPr lang="en-IN" sz="2000" b="1" dirty="0" smtClean="0">
                <a:latin typeface="Times New Roman"/>
                <a:ea typeface="Times New Roman"/>
                <a:cs typeface="Times New Roman"/>
              </a:rPr>
              <a:t> </a:t>
            </a:r>
            <a:r>
              <a:rPr lang="en-IN" sz="2000" b="1" dirty="0">
                <a:latin typeface="Times New Roman"/>
                <a:ea typeface="Times New Roman"/>
                <a:cs typeface="Times New Roman"/>
              </a:rPr>
              <a:t>rasa</a:t>
            </a:r>
            <a:endParaRPr lang="en-IN" sz="1600" dirty="0">
              <a:ea typeface="Calibri"/>
              <a:cs typeface="Times New Roman"/>
            </a:endParaRPr>
          </a:p>
          <a:p>
            <a:pPr>
              <a:lnSpc>
                <a:spcPct val="115000"/>
              </a:lnSpc>
              <a:spcAft>
                <a:spcPts val="1000"/>
              </a:spcAft>
            </a:pPr>
            <a:r>
              <a:rPr lang="en-IN" dirty="0">
                <a:latin typeface="Times New Roman"/>
                <a:ea typeface="Times New Roman"/>
                <a:cs typeface="Times New Roman"/>
              </a:rPr>
              <a:t>A ninth rasa was added by later authors. This addition had to undergo a good deal of struggle between the sixth and the tenth centuries, before it could be accepted by the majority of the </a:t>
            </a:r>
            <a:r>
              <a:rPr lang="en-IN" dirty="0" err="1">
                <a:latin typeface="Times New Roman"/>
                <a:ea typeface="Times New Roman"/>
                <a:cs typeface="Times New Roman"/>
              </a:rPr>
              <a:t>Alankarikas</a:t>
            </a:r>
            <a:r>
              <a:rPr lang="en-IN" dirty="0">
                <a:latin typeface="Times New Roman"/>
                <a:ea typeface="Times New Roman"/>
                <a:cs typeface="Times New Roman"/>
              </a:rPr>
              <a:t>, and the expression "</a:t>
            </a:r>
            <a:r>
              <a:rPr lang="en-IN" i="1" dirty="0" err="1">
                <a:latin typeface="Times New Roman"/>
                <a:ea typeface="Times New Roman"/>
                <a:cs typeface="Times New Roman"/>
              </a:rPr>
              <a:t>Navarasa</a:t>
            </a:r>
            <a:r>
              <a:rPr lang="en-IN" dirty="0">
                <a:latin typeface="Times New Roman"/>
                <a:ea typeface="Times New Roman"/>
                <a:cs typeface="Times New Roman"/>
              </a:rPr>
              <a:t>" (the nine </a:t>
            </a:r>
            <a:r>
              <a:rPr lang="en-IN" dirty="0" err="1">
                <a:latin typeface="Times New Roman"/>
                <a:ea typeface="Times New Roman"/>
                <a:cs typeface="Times New Roman"/>
              </a:rPr>
              <a:t>rasas</a:t>
            </a:r>
            <a:r>
              <a:rPr lang="en-IN" dirty="0">
                <a:latin typeface="Times New Roman"/>
                <a:ea typeface="Times New Roman"/>
                <a:cs typeface="Times New Roman"/>
              </a:rPr>
              <a:t>), could come into vogue. </a:t>
            </a:r>
            <a:endParaRPr lang="en-IN" sz="1600" dirty="0">
              <a:ea typeface="Calibri"/>
              <a:cs typeface="Times New Roman"/>
            </a:endParaRPr>
          </a:p>
          <a:p>
            <a:pPr marL="342900" lvl="0" indent="-342900">
              <a:lnSpc>
                <a:spcPct val="115000"/>
              </a:lnSpc>
              <a:spcAft>
                <a:spcPts val="1000"/>
              </a:spcAft>
              <a:buSzPts val="1000"/>
              <a:buFont typeface="Symbol"/>
              <a:buChar char=""/>
              <a:tabLst>
                <a:tab pos="457200" algn="l"/>
              </a:tabLst>
            </a:pPr>
            <a:r>
              <a:rPr lang="en-IN" b="1" i="1" u="sng" dirty="0" err="1">
                <a:solidFill>
                  <a:srgbClr val="0000FF"/>
                </a:solidFill>
                <a:latin typeface="Times New Roman"/>
                <a:ea typeface="Times New Roman"/>
                <a:cs typeface="Times New Roman"/>
                <a:hlinkClick r:id="rId2" tooltip="Shanta Rasa"/>
              </a:rPr>
              <a:t>Śāntam</a:t>
            </a:r>
            <a:r>
              <a:rPr lang="en-IN" dirty="0">
                <a:latin typeface="Times New Roman"/>
                <a:ea typeface="Times New Roman"/>
                <a:cs typeface="Times New Roman"/>
              </a:rPr>
              <a:t>: Peace or </a:t>
            </a:r>
            <a:r>
              <a:rPr lang="en-IN" dirty="0" err="1">
                <a:latin typeface="Times New Roman"/>
                <a:ea typeface="Times New Roman"/>
                <a:cs typeface="Times New Roman"/>
              </a:rPr>
              <a:t>tranquility</a:t>
            </a:r>
            <a:r>
              <a:rPr lang="en-IN" dirty="0">
                <a:latin typeface="Times New Roman"/>
                <a:ea typeface="Times New Roman"/>
                <a:cs typeface="Times New Roman"/>
              </a:rPr>
              <a:t>.</a:t>
            </a:r>
            <a:r>
              <a:rPr lang="en-IN" u="sng" baseline="30000" dirty="0">
                <a:solidFill>
                  <a:srgbClr val="0000FF"/>
                </a:solidFill>
                <a:latin typeface="Times New Roman"/>
                <a:ea typeface="Times New Roman"/>
                <a:cs typeface="Times New Roman"/>
                <a:hlinkClick r:id="rId3"/>
              </a:rPr>
              <a:t>[24]</a:t>
            </a:r>
            <a:r>
              <a:rPr lang="en-IN" dirty="0">
                <a:latin typeface="Times New Roman"/>
                <a:ea typeface="Times New Roman"/>
                <a:cs typeface="Times New Roman"/>
              </a:rPr>
              <a:t> deity: </a:t>
            </a:r>
            <a:r>
              <a:rPr lang="en-IN" u="sng" dirty="0">
                <a:solidFill>
                  <a:srgbClr val="0000FF"/>
                </a:solidFill>
                <a:latin typeface="Times New Roman"/>
                <a:ea typeface="Times New Roman"/>
                <a:cs typeface="Times New Roman"/>
                <a:hlinkClick r:id="rId4" tooltip="Vishnu"/>
              </a:rPr>
              <a:t>Vishnu</a:t>
            </a:r>
            <a:r>
              <a:rPr lang="en-IN" dirty="0">
                <a:latin typeface="Times New Roman"/>
                <a:ea typeface="Times New Roman"/>
                <a:cs typeface="Times New Roman"/>
              </a:rPr>
              <a:t>. Colour: perpetual white.</a:t>
            </a:r>
            <a:endParaRPr lang="en-IN" sz="1600" dirty="0">
              <a:ea typeface="Calibri"/>
              <a:cs typeface="Times New Roman"/>
            </a:endParaRPr>
          </a:p>
          <a:p>
            <a:pPr marL="285750" indent="-285750">
              <a:lnSpc>
                <a:spcPct val="115000"/>
              </a:lnSpc>
              <a:spcAft>
                <a:spcPts val="1000"/>
              </a:spcAft>
              <a:buFont typeface="Wingdings" pitchFamily="2" charset="2"/>
              <a:buChar char="v"/>
            </a:pPr>
            <a:r>
              <a:rPr lang="en-IN" dirty="0" err="1">
                <a:latin typeface="Times New Roman"/>
                <a:ea typeface="Times New Roman"/>
                <a:cs typeface="Times New Roman"/>
              </a:rPr>
              <a:t>Shānta</a:t>
            </a:r>
            <a:r>
              <a:rPr lang="en-IN" dirty="0">
                <a:latin typeface="Times New Roman"/>
                <a:ea typeface="Times New Roman"/>
                <a:cs typeface="Times New Roman"/>
              </a:rPr>
              <a:t>-rasa functions as an equal member of the set of </a:t>
            </a:r>
            <a:r>
              <a:rPr lang="en-IN" b="1" dirty="0" err="1" smtClean="0">
                <a:latin typeface="Times New Roman"/>
                <a:ea typeface="Times New Roman"/>
                <a:cs typeface="Times New Roman"/>
              </a:rPr>
              <a:t>rasas</a:t>
            </a:r>
            <a:r>
              <a:rPr lang="en-IN" dirty="0" smtClean="0">
                <a:latin typeface="Times New Roman"/>
                <a:ea typeface="Times New Roman"/>
                <a:cs typeface="Times New Roman"/>
              </a:rPr>
              <a:t>.</a:t>
            </a:r>
          </a:p>
          <a:p>
            <a:pPr marL="285750" indent="-285750">
              <a:lnSpc>
                <a:spcPct val="115000"/>
              </a:lnSpc>
              <a:spcAft>
                <a:spcPts val="1000"/>
              </a:spcAft>
              <a:buFont typeface="Wingdings" pitchFamily="2" charset="2"/>
              <a:buChar char="v"/>
            </a:pPr>
            <a:r>
              <a:rPr lang="en-IN" dirty="0" smtClean="0">
                <a:latin typeface="Times New Roman"/>
                <a:ea typeface="Times New Roman"/>
                <a:cs typeface="Times New Roman"/>
              </a:rPr>
              <a:t>It </a:t>
            </a:r>
            <a:r>
              <a:rPr lang="en-IN" dirty="0">
                <a:latin typeface="Times New Roman"/>
                <a:ea typeface="Times New Roman"/>
                <a:cs typeface="Times New Roman"/>
              </a:rPr>
              <a:t>is simultaneously distinct as being the most clear form of aesthetic bliss. </a:t>
            </a:r>
            <a:endParaRPr lang="en-IN" dirty="0" smtClean="0">
              <a:latin typeface="Times New Roman"/>
              <a:ea typeface="Times New Roman"/>
              <a:cs typeface="Times New Roman"/>
            </a:endParaRPr>
          </a:p>
          <a:p>
            <a:pPr>
              <a:lnSpc>
                <a:spcPct val="115000"/>
              </a:lnSpc>
              <a:spcAft>
                <a:spcPts val="1000"/>
              </a:spcAft>
            </a:pPr>
            <a:r>
              <a:rPr lang="en-IN" dirty="0" err="1" smtClean="0">
                <a:latin typeface="Times New Roman"/>
                <a:ea typeface="Times New Roman"/>
                <a:cs typeface="Times New Roman"/>
              </a:rPr>
              <a:t>Abhinavagupta</a:t>
            </a:r>
            <a:r>
              <a:rPr lang="en-IN" dirty="0" smtClean="0">
                <a:latin typeface="Times New Roman"/>
                <a:ea typeface="Times New Roman"/>
                <a:cs typeface="Times New Roman"/>
              </a:rPr>
              <a:t> compares </a:t>
            </a:r>
            <a:r>
              <a:rPr lang="en-IN" dirty="0">
                <a:latin typeface="Times New Roman"/>
                <a:ea typeface="Times New Roman"/>
                <a:cs typeface="Times New Roman"/>
              </a:rPr>
              <a:t>it to the string of a </a:t>
            </a:r>
            <a:r>
              <a:rPr lang="en-IN" dirty="0" smtClean="0">
                <a:latin typeface="Times New Roman"/>
                <a:ea typeface="Times New Roman"/>
                <a:cs typeface="Times New Roman"/>
              </a:rPr>
              <a:t>jewelled necklace. Though </a:t>
            </a:r>
            <a:r>
              <a:rPr lang="en-IN" dirty="0">
                <a:latin typeface="Times New Roman"/>
                <a:ea typeface="Times New Roman"/>
                <a:cs typeface="Times New Roman"/>
              </a:rPr>
              <a:t>it may not be the most </a:t>
            </a:r>
            <a:r>
              <a:rPr lang="en-IN" dirty="0" smtClean="0">
                <a:latin typeface="Times New Roman"/>
                <a:ea typeface="Times New Roman"/>
                <a:cs typeface="Times New Roman"/>
              </a:rPr>
              <a:t>appealing rasa </a:t>
            </a:r>
            <a:r>
              <a:rPr lang="en-IN" dirty="0">
                <a:latin typeface="Times New Roman"/>
                <a:ea typeface="Times New Roman"/>
                <a:cs typeface="Times New Roman"/>
              </a:rPr>
              <a:t>for most people, it is the string that gives form to the necklace, allowing the jewels of the other eight </a:t>
            </a:r>
            <a:r>
              <a:rPr lang="en-IN" dirty="0" err="1">
                <a:latin typeface="Times New Roman"/>
                <a:ea typeface="Times New Roman"/>
                <a:cs typeface="Times New Roman"/>
              </a:rPr>
              <a:t>rasas</a:t>
            </a:r>
            <a:r>
              <a:rPr lang="en-IN" dirty="0">
                <a:latin typeface="Times New Roman"/>
                <a:ea typeface="Times New Roman"/>
                <a:cs typeface="Times New Roman"/>
              </a:rPr>
              <a:t> to be relished. </a:t>
            </a:r>
            <a:endParaRPr lang="en-IN" dirty="0" smtClean="0">
              <a:latin typeface="Times New Roman"/>
              <a:ea typeface="Times New Roman"/>
              <a:cs typeface="Times New Roman"/>
            </a:endParaRPr>
          </a:p>
          <a:p>
            <a:pPr>
              <a:lnSpc>
                <a:spcPct val="115000"/>
              </a:lnSpc>
              <a:spcAft>
                <a:spcPts val="1000"/>
              </a:spcAft>
            </a:pPr>
            <a:r>
              <a:rPr lang="en-IN" b="1" dirty="0" smtClean="0">
                <a:solidFill>
                  <a:srgbClr val="0070C0"/>
                </a:solidFill>
                <a:latin typeface="Times New Roman"/>
                <a:ea typeface="Times New Roman"/>
                <a:cs typeface="Times New Roman"/>
              </a:rPr>
              <a:t>Information</a:t>
            </a:r>
            <a:r>
              <a:rPr lang="en-IN" dirty="0" smtClean="0">
                <a:solidFill>
                  <a:srgbClr val="0070C0"/>
                </a:solidFill>
                <a:latin typeface="Times New Roman"/>
                <a:ea typeface="Times New Roman"/>
                <a:cs typeface="Times New Roman"/>
              </a:rPr>
              <a:t>: Relishing </a:t>
            </a:r>
            <a:r>
              <a:rPr lang="en-IN" dirty="0">
                <a:solidFill>
                  <a:srgbClr val="0070C0"/>
                </a:solidFill>
                <a:latin typeface="Times New Roman"/>
                <a:ea typeface="Times New Roman"/>
                <a:cs typeface="Times New Roman"/>
              </a:rPr>
              <a:t>the </a:t>
            </a:r>
            <a:r>
              <a:rPr lang="en-IN" dirty="0" err="1">
                <a:solidFill>
                  <a:srgbClr val="0070C0"/>
                </a:solidFill>
                <a:latin typeface="Times New Roman"/>
                <a:ea typeface="Times New Roman"/>
                <a:cs typeface="Times New Roman"/>
              </a:rPr>
              <a:t>rasas</a:t>
            </a:r>
            <a:r>
              <a:rPr lang="en-IN" dirty="0">
                <a:solidFill>
                  <a:srgbClr val="0070C0"/>
                </a:solidFill>
                <a:latin typeface="Times New Roman"/>
                <a:ea typeface="Times New Roman"/>
                <a:cs typeface="Times New Roman"/>
              </a:rPr>
              <a:t> and particularly </a:t>
            </a:r>
            <a:r>
              <a:rPr lang="en-IN" dirty="0" err="1">
                <a:solidFill>
                  <a:srgbClr val="0070C0"/>
                </a:solidFill>
                <a:latin typeface="Times New Roman"/>
                <a:ea typeface="Times New Roman"/>
                <a:cs typeface="Times New Roman"/>
              </a:rPr>
              <a:t>shānta</a:t>
            </a:r>
            <a:r>
              <a:rPr lang="en-IN" dirty="0">
                <a:solidFill>
                  <a:srgbClr val="0070C0"/>
                </a:solidFill>
                <a:latin typeface="Times New Roman"/>
                <a:ea typeface="Times New Roman"/>
                <a:cs typeface="Times New Roman"/>
              </a:rPr>
              <a:t>-rasa is hinted as being as-good-as but never-equal-to the bliss of Self-realization experienced by </a:t>
            </a:r>
            <a:r>
              <a:rPr lang="en-IN" b="1" dirty="0">
                <a:solidFill>
                  <a:schemeClr val="accent6">
                    <a:lumMod val="75000"/>
                  </a:schemeClr>
                </a:solidFill>
                <a:latin typeface="Times New Roman"/>
                <a:ea typeface="Times New Roman"/>
                <a:cs typeface="Times New Roman"/>
              </a:rPr>
              <a:t>yogis.</a:t>
            </a:r>
            <a:r>
              <a:rPr lang="en-IN" dirty="0">
                <a:latin typeface="Times New Roman"/>
                <a:ea typeface="Times New Roman"/>
                <a:cs typeface="Times New Roman"/>
              </a:rPr>
              <a:t> </a:t>
            </a:r>
            <a:endParaRPr lang="en-IN" sz="1600" dirty="0">
              <a:ea typeface="Calibri"/>
              <a:cs typeface="Times New Roman"/>
            </a:endParaRPr>
          </a:p>
        </p:txBody>
      </p:sp>
    </p:spTree>
    <p:extLst>
      <p:ext uri="{BB962C8B-B14F-4D97-AF65-F5344CB8AC3E}">
        <p14:creationId xmlns:p14="http://schemas.microsoft.com/office/powerpoint/2010/main" val="1875349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7848600" cy="6303264"/>
          </a:xfrm>
          <a:prstGeom prst="rect">
            <a:avLst/>
          </a:prstGeom>
        </p:spPr>
        <p:txBody>
          <a:bodyPr wrap="square">
            <a:spAutoFit/>
          </a:bodyPr>
          <a:lstStyle/>
          <a:p>
            <a:pPr>
              <a:lnSpc>
                <a:spcPct val="115000"/>
              </a:lnSpc>
              <a:spcAft>
                <a:spcPts val="1000"/>
              </a:spcAft>
            </a:pPr>
            <a:r>
              <a:rPr lang="en-IN" sz="2800" b="1" dirty="0">
                <a:latin typeface="Times New Roman"/>
                <a:ea typeface="Times New Roman"/>
                <a:cs typeface="Times New Roman"/>
              </a:rPr>
              <a:t>List of </a:t>
            </a:r>
            <a:r>
              <a:rPr lang="en-IN" sz="2800" b="1" dirty="0" err="1">
                <a:latin typeface="Times New Roman"/>
                <a:ea typeface="Times New Roman"/>
                <a:cs typeface="Times New Roman"/>
              </a:rPr>
              <a:t>bhavas</a:t>
            </a:r>
            <a:endParaRPr lang="en-IN" sz="1600" dirty="0">
              <a:ea typeface="Calibri"/>
              <a:cs typeface="Times New Roman"/>
            </a:endParaRPr>
          </a:p>
          <a:p>
            <a:pPr>
              <a:lnSpc>
                <a:spcPct val="115000"/>
              </a:lnSpc>
              <a:spcAft>
                <a:spcPts val="1000"/>
              </a:spcAft>
            </a:pPr>
            <a:r>
              <a:rPr lang="en-IN" dirty="0">
                <a:latin typeface="Times New Roman"/>
                <a:ea typeface="Times New Roman"/>
                <a:cs typeface="Times New Roman"/>
              </a:rPr>
              <a:t>According to the </a:t>
            </a:r>
            <a:r>
              <a:rPr lang="en-IN" i="1" dirty="0" err="1">
                <a:latin typeface="Times New Roman"/>
                <a:ea typeface="Times New Roman"/>
                <a:cs typeface="Times New Roman"/>
              </a:rPr>
              <a:t>Natyashastra</a:t>
            </a:r>
            <a:r>
              <a:rPr lang="en-IN" dirty="0">
                <a:latin typeface="Times New Roman"/>
                <a:ea typeface="Times New Roman"/>
                <a:cs typeface="Times New Roman"/>
              </a:rPr>
              <a:t>, </a:t>
            </a:r>
            <a:r>
              <a:rPr lang="en-IN" dirty="0" err="1">
                <a:solidFill>
                  <a:srgbClr val="FF0000"/>
                </a:solidFill>
                <a:latin typeface="Times New Roman"/>
                <a:ea typeface="Times New Roman"/>
                <a:cs typeface="Times New Roman"/>
              </a:rPr>
              <a:t>Bhavas</a:t>
            </a:r>
            <a:r>
              <a:rPr lang="en-IN" dirty="0">
                <a:latin typeface="Times New Roman"/>
                <a:ea typeface="Times New Roman"/>
                <a:cs typeface="Times New Roman"/>
              </a:rPr>
              <a:t> are of three types:</a:t>
            </a:r>
            <a:endParaRPr lang="en-IN" sz="1600" dirty="0">
              <a:ea typeface="Calibri"/>
              <a:cs typeface="Times New Roman"/>
            </a:endParaRPr>
          </a:p>
          <a:p>
            <a:pPr>
              <a:lnSpc>
                <a:spcPct val="115000"/>
              </a:lnSpc>
              <a:spcAft>
                <a:spcPts val="1000"/>
              </a:spcAft>
            </a:pPr>
            <a:r>
              <a:rPr lang="en-IN" dirty="0">
                <a:latin typeface="Times New Roman"/>
                <a:ea typeface="Times New Roman"/>
                <a:cs typeface="Times New Roman"/>
              </a:rPr>
              <a:t> </a:t>
            </a:r>
            <a:r>
              <a:rPr lang="en-IN" b="1" dirty="0" err="1" smtClean="0">
                <a:solidFill>
                  <a:srgbClr val="FF0000"/>
                </a:solidFill>
                <a:latin typeface="Times New Roman"/>
                <a:ea typeface="Times New Roman"/>
                <a:cs typeface="Times New Roman"/>
              </a:rPr>
              <a:t>Sthayi</a:t>
            </a:r>
            <a:r>
              <a:rPr lang="en-IN" b="1" dirty="0">
                <a:solidFill>
                  <a:srgbClr val="FF0000"/>
                </a:solidFill>
                <a:latin typeface="Times New Roman"/>
                <a:ea typeface="Times New Roman"/>
                <a:cs typeface="Times New Roman"/>
              </a:rPr>
              <a:t>, </a:t>
            </a:r>
            <a:r>
              <a:rPr lang="en-IN" b="1" dirty="0" err="1" smtClean="0">
                <a:solidFill>
                  <a:srgbClr val="FF0000"/>
                </a:solidFill>
                <a:latin typeface="Times New Roman"/>
                <a:ea typeface="Times New Roman"/>
                <a:cs typeface="Times New Roman"/>
              </a:rPr>
              <a:t>Sanchari</a:t>
            </a:r>
            <a:r>
              <a:rPr lang="en-IN" b="1" dirty="0">
                <a:solidFill>
                  <a:srgbClr val="FF0000"/>
                </a:solidFill>
                <a:latin typeface="Times New Roman"/>
                <a:ea typeface="Times New Roman"/>
                <a:cs typeface="Times New Roman"/>
              </a:rPr>
              <a:t>, </a:t>
            </a:r>
            <a:r>
              <a:rPr lang="en-IN" b="1" dirty="0" err="1" smtClean="0">
                <a:solidFill>
                  <a:srgbClr val="FF0000"/>
                </a:solidFill>
                <a:latin typeface="Times New Roman"/>
                <a:ea typeface="Times New Roman"/>
                <a:cs typeface="Times New Roman"/>
              </a:rPr>
              <a:t>Sattvika</a:t>
            </a:r>
            <a:r>
              <a:rPr lang="en-IN" b="1" dirty="0" smtClean="0">
                <a:solidFill>
                  <a:srgbClr val="FF0000"/>
                </a:solidFill>
                <a:latin typeface="Times New Roman"/>
                <a:ea typeface="Times New Roman"/>
                <a:cs typeface="Times New Roman"/>
              </a:rPr>
              <a:t> </a:t>
            </a:r>
            <a:r>
              <a:rPr lang="en-IN" dirty="0">
                <a:latin typeface="Times New Roman"/>
                <a:ea typeface="Times New Roman"/>
                <a:cs typeface="Times New Roman"/>
              </a:rPr>
              <a:t>based on how they are developed or enacted during the aesthetic[beautiful/</a:t>
            </a:r>
            <a:r>
              <a:rPr lang="en-IN" dirty="0" err="1">
                <a:latin typeface="Times New Roman"/>
                <a:ea typeface="Times New Roman"/>
                <a:cs typeface="Times New Roman"/>
              </a:rPr>
              <a:t>pleasimg</a:t>
            </a:r>
            <a:r>
              <a:rPr lang="en-IN" dirty="0">
                <a:latin typeface="Times New Roman"/>
                <a:ea typeface="Times New Roman"/>
                <a:cs typeface="Times New Roman"/>
              </a:rPr>
              <a:t>] experience</a:t>
            </a:r>
            <a:r>
              <a:rPr lang="en-IN" dirty="0" smtClean="0">
                <a:latin typeface="Times New Roman"/>
                <a:ea typeface="Times New Roman"/>
                <a:cs typeface="Times New Roman"/>
              </a:rPr>
              <a:t>. </a:t>
            </a:r>
            <a:endParaRPr lang="en-IN" sz="1600" dirty="0">
              <a:ea typeface="Calibri"/>
              <a:cs typeface="Times New Roman"/>
            </a:endParaRPr>
          </a:p>
          <a:p>
            <a:pPr>
              <a:lnSpc>
                <a:spcPct val="115000"/>
              </a:lnSpc>
              <a:spcAft>
                <a:spcPts val="1000"/>
              </a:spcAft>
            </a:pPr>
            <a:r>
              <a:rPr lang="en-IN" sz="2000" b="1" dirty="0" err="1">
                <a:latin typeface="Times New Roman"/>
                <a:ea typeface="Times New Roman"/>
                <a:cs typeface="Times New Roman"/>
              </a:rPr>
              <a:t>Sthayee</a:t>
            </a:r>
            <a:endParaRPr lang="en-IN" sz="1600" dirty="0">
              <a:ea typeface="Calibri"/>
              <a:cs typeface="Times New Roman"/>
            </a:endParaRPr>
          </a:p>
          <a:p>
            <a:pPr>
              <a:lnSpc>
                <a:spcPct val="115000"/>
              </a:lnSpc>
              <a:spcAft>
                <a:spcPts val="1000"/>
              </a:spcAft>
            </a:pPr>
            <a:r>
              <a:rPr lang="en-IN" dirty="0">
                <a:latin typeface="Times New Roman"/>
                <a:ea typeface="Times New Roman"/>
                <a:cs typeface="Times New Roman"/>
              </a:rPr>
              <a:t>The </a:t>
            </a:r>
            <a:r>
              <a:rPr lang="en-IN" dirty="0" err="1">
                <a:latin typeface="Times New Roman"/>
                <a:ea typeface="Times New Roman"/>
                <a:cs typeface="Times New Roman"/>
              </a:rPr>
              <a:t>Natyasastra</a:t>
            </a:r>
            <a:r>
              <a:rPr lang="en-IN" dirty="0">
                <a:latin typeface="Times New Roman"/>
                <a:ea typeface="Times New Roman"/>
                <a:cs typeface="Times New Roman"/>
              </a:rPr>
              <a:t> lists </a:t>
            </a:r>
            <a:r>
              <a:rPr lang="en-IN" b="1" dirty="0">
                <a:latin typeface="Times New Roman"/>
                <a:ea typeface="Times New Roman"/>
                <a:cs typeface="Times New Roman"/>
              </a:rPr>
              <a:t>eight </a:t>
            </a:r>
            <a:r>
              <a:rPr lang="en-IN" b="1" dirty="0" err="1">
                <a:solidFill>
                  <a:srgbClr val="FF0000"/>
                </a:solidFill>
                <a:latin typeface="Times New Roman"/>
                <a:ea typeface="Times New Roman"/>
                <a:cs typeface="Times New Roman"/>
              </a:rPr>
              <a:t>Sthayibhavas</a:t>
            </a:r>
            <a:r>
              <a:rPr lang="en-IN" sz="1600" b="1" dirty="0">
                <a:ea typeface="Calibri"/>
                <a:cs typeface="Times New Roman"/>
              </a:rPr>
              <a:t> </a:t>
            </a:r>
            <a:r>
              <a:rPr lang="en-IN" b="1" dirty="0">
                <a:latin typeface="Times New Roman"/>
                <a:ea typeface="Times New Roman"/>
                <a:cs typeface="Times New Roman"/>
              </a:rPr>
              <a:t>with eight corresponding </a:t>
            </a:r>
            <a:r>
              <a:rPr lang="en-IN" b="1" i="1" dirty="0" err="1">
                <a:latin typeface="Times New Roman"/>
                <a:ea typeface="Times New Roman"/>
                <a:cs typeface="Times New Roman"/>
              </a:rPr>
              <a:t>rasas</a:t>
            </a:r>
            <a:r>
              <a:rPr lang="en-IN" dirty="0">
                <a:latin typeface="Times New Roman"/>
                <a:ea typeface="Times New Roman"/>
                <a:cs typeface="Times New Roman"/>
              </a:rPr>
              <a:t>: </a:t>
            </a:r>
            <a:endParaRPr lang="en-IN" sz="1600" dirty="0">
              <a:ea typeface="Calibri"/>
              <a:cs typeface="Times New Roman"/>
            </a:endParaRPr>
          </a:p>
          <a:p>
            <a:pPr marL="342900" lvl="0" indent="-342900">
              <a:lnSpc>
                <a:spcPct val="115000"/>
              </a:lnSpc>
              <a:spcAft>
                <a:spcPts val="1000"/>
              </a:spcAft>
              <a:buSzPts val="1000"/>
              <a:buFont typeface="Symbol"/>
              <a:buChar char=""/>
              <a:tabLst>
                <a:tab pos="457200" algn="l"/>
              </a:tabLst>
            </a:pPr>
            <a:r>
              <a:rPr lang="en-IN" b="1" i="1" dirty="0" err="1">
                <a:latin typeface="Times New Roman"/>
                <a:ea typeface="Times New Roman"/>
                <a:cs typeface="Times New Roman"/>
              </a:rPr>
              <a:t>Rati</a:t>
            </a:r>
            <a:r>
              <a:rPr lang="en-IN" b="1" dirty="0">
                <a:latin typeface="Times New Roman"/>
                <a:ea typeface="Times New Roman"/>
                <a:cs typeface="Times New Roman"/>
              </a:rPr>
              <a:t> (Love)</a:t>
            </a:r>
            <a:endParaRPr lang="en-IN" sz="1600" b="1" dirty="0">
              <a:ea typeface="Calibri"/>
              <a:cs typeface="Times New Roman"/>
            </a:endParaRPr>
          </a:p>
          <a:p>
            <a:pPr marL="342900" lvl="0" indent="-342900">
              <a:lnSpc>
                <a:spcPct val="115000"/>
              </a:lnSpc>
              <a:spcAft>
                <a:spcPts val="1000"/>
              </a:spcAft>
              <a:buSzPts val="1000"/>
              <a:buFont typeface="Symbol"/>
              <a:buChar char=""/>
              <a:tabLst>
                <a:tab pos="457200" algn="l"/>
              </a:tabLst>
            </a:pPr>
            <a:r>
              <a:rPr lang="en-IN" b="1" i="1" dirty="0" err="1">
                <a:latin typeface="Times New Roman"/>
                <a:ea typeface="Times New Roman"/>
                <a:cs typeface="Times New Roman"/>
              </a:rPr>
              <a:t>Hasya</a:t>
            </a:r>
            <a:r>
              <a:rPr lang="en-IN" b="1" dirty="0">
                <a:latin typeface="Times New Roman"/>
                <a:ea typeface="Times New Roman"/>
                <a:cs typeface="Times New Roman"/>
              </a:rPr>
              <a:t> (Mirth)</a:t>
            </a:r>
            <a:endParaRPr lang="en-IN" sz="1600" b="1" dirty="0">
              <a:ea typeface="Calibri"/>
              <a:cs typeface="Times New Roman"/>
            </a:endParaRPr>
          </a:p>
          <a:p>
            <a:pPr marL="342900" lvl="0" indent="-342900">
              <a:lnSpc>
                <a:spcPct val="115000"/>
              </a:lnSpc>
              <a:spcAft>
                <a:spcPts val="1000"/>
              </a:spcAft>
              <a:buSzPts val="1000"/>
              <a:buFont typeface="Symbol"/>
              <a:buChar char=""/>
              <a:tabLst>
                <a:tab pos="457200" algn="l"/>
              </a:tabLst>
            </a:pPr>
            <a:r>
              <a:rPr lang="en-IN" b="1" i="1" dirty="0" err="1">
                <a:latin typeface="Times New Roman"/>
                <a:ea typeface="Times New Roman"/>
                <a:cs typeface="Times New Roman"/>
              </a:rPr>
              <a:t>Soka</a:t>
            </a:r>
            <a:r>
              <a:rPr lang="en-IN" b="1" i="1" dirty="0">
                <a:latin typeface="Times New Roman"/>
                <a:ea typeface="Times New Roman"/>
                <a:cs typeface="Times New Roman"/>
              </a:rPr>
              <a:t> (</a:t>
            </a:r>
            <a:r>
              <a:rPr lang="en-IN" b="1" i="1" dirty="0" err="1">
                <a:latin typeface="Nirmala UI"/>
                <a:ea typeface="Times New Roman"/>
                <a:cs typeface="Times New Roman"/>
              </a:rPr>
              <a:t>शोक</a:t>
            </a:r>
            <a:r>
              <a:rPr lang="en-IN" b="1" i="1" dirty="0">
                <a:latin typeface="Times New Roman"/>
                <a:ea typeface="Times New Roman"/>
                <a:cs typeface="Times New Roman"/>
              </a:rPr>
              <a:t>)</a:t>
            </a:r>
            <a:r>
              <a:rPr lang="en-IN" b="1" dirty="0">
                <a:latin typeface="Times New Roman"/>
                <a:ea typeface="Times New Roman"/>
                <a:cs typeface="Times New Roman"/>
              </a:rPr>
              <a:t> (Sorrow)</a:t>
            </a:r>
            <a:endParaRPr lang="en-IN" sz="1600" b="1" dirty="0">
              <a:ea typeface="Calibri"/>
              <a:cs typeface="Times New Roman"/>
            </a:endParaRPr>
          </a:p>
          <a:p>
            <a:pPr marL="342900" lvl="0" indent="-342900">
              <a:lnSpc>
                <a:spcPct val="115000"/>
              </a:lnSpc>
              <a:spcAft>
                <a:spcPts val="1000"/>
              </a:spcAft>
              <a:buSzPts val="1000"/>
              <a:buFont typeface="Symbol"/>
              <a:buChar char=""/>
              <a:tabLst>
                <a:tab pos="457200" algn="l"/>
              </a:tabLst>
            </a:pPr>
            <a:r>
              <a:rPr lang="en-IN" b="1" i="1" dirty="0" err="1">
                <a:latin typeface="Times New Roman"/>
                <a:ea typeface="Times New Roman"/>
                <a:cs typeface="Times New Roman"/>
              </a:rPr>
              <a:t>Krodha</a:t>
            </a:r>
            <a:r>
              <a:rPr lang="en-IN" b="1" dirty="0">
                <a:latin typeface="Times New Roman"/>
                <a:ea typeface="Times New Roman"/>
                <a:cs typeface="Times New Roman"/>
              </a:rPr>
              <a:t> (Anger)</a:t>
            </a:r>
            <a:endParaRPr lang="en-IN" sz="1600" b="1" dirty="0">
              <a:ea typeface="Calibri"/>
              <a:cs typeface="Times New Roman"/>
            </a:endParaRPr>
          </a:p>
          <a:p>
            <a:pPr marL="342900" lvl="0" indent="-342900">
              <a:lnSpc>
                <a:spcPct val="115000"/>
              </a:lnSpc>
              <a:spcAft>
                <a:spcPts val="1000"/>
              </a:spcAft>
              <a:buSzPts val="1000"/>
              <a:buFont typeface="Symbol"/>
              <a:buChar char=""/>
              <a:tabLst>
                <a:tab pos="457200" algn="l"/>
              </a:tabLst>
            </a:pPr>
            <a:r>
              <a:rPr lang="en-IN" b="1" i="1" dirty="0" err="1">
                <a:latin typeface="Times New Roman"/>
                <a:ea typeface="Times New Roman"/>
                <a:cs typeface="Times New Roman"/>
              </a:rPr>
              <a:t>Utsaha</a:t>
            </a:r>
            <a:r>
              <a:rPr lang="en-IN" b="1" dirty="0">
                <a:latin typeface="Times New Roman"/>
                <a:ea typeface="Times New Roman"/>
                <a:cs typeface="Times New Roman"/>
              </a:rPr>
              <a:t> (Energy)</a:t>
            </a:r>
            <a:endParaRPr lang="en-IN" sz="1600" b="1" dirty="0">
              <a:ea typeface="Calibri"/>
              <a:cs typeface="Times New Roman"/>
            </a:endParaRPr>
          </a:p>
          <a:p>
            <a:pPr marL="342900" lvl="0" indent="-342900">
              <a:lnSpc>
                <a:spcPct val="115000"/>
              </a:lnSpc>
              <a:spcAft>
                <a:spcPts val="1000"/>
              </a:spcAft>
              <a:buSzPts val="1000"/>
              <a:buFont typeface="Symbol"/>
              <a:buChar char=""/>
              <a:tabLst>
                <a:tab pos="457200" algn="l"/>
              </a:tabLst>
            </a:pPr>
            <a:r>
              <a:rPr lang="en-IN" b="1" i="1" dirty="0" err="1">
                <a:latin typeface="Times New Roman"/>
                <a:ea typeface="Times New Roman"/>
                <a:cs typeface="Times New Roman"/>
              </a:rPr>
              <a:t>Bhaya</a:t>
            </a:r>
            <a:r>
              <a:rPr lang="en-IN" b="1" dirty="0">
                <a:latin typeface="Times New Roman"/>
                <a:ea typeface="Times New Roman"/>
                <a:cs typeface="Times New Roman"/>
              </a:rPr>
              <a:t> (Terror)</a:t>
            </a:r>
            <a:endParaRPr lang="en-IN" sz="1600" b="1" dirty="0">
              <a:ea typeface="Calibri"/>
              <a:cs typeface="Times New Roman"/>
            </a:endParaRPr>
          </a:p>
          <a:p>
            <a:pPr marL="342900" lvl="0" indent="-342900">
              <a:lnSpc>
                <a:spcPct val="115000"/>
              </a:lnSpc>
              <a:spcAft>
                <a:spcPts val="1000"/>
              </a:spcAft>
              <a:buSzPts val="1000"/>
              <a:buFont typeface="Symbol"/>
              <a:buChar char=""/>
              <a:tabLst>
                <a:tab pos="457200" algn="l"/>
              </a:tabLst>
            </a:pPr>
            <a:r>
              <a:rPr lang="en-IN" b="1" i="1" dirty="0" err="1">
                <a:latin typeface="Times New Roman"/>
                <a:ea typeface="Times New Roman"/>
                <a:cs typeface="Times New Roman"/>
              </a:rPr>
              <a:t>Jugupsa</a:t>
            </a:r>
            <a:r>
              <a:rPr lang="en-IN" b="1" dirty="0">
                <a:latin typeface="Times New Roman"/>
                <a:ea typeface="Times New Roman"/>
                <a:cs typeface="Times New Roman"/>
              </a:rPr>
              <a:t> (Disgust)</a:t>
            </a:r>
            <a:endParaRPr lang="en-IN" sz="1600" b="1" dirty="0">
              <a:ea typeface="Calibri"/>
              <a:cs typeface="Times New Roman"/>
            </a:endParaRPr>
          </a:p>
          <a:p>
            <a:pPr marL="342900" lvl="0" indent="-342900">
              <a:lnSpc>
                <a:spcPct val="115000"/>
              </a:lnSpc>
              <a:spcAft>
                <a:spcPts val="1000"/>
              </a:spcAft>
              <a:buSzPts val="1000"/>
              <a:buFont typeface="Symbol"/>
              <a:buChar char=""/>
              <a:tabLst>
                <a:tab pos="457200" algn="l"/>
              </a:tabLst>
            </a:pPr>
            <a:r>
              <a:rPr lang="en-IN" b="1" i="1" dirty="0" err="1">
                <a:latin typeface="Times New Roman"/>
                <a:ea typeface="Times New Roman"/>
                <a:cs typeface="Times New Roman"/>
              </a:rPr>
              <a:t>Vismaya</a:t>
            </a:r>
            <a:r>
              <a:rPr lang="en-IN" b="1" dirty="0">
                <a:latin typeface="Times New Roman"/>
                <a:ea typeface="Times New Roman"/>
                <a:cs typeface="Times New Roman"/>
              </a:rPr>
              <a:t> (Astonishment)</a:t>
            </a:r>
            <a:endParaRPr lang="en-IN" sz="1600" b="1" dirty="0">
              <a:ea typeface="Calibri"/>
              <a:cs typeface="Times New Roman"/>
            </a:endParaRPr>
          </a:p>
        </p:txBody>
      </p:sp>
    </p:spTree>
    <p:extLst>
      <p:ext uri="{BB962C8B-B14F-4D97-AF65-F5344CB8AC3E}">
        <p14:creationId xmlns:p14="http://schemas.microsoft.com/office/powerpoint/2010/main" val="28131831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762000"/>
            <a:ext cx="7924800" cy="4870564"/>
          </a:xfrm>
          <a:prstGeom prst="rect">
            <a:avLst/>
          </a:prstGeom>
        </p:spPr>
        <p:txBody>
          <a:bodyPr wrap="square">
            <a:spAutoFit/>
          </a:bodyPr>
          <a:lstStyle/>
          <a:p>
            <a:pPr>
              <a:lnSpc>
                <a:spcPct val="115000"/>
              </a:lnSpc>
              <a:spcAft>
                <a:spcPts val="0"/>
              </a:spcAft>
            </a:pPr>
            <a:r>
              <a:rPr lang="en-IN" b="1" dirty="0" err="1">
                <a:solidFill>
                  <a:srgbClr val="FF0000"/>
                </a:solidFill>
                <a:latin typeface="Times New Roman"/>
                <a:ea typeface="Times New Roman"/>
                <a:cs typeface="Times New Roman"/>
              </a:rPr>
              <a:t>Sanchari</a:t>
            </a:r>
            <a:r>
              <a:rPr lang="en-IN" b="1" dirty="0">
                <a:solidFill>
                  <a:srgbClr val="FF0000"/>
                </a:solidFill>
                <a:latin typeface="Times New Roman"/>
                <a:ea typeface="Times New Roman"/>
                <a:cs typeface="Times New Roman"/>
              </a:rPr>
              <a:t> </a:t>
            </a:r>
            <a:r>
              <a:rPr lang="en-IN" b="1" dirty="0" err="1">
                <a:solidFill>
                  <a:srgbClr val="FF0000"/>
                </a:solidFill>
                <a:latin typeface="Times New Roman"/>
                <a:ea typeface="Times New Roman"/>
                <a:cs typeface="Times New Roman"/>
              </a:rPr>
              <a:t>bhavas</a:t>
            </a:r>
            <a:r>
              <a:rPr lang="en-IN" b="1" dirty="0">
                <a:solidFill>
                  <a:srgbClr val="FF0000"/>
                </a:solidFill>
                <a:latin typeface="Times New Roman"/>
                <a:ea typeface="Times New Roman"/>
                <a:cs typeface="Times New Roman"/>
              </a:rPr>
              <a:t> </a:t>
            </a:r>
            <a:endParaRPr lang="en-IN" sz="1600" dirty="0">
              <a:ea typeface="Calibri"/>
              <a:cs typeface="Times New Roman"/>
            </a:endParaRPr>
          </a:p>
          <a:p>
            <a:pPr>
              <a:lnSpc>
                <a:spcPct val="115000"/>
              </a:lnSpc>
              <a:spcAft>
                <a:spcPts val="0"/>
              </a:spcAft>
            </a:pPr>
            <a:r>
              <a:rPr lang="en-IN" dirty="0">
                <a:solidFill>
                  <a:srgbClr val="FF0000"/>
                </a:solidFill>
                <a:latin typeface="Times New Roman"/>
                <a:ea typeface="Times New Roman"/>
                <a:cs typeface="Times New Roman"/>
              </a:rPr>
              <a:t> </a:t>
            </a:r>
            <a:endParaRPr lang="en-IN" sz="1600" dirty="0">
              <a:ea typeface="Calibri"/>
              <a:cs typeface="Times New Roman"/>
            </a:endParaRPr>
          </a:p>
          <a:p>
            <a:pPr>
              <a:lnSpc>
                <a:spcPct val="115000"/>
              </a:lnSpc>
              <a:spcAft>
                <a:spcPts val="0"/>
              </a:spcAft>
            </a:pPr>
            <a:r>
              <a:rPr lang="en-IN" dirty="0">
                <a:latin typeface="Times New Roman"/>
                <a:ea typeface="Times New Roman"/>
                <a:cs typeface="Times New Roman"/>
              </a:rPr>
              <a:t>Also referred to as</a:t>
            </a:r>
            <a:r>
              <a:rPr lang="en-IN" sz="1600" dirty="0">
                <a:ea typeface="Calibri"/>
                <a:cs typeface="Times New Roman"/>
              </a:rPr>
              <a:t> </a:t>
            </a:r>
            <a:r>
              <a:rPr lang="en-IN" b="1" dirty="0" err="1">
                <a:solidFill>
                  <a:srgbClr val="FF0000"/>
                </a:solidFill>
                <a:latin typeface="Times New Roman"/>
                <a:ea typeface="Times New Roman"/>
                <a:cs typeface="Times New Roman"/>
              </a:rPr>
              <a:t>Vyabichari</a:t>
            </a:r>
            <a:r>
              <a:rPr lang="en-IN" b="1" dirty="0">
                <a:solidFill>
                  <a:srgbClr val="FF0000"/>
                </a:solidFill>
                <a:latin typeface="Times New Roman"/>
                <a:ea typeface="Times New Roman"/>
                <a:cs typeface="Times New Roman"/>
              </a:rPr>
              <a:t> </a:t>
            </a:r>
            <a:r>
              <a:rPr lang="en-IN" b="1" dirty="0" err="1">
                <a:solidFill>
                  <a:srgbClr val="FF0000"/>
                </a:solidFill>
                <a:latin typeface="Times New Roman"/>
                <a:ea typeface="Times New Roman"/>
                <a:cs typeface="Times New Roman"/>
              </a:rPr>
              <a:t>bhavas</a:t>
            </a:r>
            <a:r>
              <a:rPr lang="en-IN" dirty="0">
                <a:solidFill>
                  <a:srgbClr val="FF0000"/>
                </a:solidFill>
                <a:latin typeface="Times New Roman"/>
                <a:ea typeface="Times New Roman"/>
                <a:cs typeface="Times New Roman"/>
              </a:rPr>
              <a:t>,</a:t>
            </a:r>
            <a:r>
              <a:rPr lang="en-IN" dirty="0">
                <a:latin typeface="Times New Roman"/>
                <a:ea typeface="Times New Roman"/>
                <a:cs typeface="Times New Roman"/>
              </a:rPr>
              <a:t> are </a:t>
            </a:r>
            <a:r>
              <a:rPr lang="en-IN" b="1" dirty="0">
                <a:latin typeface="Times New Roman"/>
                <a:ea typeface="Times New Roman"/>
                <a:cs typeface="Times New Roman"/>
              </a:rPr>
              <a:t>light, fleeting emotions that appear and disappear in quick succession</a:t>
            </a:r>
            <a:r>
              <a:rPr lang="en-IN" dirty="0">
                <a:latin typeface="Times New Roman"/>
                <a:ea typeface="Times New Roman"/>
                <a:cs typeface="Times New Roman"/>
              </a:rPr>
              <a:t> and serve to strengthen the </a:t>
            </a:r>
            <a:r>
              <a:rPr lang="en-IN" b="1" dirty="0" err="1">
                <a:solidFill>
                  <a:srgbClr val="FF0000"/>
                </a:solidFill>
                <a:latin typeface="Times New Roman"/>
                <a:ea typeface="Times New Roman"/>
                <a:cs typeface="Times New Roman"/>
              </a:rPr>
              <a:t>sthayi</a:t>
            </a:r>
            <a:r>
              <a:rPr lang="en-IN" b="1" dirty="0">
                <a:solidFill>
                  <a:srgbClr val="FF0000"/>
                </a:solidFill>
                <a:latin typeface="Times New Roman"/>
                <a:ea typeface="Times New Roman"/>
                <a:cs typeface="Times New Roman"/>
              </a:rPr>
              <a:t> </a:t>
            </a:r>
            <a:r>
              <a:rPr lang="en-IN" b="1" dirty="0" err="1">
                <a:solidFill>
                  <a:srgbClr val="FF0000"/>
                </a:solidFill>
                <a:latin typeface="Times New Roman"/>
                <a:ea typeface="Times New Roman"/>
                <a:cs typeface="Times New Roman"/>
              </a:rPr>
              <a:t>bhava</a:t>
            </a:r>
            <a:r>
              <a:rPr lang="en-IN" b="1" dirty="0">
                <a:solidFill>
                  <a:srgbClr val="FF0000"/>
                </a:solidFill>
                <a:latin typeface="Times New Roman"/>
                <a:ea typeface="Times New Roman"/>
                <a:cs typeface="Times New Roman"/>
              </a:rPr>
              <a:t>.</a:t>
            </a:r>
            <a:r>
              <a:rPr lang="en-IN" sz="1600" dirty="0">
                <a:ea typeface="Calibri"/>
                <a:cs typeface="Times New Roman"/>
              </a:rPr>
              <a:t> </a:t>
            </a:r>
            <a:r>
              <a:rPr lang="en-IN" dirty="0">
                <a:latin typeface="Times New Roman"/>
                <a:ea typeface="Times New Roman"/>
                <a:cs typeface="Times New Roman"/>
              </a:rPr>
              <a:t>These are transitory emotional feelings that differ from person to person. They will not have a constant nature. </a:t>
            </a:r>
            <a:endParaRPr lang="en-IN" dirty="0" smtClean="0">
              <a:latin typeface="Times New Roman"/>
              <a:ea typeface="Times New Roman"/>
              <a:cs typeface="Times New Roman"/>
            </a:endParaRPr>
          </a:p>
          <a:p>
            <a:pPr>
              <a:lnSpc>
                <a:spcPct val="115000"/>
              </a:lnSpc>
              <a:spcAft>
                <a:spcPts val="0"/>
              </a:spcAft>
            </a:pPr>
            <a:r>
              <a:rPr lang="en-IN" dirty="0" err="1" smtClean="0">
                <a:latin typeface="Times New Roman"/>
                <a:ea typeface="Times New Roman"/>
                <a:cs typeface="Times New Roman"/>
              </a:rPr>
              <a:t>Sancharibhavas</a:t>
            </a:r>
            <a:r>
              <a:rPr lang="en-IN" dirty="0" smtClean="0">
                <a:latin typeface="Times New Roman"/>
                <a:ea typeface="Times New Roman"/>
                <a:cs typeface="Times New Roman"/>
              </a:rPr>
              <a:t> </a:t>
            </a:r>
            <a:r>
              <a:rPr lang="en-IN" dirty="0">
                <a:latin typeface="Times New Roman"/>
                <a:ea typeface="Times New Roman"/>
                <a:cs typeface="Times New Roman"/>
              </a:rPr>
              <a:t>are of 32 varieties- </a:t>
            </a:r>
            <a:r>
              <a:rPr lang="en-IN" dirty="0" err="1">
                <a:latin typeface="Times New Roman"/>
                <a:ea typeface="Times New Roman"/>
                <a:cs typeface="Times New Roman"/>
              </a:rPr>
              <a:t>Nirveda</a:t>
            </a:r>
            <a:r>
              <a:rPr lang="en-IN" dirty="0">
                <a:latin typeface="Times New Roman"/>
                <a:ea typeface="Times New Roman"/>
                <a:cs typeface="Times New Roman"/>
              </a:rPr>
              <a:t> (disgust), </a:t>
            </a:r>
            <a:r>
              <a:rPr lang="en-IN" dirty="0" err="1">
                <a:latin typeface="Times New Roman"/>
                <a:ea typeface="Times New Roman"/>
                <a:cs typeface="Times New Roman"/>
              </a:rPr>
              <a:t>Glani</a:t>
            </a:r>
            <a:r>
              <a:rPr lang="en-IN" dirty="0">
                <a:latin typeface="Times New Roman"/>
                <a:ea typeface="Times New Roman"/>
                <a:cs typeface="Times New Roman"/>
              </a:rPr>
              <a:t> (torment), </a:t>
            </a:r>
            <a:r>
              <a:rPr lang="en-IN" dirty="0" err="1">
                <a:latin typeface="Times New Roman"/>
                <a:ea typeface="Times New Roman"/>
                <a:cs typeface="Times New Roman"/>
              </a:rPr>
              <a:t>Samshaya</a:t>
            </a:r>
            <a:r>
              <a:rPr lang="en-IN" dirty="0">
                <a:latin typeface="Times New Roman"/>
                <a:ea typeface="Times New Roman"/>
                <a:cs typeface="Times New Roman"/>
              </a:rPr>
              <a:t> (doubt), </a:t>
            </a:r>
            <a:r>
              <a:rPr lang="en-IN" dirty="0" err="1">
                <a:latin typeface="Times New Roman"/>
                <a:ea typeface="Times New Roman"/>
                <a:cs typeface="Times New Roman"/>
              </a:rPr>
              <a:t>Shrama</a:t>
            </a:r>
            <a:r>
              <a:rPr lang="en-IN" dirty="0">
                <a:latin typeface="Times New Roman"/>
                <a:ea typeface="Times New Roman"/>
                <a:cs typeface="Times New Roman"/>
              </a:rPr>
              <a:t> (toil), </a:t>
            </a:r>
            <a:r>
              <a:rPr lang="en-IN" dirty="0" err="1">
                <a:latin typeface="Times New Roman"/>
                <a:ea typeface="Times New Roman"/>
                <a:cs typeface="Times New Roman"/>
              </a:rPr>
              <a:t>Dainya</a:t>
            </a:r>
            <a:r>
              <a:rPr lang="en-IN" dirty="0">
                <a:latin typeface="Times New Roman"/>
                <a:ea typeface="Times New Roman"/>
                <a:cs typeface="Times New Roman"/>
              </a:rPr>
              <a:t> (feebleness), </a:t>
            </a:r>
            <a:r>
              <a:rPr lang="en-IN" dirty="0" err="1">
                <a:latin typeface="Times New Roman"/>
                <a:ea typeface="Times New Roman"/>
                <a:cs typeface="Times New Roman"/>
              </a:rPr>
              <a:t>Jadatva</a:t>
            </a:r>
            <a:r>
              <a:rPr lang="en-IN" dirty="0">
                <a:latin typeface="Times New Roman"/>
                <a:ea typeface="Times New Roman"/>
                <a:cs typeface="Times New Roman"/>
              </a:rPr>
              <a:t> (dullness), </a:t>
            </a:r>
            <a:r>
              <a:rPr lang="en-IN" dirty="0" err="1">
                <a:latin typeface="Times New Roman"/>
                <a:ea typeface="Times New Roman"/>
                <a:cs typeface="Times New Roman"/>
              </a:rPr>
              <a:t>Asuya</a:t>
            </a:r>
            <a:r>
              <a:rPr lang="en-IN" dirty="0">
                <a:latin typeface="Times New Roman"/>
                <a:ea typeface="Times New Roman"/>
                <a:cs typeface="Times New Roman"/>
              </a:rPr>
              <a:t> (jealousy), </a:t>
            </a:r>
            <a:r>
              <a:rPr lang="en-IN" dirty="0" err="1">
                <a:latin typeface="Times New Roman"/>
                <a:ea typeface="Times New Roman"/>
                <a:cs typeface="Times New Roman"/>
              </a:rPr>
              <a:t>Chinta</a:t>
            </a:r>
            <a:r>
              <a:rPr lang="en-IN" dirty="0">
                <a:latin typeface="Times New Roman"/>
                <a:ea typeface="Times New Roman"/>
                <a:cs typeface="Times New Roman"/>
              </a:rPr>
              <a:t> (anxiety), </a:t>
            </a:r>
            <a:r>
              <a:rPr lang="en-IN" dirty="0" err="1">
                <a:latin typeface="Times New Roman"/>
                <a:ea typeface="Times New Roman"/>
                <a:cs typeface="Times New Roman"/>
              </a:rPr>
              <a:t>Vyadhi</a:t>
            </a:r>
            <a:r>
              <a:rPr lang="en-IN" dirty="0">
                <a:latin typeface="Times New Roman"/>
                <a:ea typeface="Times New Roman"/>
                <a:cs typeface="Times New Roman"/>
              </a:rPr>
              <a:t> (sickness), </a:t>
            </a:r>
            <a:r>
              <a:rPr lang="en-IN" dirty="0" err="1" smtClean="0">
                <a:latin typeface="Times New Roman"/>
                <a:ea typeface="Times New Roman"/>
                <a:cs typeface="Times New Roman"/>
              </a:rPr>
              <a:t>Garva</a:t>
            </a:r>
            <a:r>
              <a:rPr lang="en-IN" dirty="0" smtClean="0">
                <a:latin typeface="Times New Roman"/>
                <a:ea typeface="Times New Roman"/>
                <a:cs typeface="Times New Roman"/>
              </a:rPr>
              <a:t> </a:t>
            </a:r>
            <a:r>
              <a:rPr lang="en-IN" dirty="0">
                <a:latin typeface="Times New Roman"/>
                <a:ea typeface="Times New Roman"/>
                <a:cs typeface="Times New Roman"/>
              </a:rPr>
              <a:t>(pride), </a:t>
            </a:r>
            <a:r>
              <a:rPr lang="en-IN" dirty="0" err="1" smtClean="0">
                <a:latin typeface="Times New Roman"/>
                <a:ea typeface="Times New Roman"/>
                <a:cs typeface="Times New Roman"/>
              </a:rPr>
              <a:t>Avega</a:t>
            </a:r>
            <a:r>
              <a:rPr lang="en-IN" dirty="0" smtClean="0">
                <a:latin typeface="Times New Roman"/>
                <a:ea typeface="Times New Roman"/>
                <a:cs typeface="Times New Roman"/>
              </a:rPr>
              <a:t> </a:t>
            </a:r>
            <a:r>
              <a:rPr lang="en-IN" dirty="0">
                <a:latin typeface="Times New Roman"/>
                <a:ea typeface="Times New Roman"/>
                <a:cs typeface="Times New Roman"/>
              </a:rPr>
              <a:t>(agitation), </a:t>
            </a:r>
            <a:r>
              <a:rPr lang="en-IN" dirty="0" err="1">
                <a:latin typeface="Times New Roman"/>
                <a:ea typeface="Times New Roman"/>
                <a:cs typeface="Times New Roman"/>
              </a:rPr>
              <a:t>Dhriti</a:t>
            </a:r>
            <a:r>
              <a:rPr lang="en-IN" dirty="0">
                <a:latin typeface="Times New Roman"/>
                <a:ea typeface="Times New Roman"/>
                <a:cs typeface="Times New Roman"/>
              </a:rPr>
              <a:t> (firmness), </a:t>
            </a:r>
            <a:r>
              <a:rPr lang="en-IN" dirty="0" err="1">
                <a:latin typeface="Times New Roman"/>
                <a:ea typeface="Times New Roman"/>
                <a:cs typeface="Times New Roman"/>
              </a:rPr>
              <a:t>Smrithi</a:t>
            </a:r>
            <a:r>
              <a:rPr lang="en-IN" dirty="0">
                <a:latin typeface="Times New Roman"/>
                <a:ea typeface="Times New Roman"/>
                <a:cs typeface="Times New Roman"/>
              </a:rPr>
              <a:t> (recollection), </a:t>
            </a:r>
            <a:r>
              <a:rPr lang="en-IN" dirty="0" err="1">
                <a:latin typeface="Times New Roman"/>
                <a:ea typeface="Times New Roman"/>
                <a:cs typeface="Times New Roman"/>
              </a:rPr>
              <a:t>Chapalya</a:t>
            </a:r>
            <a:r>
              <a:rPr lang="en-IN" dirty="0">
                <a:latin typeface="Times New Roman"/>
                <a:ea typeface="Times New Roman"/>
                <a:cs typeface="Times New Roman"/>
              </a:rPr>
              <a:t> (inconsideration), </a:t>
            </a:r>
            <a:r>
              <a:rPr lang="en-IN" dirty="0" err="1">
                <a:latin typeface="Times New Roman"/>
                <a:ea typeface="Times New Roman"/>
                <a:cs typeface="Times New Roman"/>
              </a:rPr>
              <a:t>Ugrata</a:t>
            </a:r>
            <a:r>
              <a:rPr lang="en-IN" dirty="0">
                <a:latin typeface="Times New Roman"/>
                <a:ea typeface="Times New Roman"/>
                <a:cs typeface="Times New Roman"/>
              </a:rPr>
              <a:t> (ferocity), </a:t>
            </a:r>
            <a:r>
              <a:rPr lang="en-IN" dirty="0" err="1">
                <a:latin typeface="Times New Roman"/>
                <a:ea typeface="Times New Roman"/>
                <a:cs typeface="Times New Roman"/>
              </a:rPr>
              <a:t>Trasa</a:t>
            </a:r>
            <a:r>
              <a:rPr lang="en-IN" dirty="0">
                <a:latin typeface="Times New Roman"/>
                <a:ea typeface="Times New Roman"/>
                <a:cs typeface="Times New Roman"/>
              </a:rPr>
              <a:t> (fear), </a:t>
            </a:r>
            <a:r>
              <a:rPr lang="en-IN" dirty="0" err="1">
                <a:latin typeface="Times New Roman"/>
                <a:ea typeface="Times New Roman"/>
                <a:cs typeface="Times New Roman"/>
              </a:rPr>
              <a:t>Avahita</a:t>
            </a:r>
            <a:r>
              <a:rPr lang="en-IN" dirty="0">
                <a:latin typeface="Times New Roman"/>
                <a:ea typeface="Times New Roman"/>
                <a:cs typeface="Times New Roman"/>
              </a:rPr>
              <a:t> (attention), </a:t>
            </a:r>
            <a:r>
              <a:rPr lang="en-IN" dirty="0" err="1">
                <a:latin typeface="Times New Roman"/>
                <a:ea typeface="Times New Roman"/>
                <a:cs typeface="Times New Roman"/>
              </a:rPr>
              <a:t>Vishada</a:t>
            </a:r>
            <a:r>
              <a:rPr lang="en-IN" dirty="0">
                <a:latin typeface="Times New Roman"/>
                <a:ea typeface="Times New Roman"/>
                <a:cs typeface="Times New Roman"/>
              </a:rPr>
              <a:t> (dejection), </a:t>
            </a:r>
            <a:r>
              <a:rPr lang="en-IN" dirty="0" err="1">
                <a:latin typeface="Times New Roman"/>
                <a:ea typeface="Times New Roman"/>
                <a:cs typeface="Times New Roman"/>
              </a:rPr>
              <a:t>Mada</a:t>
            </a:r>
            <a:r>
              <a:rPr lang="en-IN" dirty="0">
                <a:latin typeface="Times New Roman"/>
                <a:ea typeface="Times New Roman"/>
                <a:cs typeface="Times New Roman"/>
              </a:rPr>
              <a:t> (arrogance), </a:t>
            </a:r>
            <a:r>
              <a:rPr lang="en-IN" dirty="0" err="1">
                <a:latin typeface="Times New Roman"/>
                <a:ea typeface="Times New Roman"/>
                <a:cs typeface="Times New Roman"/>
              </a:rPr>
              <a:t>Autsukya</a:t>
            </a:r>
            <a:r>
              <a:rPr lang="en-IN" dirty="0">
                <a:latin typeface="Times New Roman"/>
                <a:ea typeface="Times New Roman"/>
                <a:cs typeface="Times New Roman"/>
              </a:rPr>
              <a:t> (eagerness), </a:t>
            </a:r>
            <a:r>
              <a:rPr lang="en-IN" dirty="0" err="1">
                <a:latin typeface="Times New Roman"/>
                <a:ea typeface="Times New Roman"/>
                <a:cs typeface="Times New Roman"/>
              </a:rPr>
              <a:t>Mati</a:t>
            </a:r>
            <a:r>
              <a:rPr lang="en-IN" dirty="0">
                <a:latin typeface="Times New Roman"/>
                <a:ea typeface="Times New Roman"/>
                <a:cs typeface="Times New Roman"/>
              </a:rPr>
              <a:t> (determination), </a:t>
            </a:r>
            <a:r>
              <a:rPr lang="en-IN" dirty="0" err="1">
                <a:latin typeface="Times New Roman"/>
                <a:ea typeface="Times New Roman"/>
                <a:cs typeface="Times New Roman"/>
              </a:rPr>
              <a:t>Nidra</a:t>
            </a:r>
            <a:r>
              <a:rPr lang="en-IN" dirty="0">
                <a:latin typeface="Times New Roman"/>
                <a:ea typeface="Times New Roman"/>
                <a:cs typeface="Times New Roman"/>
              </a:rPr>
              <a:t> (sleepiness), </a:t>
            </a:r>
            <a:r>
              <a:rPr lang="en-IN" dirty="0" err="1">
                <a:latin typeface="Times New Roman"/>
                <a:ea typeface="Times New Roman"/>
                <a:cs typeface="Times New Roman"/>
              </a:rPr>
              <a:t>Moha</a:t>
            </a:r>
            <a:r>
              <a:rPr lang="en-IN" dirty="0">
                <a:latin typeface="Times New Roman"/>
                <a:ea typeface="Times New Roman"/>
                <a:cs typeface="Times New Roman"/>
              </a:rPr>
              <a:t> (perplexity), </a:t>
            </a:r>
            <a:r>
              <a:rPr lang="en-IN" dirty="0" err="1">
                <a:latin typeface="Times New Roman"/>
                <a:ea typeface="Times New Roman"/>
                <a:cs typeface="Times New Roman"/>
              </a:rPr>
              <a:t>Prabodha</a:t>
            </a:r>
            <a:r>
              <a:rPr lang="en-IN" dirty="0">
                <a:latin typeface="Times New Roman"/>
                <a:ea typeface="Times New Roman"/>
                <a:cs typeface="Times New Roman"/>
              </a:rPr>
              <a:t> (enlightenment), Harsh (joy), </a:t>
            </a:r>
            <a:r>
              <a:rPr lang="en-IN" dirty="0" err="1">
                <a:latin typeface="Times New Roman"/>
                <a:ea typeface="Times New Roman"/>
                <a:cs typeface="Times New Roman"/>
              </a:rPr>
              <a:t>Vreeda</a:t>
            </a:r>
            <a:r>
              <a:rPr lang="en-IN" dirty="0">
                <a:latin typeface="Times New Roman"/>
                <a:ea typeface="Times New Roman"/>
                <a:cs typeface="Times New Roman"/>
              </a:rPr>
              <a:t> (sense of shame), </a:t>
            </a:r>
            <a:r>
              <a:rPr lang="en-IN" dirty="0" err="1">
                <a:latin typeface="Times New Roman"/>
                <a:ea typeface="Times New Roman"/>
                <a:cs typeface="Times New Roman"/>
              </a:rPr>
              <a:t>Vitarka</a:t>
            </a:r>
            <a:r>
              <a:rPr lang="en-IN" dirty="0">
                <a:latin typeface="Times New Roman"/>
                <a:ea typeface="Times New Roman"/>
                <a:cs typeface="Times New Roman"/>
              </a:rPr>
              <a:t> (argument), </a:t>
            </a:r>
            <a:r>
              <a:rPr lang="en-IN" dirty="0" err="1">
                <a:latin typeface="Times New Roman"/>
                <a:ea typeface="Times New Roman"/>
                <a:cs typeface="Times New Roman"/>
              </a:rPr>
              <a:t>Supta</a:t>
            </a:r>
            <a:r>
              <a:rPr lang="en-IN" dirty="0">
                <a:latin typeface="Times New Roman"/>
                <a:ea typeface="Times New Roman"/>
                <a:cs typeface="Times New Roman"/>
              </a:rPr>
              <a:t> (slumber), </a:t>
            </a:r>
            <a:r>
              <a:rPr lang="en-IN" dirty="0" err="1">
                <a:latin typeface="Times New Roman"/>
                <a:ea typeface="Times New Roman"/>
                <a:cs typeface="Times New Roman"/>
              </a:rPr>
              <a:t>Amarsha</a:t>
            </a:r>
            <a:r>
              <a:rPr lang="en-IN" dirty="0">
                <a:latin typeface="Times New Roman"/>
                <a:ea typeface="Times New Roman"/>
                <a:cs typeface="Times New Roman"/>
              </a:rPr>
              <a:t> (anger), </a:t>
            </a:r>
            <a:r>
              <a:rPr lang="en-IN" dirty="0" err="1">
                <a:latin typeface="Times New Roman"/>
                <a:ea typeface="Times New Roman"/>
                <a:cs typeface="Times New Roman"/>
              </a:rPr>
              <a:t>Alasya</a:t>
            </a:r>
            <a:r>
              <a:rPr lang="en-IN" dirty="0">
                <a:latin typeface="Times New Roman"/>
                <a:ea typeface="Times New Roman"/>
                <a:cs typeface="Times New Roman"/>
              </a:rPr>
              <a:t> (indolence), </a:t>
            </a:r>
            <a:r>
              <a:rPr lang="en-IN" dirty="0" err="1">
                <a:latin typeface="Times New Roman"/>
                <a:ea typeface="Times New Roman"/>
                <a:cs typeface="Times New Roman"/>
              </a:rPr>
              <a:t>Unmeda</a:t>
            </a:r>
            <a:r>
              <a:rPr lang="en-IN" dirty="0">
                <a:latin typeface="Times New Roman"/>
                <a:ea typeface="Times New Roman"/>
                <a:cs typeface="Times New Roman"/>
              </a:rPr>
              <a:t> (madness), </a:t>
            </a:r>
            <a:r>
              <a:rPr lang="en-IN" dirty="0" err="1">
                <a:latin typeface="Times New Roman"/>
                <a:ea typeface="Times New Roman"/>
                <a:cs typeface="Times New Roman"/>
              </a:rPr>
              <a:t>Apasmara</a:t>
            </a:r>
            <a:r>
              <a:rPr lang="en-IN" dirty="0">
                <a:latin typeface="Times New Roman"/>
                <a:ea typeface="Times New Roman"/>
                <a:cs typeface="Times New Roman"/>
              </a:rPr>
              <a:t> (forgetfulness), and Marana (death).</a:t>
            </a:r>
            <a:endParaRPr lang="en-IN" sz="1600" dirty="0">
              <a:ea typeface="Calibri"/>
              <a:cs typeface="Times New Roman"/>
            </a:endParaRPr>
          </a:p>
        </p:txBody>
      </p:sp>
    </p:spTree>
    <p:extLst>
      <p:ext uri="{BB962C8B-B14F-4D97-AF65-F5344CB8AC3E}">
        <p14:creationId xmlns:p14="http://schemas.microsoft.com/office/powerpoint/2010/main" val="10087113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001000" cy="6471515"/>
          </a:xfrm>
          <a:prstGeom prst="rect">
            <a:avLst/>
          </a:prstGeom>
        </p:spPr>
        <p:txBody>
          <a:bodyPr wrap="square">
            <a:spAutoFit/>
          </a:bodyPr>
          <a:lstStyle/>
          <a:p>
            <a:pPr>
              <a:lnSpc>
                <a:spcPct val="115000"/>
              </a:lnSpc>
              <a:spcAft>
                <a:spcPts val="0"/>
              </a:spcAft>
            </a:pPr>
            <a:r>
              <a:rPr lang="en-IN" b="1" dirty="0" err="1">
                <a:solidFill>
                  <a:srgbClr val="FF0000"/>
                </a:solidFill>
                <a:latin typeface="Times New Roman"/>
                <a:ea typeface="Times New Roman"/>
                <a:cs typeface="Times New Roman"/>
              </a:rPr>
              <a:t>Saatvik</a:t>
            </a:r>
            <a:r>
              <a:rPr lang="en-IN" b="1" dirty="0">
                <a:solidFill>
                  <a:srgbClr val="FF0000"/>
                </a:solidFill>
                <a:latin typeface="Times New Roman"/>
                <a:ea typeface="Times New Roman"/>
                <a:cs typeface="Times New Roman"/>
              </a:rPr>
              <a:t> </a:t>
            </a:r>
            <a:r>
              <a:rPr lang="en-IN" b="1" dirty="0" err="1">
                <a:solidFill>
                  <a:srgbClr val="FF0000"/>
                </a:solidFill>
                <a:latin typeface="Times New Roman"/>
                <a:ea typeface="Times New Roman"/>
                <a:cs typeface="Times New Roman"/>
              </a:rPr>
              <a:t>bhava</a:t>
            </a:r>
            <a:r>
              <a:rPr lang="en-IN" b="1" dirty="0">
                <a:solidFill>
                  <a:srgbClr val="FF0000"/>
                </a:solidFill>
                <a:latin typeface="Times New Roman"/>
                <a:ea typeface="Times New Roman"/>
                <a:cs typeface="Times New Roman"/>
              </a:rPr>
              <a:t> </a:t>
            </a:r>
            <a:endParaRPr lang="en-IN" sz="1600" dirty="0">
              <a:ea typeface="Calibri"/>
              <a:cs typeface="Times New Roman"/>
            </a:endParaRPr>
          </a:p>
          <a:p>
            <a:pPr>
              <a:lnSpc>
                <a:spcPct val="115000"/>
              </a:lnSpc>
              <a:spcAft>
                <a:spcPts val="1000"/>
              </a:spcAft>
            </a:pPr>
            <a:r>
              <a:rPr lang="en-IN" dirty="0">
                <a:latin typeface="Times New Roman"/>
                <a:ea typeface="Times New Roman"/>
                <a:cs typeface="Times New Roman"/>
              </a:rPr>
              <a:t>It evokes the sympathy by responding to the sorrow of others. The person gets worried over the problems of others. For a person who being depressed or troubled feels happy and relieved when he is consoled by another. </a:t>
            </a:r>
            <a:r>
              <a:rPr lang="en-IN" dirty="0" err="1">
                <a:latin typeface="Times New Roman"/>
                <a:ea typeface="Times New Roman"/>
                <a:cs typeface="Times New Roman"/>
              </a:rPr>
              <a:t>Sattvika</a:t>
            </a:r>
            <a:r>
              <a:rPr lang="en-IN" dirty="0">
                <a:latin typeface="Times New Roman"/>
                <a:ea typeface="Times New Roman"/>
                <a:cs typeface="Times New Roman"/>
              </a:rPr>
              <a:t> </a:t>
            </a:r>
            <a:r>
              <a:rPr lang="en-IN" dirty="0" err="1">
                <a:latin typeface="Times New Roman"/>
                <a:ea typeface="Times New Roman"/>
                <a:cs typeface="Times New Roman"/>
              </a:rPr>
              <a:t>bhavas</a:t>
            </a:r>
            <a:r>
              <a:rPr lang="en-IN" dirty="0">
                <a:latin typeface="Times New Roman"/>
                <a:ea typeface="Times New Roman"/>
                <a:cs typeface="Times New Roman"/>
              </a:rPr>
              <a:t> are of six kinds- </a:t>
            </a:r>
            <a:r>
              <a:rPr lang="en-IN" dirty="0" err="1">
                <a:latin typeface="Times New Roman"/>
                <a:ea typeface="Times New Roman"/>
                <a:cs typeface="Times New Roman"/>
              </a:rPr>
              <a:t>stambha</a:t>
            </a:r>
            <a:r>
              <a:rPr lang="en-IN" dirty="0">
                <a:latin typeface="Times New Roman"/>
                <a:ea typeface="Times New Roman"/>
                <a:cs typeface="Times New Roman"/>
              </a:rPr>
              <a:t>, </a:t>
            </a:r>
            <a:r>
              <a:rPr lang="en-IN" dirty="0" err="1">
                <a:latin typeface="Times New Roman"/>
                <a:ea typeface="Times New Roman"/>
                <a:cs typeface="Times New Roman"/>
              </a:rPr>
              <a:t>sveda</a:t>
            </a:r>
            <a:r>
              <a:rPr lang="en-IN" dirty="0">
                <a:latin typeface="Times New Roman"/>
                <a:ea typeface="Times New Roman"/>
                <a:cs typeface="Times New Roman"/>
              </a:rPr>
              <a:t>, </a:t>
            </a:r>
            <a:r>
              <a:rPr lang="en-IN" dirty="0" err="1">
                <a:latin typeface="Times New Roman"/>
                <a:ea typeface="Times New Roman"/>
                <a:cs typeface="Times New Roman"/>
              </a:rPr>
              <a:t>romancha</a:t>
            </a:r>
            <a:r>
              <a:rPr lang="en-IN" dirty="0">
                <a:latin typeface="Times New Roman"/>
                <a:ea typeface="Times New Roman"/>
                <a:cs typeface="Times New Roman"/>
              </a:rPr>
              <a:t>, </a:t>
            </a:r>
            <a:r>
              <a:rPr lang="en-IN" dirty="0" err="1">
                <a:latin typeface="Times New Roman"/>
                <a:ea typeface="Times New Roman"/>
                <a:cs typeface="Times New Roman"/>
              </a:rPr>
              <a:t>vaivarnya</a:t>
            </a:r>
            <a:r>
              <a:rPr lang="en-IN" dirty="0">
                <a:latin typeface="Times New Roman"/>
                <a:ea typeface="Times New Roman"/>
                <a:cs typeface="Times New Roman"/>
              </a:rPr>
              <a:t>, </a:t>
            </a:r>
            <a:r>
              <a:rPr lang="en-IN" dirty="0" err="1">
                <a:latin typeface="Times New Roman"/>
                <a:ea typeface="Times New Roman"/>
                <a:cs typeface="Times New Roman"/>
              </a:rPr>
              <a:t>svarabhedas</a:t>
            </a:r>
            <a:r>
              <a:rPr lang="en-IN" dirty="0">
                <a:latin typeface="Times New Roman"/>
                <a:ea typeface="Times New Roman"/>
                <a:cs typeface="Times New Roman"/>
              </a:rPr>
              <a:t> and </a:t>
            </a:r>
            <a:r>
              <a:rPr lang="en-IN" dirty="0" err="1">
                <a:latin typeface="Times New Roman"/>
                <a:ea typeface="Times New Roman"/>
                <a:cs typeface="Times New Roman"/>
              </a:rPr>
              <a:t>ashru</a:t>
            </a:r>
            <a:r>
              <a:rPr lang="en-IN" dirty="0">
                <a:latin typeface="Times New Roman"/>
                <a:ea typeface="Times New Roman"/>
                <a:cs typeface="Times New Roman"/>
              </a:rPr>
              <a:t>.</a:t>
            </a:r>
            <a:endParaRPr lang="en-IN" sz="1600" dirty="0">
              <a:ea typeface="Calibri"/>
              <a:cs typeface="Times New Roman"/>
            </a:endParaRPr>
          </a:p>
          <a:p>
            <a:pPr>
              <a:lnSpc>
                <a:spcPct val="115000"/>
              </a:lnSpc>
              <a:spcAft>
                <a:spcPts val="1000"/>
              </a:spcAft>
            </a:pPr>
            <a:r>
              <a:rPr lang="en-IN" b="1" dirty="0" err="1">
                <a:latin typeface="Times New Roman"/>
                <a:ea typeface="Times New Roman"/>
                <a:cs typeface="Times New Roman"/>
              </a:rPr>
              <a:t>Asht</a:t>
            </a:r>
            <a:r>
              <a:rPr lang="en-IN" b="1" dirty="0">
                <a:latin typeface="Times New Roman"/>
                <a:ea typeface="Times New Roman"/>
                <a:cs typeface="Times New Roman"/>
              </a:rPr>
              <a:t> </a:t>
            </a:r>
            <a:r>
              <a:rPr lang="en-IN" b="1" dirty="0" err="1">
                <a:latin typeface="Times New Roman"/>
                <a:ea typeface="Times New Roman"/>
                <a:cs typeface="Times New Roman"/>
              </a:rPr>
              <a:t>Sattvik</a:t>
            </a:r>
            <a:r>
              <a:rPr lang="en-IN" b="1" dirty="0">
                <a:latin typeface="Times New Roman"/>
                <a:ea typeface="Times New Roman"/>
                <a:cs typeface="Times New Roman"/>
              </a:rPr>
              <a:t> </a:t>
            </a:r>
            <a:r>
              <a:rPr lang="en-IN" b="1" dirty="0" err="1">
                <a:latin typeface="Times New Roman"/>
                <a:ea typeface="Times New Roman"/>
                <a:cs typeface="Times New Roman"/>
              </a:rPr>
              <a:t>Bhav</a:t>
            </a:r>
            <a:endParaRPr lang="en-IN" sz="1600" b="1" dirty="0">
              <a:ea typeface="Calibri"/>
              <a:cs typeface="Times New Roman"/>
            </a:endParaRPr>
          </a:p>
          <a:p>
            <a:pPr>
              <a:lnSpc>
                <a:spcPct val="115000"/>
              </a:lnSpc>
              <a:spcAft>
                <a:spcPts val="1000"/>
              </a:spcAft>
            </a:pPr>
            <a:r>
              <a:rPr lang="en-IN" b="1" dirty="0">
                <a:latin typeface="Times New Roman"/>
                <a:ea typeface="Times New Roman"/>
                <a:cs typeface="Times New Roman"/>
              </a:rPr>
              <a:t>There are 8 signs of love which can appear in a divine body.</a:t>
            </a:r>
            <a:endParaRPr lang="en-IN" sz="1600" b="1" dirty="0">
              <a:ea typeface="Calibri"/>
              <a:cs typeface="Times New Roman"/>
            </a:endParaRPr>
          </a:p>
          <a:p>
            <a:pPr>
              <a:lnSpc>
                <a:spcPct val="115000"/>
              </a:lnSpc>
              <a:spcAft>
                <a:spcPts val="1000"/>
              </a:spcAft>
            </a:pPr>
            <a:r>
              <a:rPr lang="en-IN" dirty="0">
                <a:latin typeface="Times New Roman"/>
                <a:ea typeface="Times New Roman"/>
                <a:cs typeface="Times New Roman"/>
              </a:rPr>
              <a:t>    </a:t>
            </a:r>
            <a:r>
              <a:rPr lang="en-IN" dirty="0" err="1">
                <a:latin typeface="Times New Roman"/>
                <a:ea typeface="Times New Roman"/>
                <a:cs typeface="Times New Roman"/>
              </a:rPr>
              <a:t>Stambh</a:t>
            </a:r>
            <a:r>
              <a:rPr lang="en-IN" dirty="0">
                <a:latin typeface="Times New Roman"/>
                <a:ea typeface="Times New Roman"/>
                <a:cs typeface="Times New Roman"/>
              </a:rPr>
              <a:t> (</a:t>
            </a:r>
            <a:r>
              <a:rPr lang="en-IN" dirty="0" err="1">
                <a:latin typeface="Nirmala UI"/>
                <a:ea typeface="Times New Roman"/>
                <a:cs typeface="Times New Roman"/>
              </a:rPr>
              <a:t>स्तम्भ</a:t>
            </a:r>
            <a:r>
              <a:rPr lang="en-IN" dirty="0">
                <a:latin typeface="Times New Roman"/>
                <a:ea typeface="Times New Roman"/>
                <a:cs typeface="Times New Roman"/>
              </a:rPr>
              <a:t>): Body turns stiff </a:t>
            </a:r>
            <a:r>
              <a:rPr lang="en-IN">
                <a:latin typeface="Times New Roman"/>
                <a:ea typeface="Times New Roman"/>
                <a:cs typeface="Times New Roman"/>
              </a:rPr>
              <a:t>like </a:t>
            </a:r>
            <a:r>
              <a:rPr lang="en-IN" smtClean="0">
                <a:latin typeface="Times New Roman"/>
                <a:ea typeface="Times New Roman"/>
                <a:cs typeface="Times New Roman"/>
              </a:rPr>
              <a:t>a </a:t>
            </a:r>
            <a:r>
              <a:rPr lang="en-IN" dirty="0">
                <a:latin typeface="Times New Roman"/>
                <a:ea typeface="Times New Roman"/>
                <a:cs typeface="Times New Roman"/>
              </a:rPr>
              <a:t>pillar </a:t>
            </a:r>
            <a:endParaRPr lang="en-IN" sz="1600" dirty="0">
              <a:ea typeface="Calibri"/>
              <a:cs typeface="Times New Roman"/>
            </a:endParaRPr>
          </a:p>
          <a:p>
            <a:pPr>
              <a:lnSpc>
                <a:spcPct val="115000"/>
              </a:lnSpc>
              <a:spcAft>
                <a:spcPts val="1000"/>
              </a:spcAft>
            </a:pPr>
            <a:r>
              <a:rPr lang="en-IN" dirty="0">
                <a:latin typeface="Times New Roman"/>
                <a:ea typeface="Times New Roman"/>
                <a:cs typeface="Times New Roman"/>
              </a:rPr>
              <a:t>    </a:t>
            </a:r>
            <a:r>
              <a:rPr lang="en-IN" dirty="0" err="1">
                <a:latin typeface="Times New Roman"/>
                <a:ea typeface="Times New Roman"/>
                <a:cs typeface="Times New Roman"/>
              </a:rPr>
              <a:t>Swed</a:t>
            </a:r>
            <a:r>
              <a:rPr lang="en-IN" dirty="0">
                <a:latin typeface="Times New Roman"/>
                <a:ea typeface="Times New Roman"/>
                <a:cs typeface="Times New Roman"/>
              </a:rPr>
              <a:t> (</a:t>
            </a:r>
            <a:r>
              <a:rPr lang="en-IN" dirty="0" err="1">
                <a:latin typeface="Nirmala UI"/>
                <a:ea typeface="Times New Roman"/>
                <a:cs typeface="Times New Roman"/>
              </a:rPr>
              <a:t>स्वेद</a:t>
            </a:r>
            <a:r>
              <a:rPr lang="en-IN" dirty="0">
                <a:latin typeface="Times New Roman"/>
                <a:ea typeface="Times New Roman"/>
                <a:cs typeface="Times New Roman"/>
              </a:rPr>
              <a:t>): Sweating Profusely</a:t>
            </a:r>
            <a:endParaRPr lang="en-IN" sz="1600" dirty="0">
              <a:ea typeface="Calibri"/>
              <a:cs typeface="Times New Roman"/>
            </a:endParaRPr>
          </a:p>
          <a:p>
            <a:pPr>
              <a:lnSpc>
                <a:spcPct val="115000"/>
              </a:lnSpc>
              <a:spcAft>
                <a:spcPts val="1000"/>
              </a:spcAft>
            </a:pPr>
            <a:r>
              <a:rPr lang="en-IN" dirty="0">
                <a:latin typeface="Times New Roman"/>
                <a:ea typeface="Times New Roman"/>
                <a:cs typeface="Times New Roman"/>
              </a:rPr>
              <a:t>    </a:t>
            </a:r>
            <a:r>
              <a:rPr lang="en-IN" dirty="0" err="1">
                <a:latin typeface="Times New Roman"/>
                <a:ea typeface="Times New Roman"/>
                <a:cs typeface="Times New Roman"/>
              </a:rPr>
              <a:t>Romanch</a:t>
            </a:r>
            <a:r>
              <a:rPr lang="en-IN" dirty="0">
                <a:latin typeface="Times New Roman"/>
                <a:ea typeface="Times New Roman"/>
                <a:cs typeface="Times New Roman"/>
              </a:rPr>
              <a:t> (</a:t>
            </a:r>
            <a:r>
              <a:rPr lang="en-IN" dirty="0" err="1">
                <a:latin typeface="Nirmala UI"/>
                <a:ea typeface="Times New Roman"/>
                <a:cs typeface="Times New Roman"/>
              </a:rPr>
              <a:t>रोमांच</a:t>
            </a:r>
            <a:r>
              <a:rPr lang="en-IN" dirty="0">
                <a:latin typeface="Times New Roman"/>
                <a:ea typeface="Times New Roman"/>
                <a:cs typeface="Times New Roman"/>
              </a:rPr>
              <a:t>): Goosebumps (Hair all over the body stand erect) out of ecstasy or extreme joy</a:t>
            </a:r>
            <a:endParaRPr lang="en-IN" sz="1600" dirty="0">
              <a:ea typeface="Calibri"/>
              <a:cs typeface="Times New Roman"/>
            </a:endParaRPr>
          </a:p>
          <a:p>
            <a:pPr>
              <a:lnSpc>
                <a:spcPct val="115000"/>
              </a:lnSpc>
              <a:spcAft>
                <a:spcPts val="1000"/>
              </a:spcAft>
            </a:pPr>
            <a:r>
              <a:rPr lang="en-IN" dirty="0">
                <a:latin typeface="Times New Roman"/>
                <a:ea typeface="Times New Roman"/>
                <a:cs typeface="Times New Roman"/>
              </a:rPr>
              <a:t>    </a:t>
            </a:r>
            <a:r>
              <a:rPr lang="en-IN" dirty="0" err="1">
                <a:latin typeface="Times New Roman"/>
                <a:ea typeface="Times New Roman"/>
                <a:cs typeface="Times New Roman"/>
              </a:rPr>
              <a:t>Swar</a:t>
            </a:r>
            <a:r>
              <a:rPr lang="en-IN" dirty="0">
                <a:latin typeface="Times New Roman"/>
                <a:ea typeface="Times New Roman"/>
                <a:cs typeface="Times New Roman"/>
              </a:rPr>
              <a:t> </a:t>
            </a:r>
            <a:r>
              <a:rPr lang="en-IN" dirty="0" err="1">
                <a:latin typeface="Times New Roman"/>
                <a:ea typeface="Times New Roman"/>
                <a:cs typeface="Times New Roman"/>
              </a:rPr>
              <a:t>bhed</a:t>
            </a:r>
            <a:r>
              <a:rPr lang="en-IN" dirty="0">
                <a:latin typeface="Times New Roman"/>
                <a:ea typeface="Times New Roman"/>
                <a:cs typeface="Times New Roman"/>
              </a:rPr>
              <a:t> (</a:t>
            </a:r>
            <a:r>
              <a:rPr lang="en-IN" dirty="0" err="1">
                <a:latin typeface="Nirmala UI"/>
                <a:ea typeface="Times New Roman"/>
                <a:cs typeface="Times New Roman"/>
              </a:rPr>
              <a:t>स्वर</a:t>
            </a:r>
            <a:r>
              <a:rPr lang="en-IN" dirty="0">
                <a:latin typeface="Times New Roman"/>
                <a:ea typeface="Times New Roman"/>
                <a:cs typeface="Times New Roman"/>
              </a:rPr>
              <a:t> </a:t>
            </a:r>
            <a:r>
              <a:rPr lang="en-IN" dirty="0" err="1">
                <a:latin typeface="Nirmala UI"/>
                <a:ea typeface="Times New Roman"/>
                <a:cs typeface="Times New Roman"/>
              </a:rPr>
              <a:t>भेद</a:t>
            </a:r>
            <a:r>
              <a:rPr lang="en-IN" dirty="0">
                <a:latin typeface="Times New Roman"/>
                <a:ea typeface="Times New Roman"/>
                <a:cs typeface="Times New Roman"/>
              </a:rPr>
              <a:t>): Voice quivers and changes</a:t>
            </a:r>
            <a:endParaRPr lang="en-IN" sz="1600" dirty="0">
              <a:ea typeface="Calibri"/>
              <a:cs typeface="Times New Roman"/>
            </a:endParaRPr>
          </a:p>
          <a:p>
            <a:pPr>
              <a:lnSpc>
                <a:spcPct val="115000"/>
              </a:lnSpc>
              <a:spcAft>
                <a:spcPts val="1000"/>
              </a:spcAft>
            </a:pPr>
            <a:r>
              <a:rPr lang="en-IN" dirty="0">
                <a:latin typeface="Times New Roman"/>
                <a:ea typeface="Times New Roman"/>
                <a:cs typeface="Times New Roman"/>
              </a:rPr>
              <a:t>    </a:t>
            </a:r>
            <a:r>
              <a:rPr lang="en-IN" dirty="0" err="1">
                <a:latin typeface="Times New Roman"/>
                <a:ea typeface="Times New Roman"/>
                <a:cs typeface="Times New Roman"/>
              </a:rPr>
              <a:t>Vaipathu</a:t>
            </a:r>
            <a:r>
              <a:rPr lang="en-IN" dirty="0">
                <a:latin typeface="Times New Roman"/>
                <a:ea typeface="Times New Roman"/>
                <a:cs typeface="Times New Roman"/>
              </a:rPr>
              <a:t> (</a:t>
            </a:r>
            <a:r>
              <a:rPr lang="en-IN" dirty="0" err="1">
                <a:latin typeface="Nirmala UI"/>
                <a:ea typeface="Times New Roman"/>
                <a:cs typeface="Times New Roman"/>
              </a:rPr>
              <a:t>वैपथु</a:t>
            </a:r>
            <a:r>
              <a:rPr lang="en-IN" dirty="0">
                <a:latin typeface="Times New Roman"/>
                <a:ea typeface="Times New Roman"/>
                <a:cs typeface="Times New Roman"/>
              </a:rPr>
              <a:t>): Body shivers in extreme love </a:t>
            </a:r>
            <a:endParaRPr lang="en-IN" sz="1600" dirty="0">
              <a:ea typeface="Calibri"/>
              <a:cs typeface="Times New Roman"/>
            </a:endParaRPr>
          </a:p>
          <a:p>
            <a:pPr>
              <a:lnSpc>
                <a:spcPct val="115000"/>
              </a:lnSpc>
              <a:spcAft>
                <a:spcPts val="1000"/>
              </a:spcAft>
            </a:pPr>
            <a:r>
              <a:rPr lang="en-IN" dirty="0">
                <a:latin typeface="Times New Roman"/>
                <a:ea typeface="Times New Roman"/>
                <a:cs typeface="Times New Roman"/>
              </a:rPr>
              <a:t>    </a:t>
            </a:r>
            <a:r>
              <a:rPr lang="en-IN" dirty="0" err="1">
                <a:latin typeface="Times New Roman"/>
                <a:ea typeface="Times New Roman"/>
                <a:cs typeface="Times New Roman"/>
              </a:rPr>
              <a:t>Vaivarna</a:t>
            </a:r>
            <a:r>
              <a:rPr lang="en-IN" dirty="0">
                <a:latin typeface="Times New Roman"/>
                <a:ea typeface="Times New Roman"/>
                <a:cs typeface="Times New Roman"/>
              </a:rPr>
              <a:t> (</a:t>
            </a:r>
            <a:r>
              <a:rPr lang="en-IN" dirty="0" err="1">
                <a:latin typeface="Nirmala UI"/>
                <a:ea typeface="Times New Roman"/>
                <a:cs typeface="Times New Roman"/>
              </a:rPr>
              <a:t>वैवर्ण</a:t>
            </a:r>
            <a:r>
              <a:rPr lang="en-IN" dirty="0">
                <a:latin typeface="Times New Roman"/>
                <a:ea typeface="Times New Roman"/>
                <a:cs typeface="Times New Roman"/>
              </a:rPr>
              <a:t>): Complexion turns pale as if drained of all blood</a:t>
            </a:r>
            <a:endParaRPr lang="en-IN" sz="1600" dirty="0">
              <a:ea typeface="Calibri"/>
              <a:cs typeface="Times New Roman"/>
            </a:endParaRPr>
          </a:p>
          <a:p>
            <a:pPr>
              <a:lnSpc>
                <a:spcPct val="115000"/>
              </a:lnSpc>
              <a:spcAft>
                <a:spcPts val="1000"/>
              </a:spcAft>
            </a:pPr>
            <a:r>
              <a:rPr lang="en-IN" dirty="0">
                <a:latin typeface="Times New Roman"/>
                <a:ea typeface="Times New Roman"/>
                <a:cs typeface="Times New Roman"/>
              </a:rPr>
              <a:t>    </a:t>
            </a:r>
            <a:r>
              <a:rPr lang="en-IN" dirty="0" err="1">
                <a:latin typeface="Times New Roman"/>
                <a:ea typeface="Times New Roman"/>
                <a:cs typeface="Times New Roman"/>
              </a:rPr>
              <a:t>Ashru</a:t>
            </a:r>
            <a:r>
              <a:rPr lang="en-IN" dirty="0">
                <a:latin typeface="Times New Roman"/>
                <a:ea typeface="Times New Roman"/>
                <a:cs typeface="Times New Roman"/>
              </a:rPr>
              <a:t> (</a:t>
            </a:r>
            <a:r>
              <a:rPr lang="en-IN" dirty="0" err="1">
                <a:latin typeface="Nirmala UI"/>
                <a:ea typeface="Times New Roman"/>
                <a:cs typeface="Times New Roman"/>
              </a:rPr>
              <a:t>अश्रु</a:t>
            </a:r>
            <a:r>
              <a:rPr lang="en-IN" dirty="0">
                <a:latin typeface="Times New Roman"/>
                <a:ea typeface="Times New Roman"/>
                <a:cs typeface="Times New Roman"/>
              </a:rPr>
              <a:t>): Incessantly shedding tears</a:t>
            </a:r>
            <a:endParaRPr lang="en-IN" sz="1600" dirty="0">
              <a:ea typeface="Calibri"/>
              <a:cs typeface="Times New Roman"/>
            </a:endParaRPr>
          </a:p>
          <a:p>
            <a:pPr>
              <a:lnSpc>
                <a:spcPct val="115000"/>
              </a:lnSpc>
              <a:spcAft>
                <a:spcPts val="1000"/>
              </a:spcAft>
            </a:pPr>
            <a:r>
              <a:rPr lang="en-IN" dirty="0">
                <a:latin typeface="Times New Roman"/>
                <a:ea typeface="Times New Roman"/>
                <a:cs typeface="Times New Roman"/>
              </a:rPr>
              <a:t>    </a:t>
            </a:r>
            <a:r>
              <a:rPr lang="en-IN" dirty="0" err="1">
                <a:latin typeface="Times New Roman"/>
                <a:ea typeface="Times New Roman"/>
                <a:cs typeface="Times New Roman"/>
              </a:rPr>
              <a:t>Pralaya</a:t>
            </a:r>
            <a:r>
              <a:rPr lang="en-IN" dirty="0">
                <a:latin typeface="Times New Roman"/>
                <a:ea typeface="Times New Roman"/>
                <a:cs typeface="Times New Roman"/>
              </a:rPr>
              <a:t> (</a:t>
            </a:r>
            <a:r>
              <a:rPr lang="en-IN" dirty="0" err="1">
                <a:latin typeface="Nirmala UI"/>
                <a:ea typeface="Times New Roman"/>
                <a:cs typeface="Times New Roman"/>
              </a:rPr>
              <a:t>प्रलय</a:t>
            </a:r>
            <a:r>
              <a:rPr lang="en-IN" dirty="0">
                <a:latin typeface="Times New Roman"/>
                <a:ea typeface="Times New Roman"/>
                <a:cs typeface="Times New Roman"/>
              </a:rPr>
              <a:t>​): Swooning and falling unconscious</a:t>
            </a:r>
            <a:endParaRPr lang="en-IN" sz="1600" dirty="0">
              <a:ea typeface="Calibri"/>
              <a:cs typeface="Times New Roman"/>
            </a:endParaRPr>
          </a:p>
        </p:txBody>
      </p:sp>
    </p:spTree>
    <p:extLst>
      <p:ext uri="{BB962C8B-B14F-4D97-AF65-F5344CB8AC3E}">
        <p14:creationId xmlns:p14="http://schemas.microsoft.com/office/powerpoint/2010/main" val="1601104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066800"/>
            <a:ext cx="8305800" cy="5637441"/>
          </a:xfrm>
          <a:prstGeom prst="rect">
            <a:avLst/>
          </a:prstGeom>
        </p:spPr>
        <p:txBody>
          <a:bodyPr wrap="square">
            <a:spAutoFit/>
          </a:bodyPr>
          <a:lstStyle/>
          <a:p>
            <a:pPr>
              <a:lnSpc>
                <a:spcPct val="115000"/>
              </a:lnSpc>
              <a:spcBef>
                <a:spcPts val="1000"/>
              </a:spcBef>
              <a:spcAft>
                <a:spcPts val="0"/>
              </a:spcAft>
            </a:pPr>
            <a:r>
              <a:rPr lang="en-IN" sz="2000" b="1" u="sng" dirty="0">
                <a:solidFill>
                  <a:srgbClr val="FF0000"/>
                </a:solidFill>
                <a:latin typeface="Cambria"/>
                <a:ea typeface="Times New Roman"/>
                <a:cs typeface="Times New Roman"/>
              </a:rPr>
              <a:t>Role in </a:t>
            </a:r>
            <a:r>
              <a:rPr lang="en-IN" sz="2000" b="1" u="sng" dirty="0" smtClean="0">
                <a:solidFill>
                  <a:srgbClr val="FF0000"/>
                </a:solidFill>
                <a:latin typeface="Cambria"/>
                <a:ea typeface="Times New Roman"/>
                <a:cs typeface="Times New Roman"/>
              </a:rPr>
              <a:t>art</a:t>
            </a:r>
          </a:p>
          <a:p>
            <a:pPr>
              <a:lnSpc>
                <a:spcPct val="115000"/>
              </a:lnSpc>
              <a:spcBef>
                <a:spcPts val="1000"/>
              </a:spcBef>
              <a:spcAft>
                <a:spcPts val="0"/>
              </a:spcAft>
            </a:pPr>
            <a:endParaRPr lang="en-IN" sz="2000" b="1" u="sng" dirty="0">
              <a:solidFill>
                <a:srgbClr val="FF0000"/>
              </a:solidFill>
              <a:latin typeface="Cambria"/>
              <a:ea typeface="Times New Roman"/>
              <a:cs typeface="Times New Roman"/>
            </a:endParaRPr>
          </a:p>
          <a:p>
            <a:r>
              <a:rPr lang="en-IN" dirty="0" err="1">
                <a:latin typeface="Times New Roman"/>
                <a:ea typeface="Times New Roman"/>
              </a:rPr>
              <a:t>Rasas</a:t>
            </a:r>
            <a:r>
              <a:rPr lang="en-IN" dirty="0">
                <a:latin typeface="Times New Roman"/>
                <a:ea typeface="Times New Roman"/>
              </a:rPr>
              <a:t> are created through a wide range of means. For example, one way is through the use of gestures and facial expressions of the actors. Expressing </a:t>
            </a:r>
            <a:r>
              <a:rPr lang="en-IN" i="1" dirty="0">
                <a:latin typeface="Times New Roman"/>
                <a:ea typeface="Times New Roman"/>
              </a:rPr>
              <a:t>Rasa</a:t>
            </a:r>
            <a:r>
              <a:rPr lang="en-IN" dirty="0">
                <a:latin typeface="Times New Roman"/>
                <a:ea typeface="Times New Roman"/>
              </a:rPr>
              <a:t> in classical Indian dance form is referred to as </a:t>
            </a:r>
            <a:r>
              <a:rPr lang="en-IN" b="1" dirty="0">
                <a:latin typeface="Times New Roman"/>
                <a:ea typeface="Times New Roman"/>
              </a:rPr>
              <a:t>Rasa-</a:t>
            </a:r>
            <a:r>
              <a:rPr lang="en-IN" b="1" dirty="0" err="1">
                <a:latin typeface="Times New Roman"/>
                <a:ea typeface="Times New Roman"/>
              </a:rPr>
              <a:t>abhinaya</a:t>
            </a:r>
            <a:r>
              <a:rPr lang="en-IN" dirty="0">
                <a:latin typeface="Times New Roman"/>
                <a:ea typeface="Times New Roman"/>
              </a:rPr>
              <a:t>. </a:t>
            </a:r>
            <a:endParaRPr lang="en-IN" dirty="0" smtClean="0">
              <a:latin typeface="Times New Roman"/>
              <a:ea typeface="Times New Roman"/>
            </a:endParaRPr>
          </a:p>
          <a:p>
            <a:endParaRPr lang="en-IN" dirty="0">
              <a:latin typeface="Times New Roman"/>
              <a:ea typeface="Times New Roman"/>
            </a:endParaRPr>
          </a:p>
          <a:p>
            <a:pPr marL="342900" lvl="0" indent="-342900">
              <a:buFont typeface="Symbol"/>
              <a:buChar char=""/>
            </a:pPr>
            <a:r>
              <a:rPr lang="en-IN" b="1" dirty="0">
                <a:latin typeface="Times New Roman"/>
                <a:ea typeface="Times New Roman"/>
              </a:rPr>
              <a:t>Dance forms:</a:t>
            </a:r>
            <a:r>
              <a:rPr lang="en-IN" dirty="0">
                <a:latin typeface="Times New Roman"/>
                <a:ea typeface="Times New Roman"/>
              </a:rPr>
              <a:t> The theory of </a:t>
            </a:r>
            <a:r>
              <a:rPr lang="en-IN" dirty="0" err="1">
                <a:latin typeface="Times New Roman"/>
                <a:ea typeface="Times New Roman"/>
              </a:rPr>
              <a:t>rasas</a:t>
            </a:r>
            <a:r>
              <a:rPr lang="en-IN" dirty="0">
                <a:latin typeface="Times New Roman"/>
                <a:ea typeface="Times New Roman"/>
              </a:rPr>
              <a:t> forms the </a:t>
            </a:r>
            <a:r>
              <a:rPr lang="en-IN" u="sng" dirty="0">
                <a:solidFill>
                  <a:srgbClr val="0000FF"/>
                </a:solidFill>
                <a:latin typeface="Times New Roman"/>
                <a:ea typeface="Times New Roman"/>
                <a:hlinkClick r:id="rId2" tooltip="Aesthetics"/>
              </a:rPr>
              <a:t>aesthetic</a:t>
            </a:r>
            <a:r>
              <a:rPr lang="en-IN" dirty="0">
                <a:latin typeface="Times New Roman"/>
                <a:ea typeface="Times New Roman"/>
              </a:rPr>
              <a:t> underpinning of all Indian classical dance and theatre, such as </a:t>
            </a:r>
            <a:r>
              <a:rPr lang="en-IN" u="sng" dirty="0" err="1">
                <a:solidFill>
                  <a:srgbClr val="0000FF"/>
                </a:solidFill>
                <a:latin typeface="Times New Roman"/>
                <a:ea typeface="Times New Roman"/>
                <a:hlinkClick r:id="rId3" tooltip="Bharatanatyam"/>
              </a:rPr>
              <a:t>Bharatanatyam</a:t>
            </a:r>
            <a:r>
              <a:rPr lang="en-IN" dirty="0">
                <a:latin typeface="Times New Roman"/>
                <a:ea typeface="Times New Roman"/>
              </a:rPr>
              <a:t>, </a:t>
            </a:r>
            <a:r>
              <a:rPr lang="en-IN" u="sng" dirty="0" err="1">
                <a:solidFill>
                  <a:srgbClr val="0000FF"/>
                </a:solidFill>
                <a:latin typeface="Times New Roman"/>
                <a:ea typeface="Times New Roman"/>
                <a:hlinkClick r:id="rId4" tooltip="Kathakali"/>
              </a:rPr>
              <a:t>Kathakali</a:t>
            </a:r>
            <a:r>
              <a:rPr lang="en-IN" dirty="0">
                <a:latin typeface="Times New Roman"/>
                <a:ea typeface="Times New Roman"/>
              </a:rPr>
              <a:t>, </a:t>
            </a:r>
            <a:r>
              <a:rPr lang="en-IN" u="sng" dirty="0" err="1">
                <a:solidFill>
                  <a:srgbClr val="0000FF"/>
                </a:solidFill>
                <a:latin typeface="Times New Roman"/>
                <a:ea typeface="Times New Roman"/>
                <a:hlinkClick r:id="rId5" tooltip="Kathak"/>
              </a:rPr>
              <a:t>Kathak</a:t>
            </a:r>
            <a:r>
              <a:rPr lang="en-IN" dirty="0">
                <a:latin typeface="Times New Roman"/>
                <a:ea typeface="Times New Roman"/>
              </a:rPr>
              <a:t>, </a:t>
            </a:r>
            <a:r>
              <a:rPr lang="en-IN" u="sng" dirty="0" err="1">
                <a:solidFill>
                  <a:srgbClr val="0000FF"/>
                </a:solidFill>
                <a:latin typeface="Times New Roman"/>
                <a:ea typeface="Times New Roman"/>
                <a:hlinkClick r:id="rId6" tooltip="Kuchipudi"/>
              </a:rPr>
              <a:t>Kuchipudi</a:t>
            </a:r>
            <a:r>
              <a:rPr lang="en-IN" dirty="0">
                <a:latin typeface="Times New Roman"/>
                <a:ea typeface="Times New Roman"/>
              </a:rPr>
              <a:t>, </a:t>
            </a:r>
            <a:r>
              <a:rPr lang="en-IN" u="sng" dirty="0" err="1">
                <a:solidFill>
                  <a:srgbClr val="0000FF"/>
                </a:solidFill>
                <a:latin typeface="Times New Roman"/>
                <a:ea typeface="Times New Roman"/>
                <a:hlinkClick r:id="rId7" tooltip="Odissi"/>
              </a:rPr>
              <a:t>Odissi</a:t>
            </a:r>
            <a:r>
              <a:rPr lang="en-IN" dirty="0">
                <a:latin typeface="Times New Roman"/>
                <a:ea typeface="Times New Roman"/>
              </a:rPr>
              <a:t>, </a:t>
            </a:r>
            <a:r>
              <a:rPr lang="en-IN" u="sng" dirty="0">
                <a:solidFill>
                  <a:srgbClr val="0000FF"/>
                </a:solidFill>
                <a:latin typeface="Times New Roman"/>
                <a:ea typeface="Times New Roman"/>
                <a:hlinkClick r:id="rId8" tooltip="Manipuri dance"/>
              </a:rPr>
              <a:t>Manipuri</a:t>
            </a:r>
            <a:r>
              <a:rPr lang="en-IN" dirty="0">
                <a:latin typeface="Times New Roman"/>
                <a:ea typeface="Times New Roman"/>
              </a:rPr>
              <a:t>, </a:t>
            </a:r>
            <a:r>
              <a:rPr lang="en-IN" u="sng" dirty="0" err="1">
                <a:solidFill>
                  <a:srgbClr val="0000FF"/>
                </a:solidFill>
                <a:latin typeface="Times New Roman"/>
                <a:ea typeface="Times New Roman"/>
                <a:hlinkClick r:id="rId9" tooltip="Kudiyattam"/>
              </a:rPr>
              <a:t>Kudiyattam</a:t>
            </a:r>
            <a:r>
              <a:rPr lang="en-IN" dirty="0">
                <a:latin typeface="Times New Roman"/>
                <a:ea typeface="Times New Roman"/>
              </a:rPr>
              <a:t>, and many others. </a:t>
            </a:r>
            <a:endParaRPr lang="en-IN" dirty="0" smtClean="0">
              <a:latin typeface="Times New Roman"/>
              <a:ea typeface="Times New Roman"/>
            </a:endParaRPr>
          </a:p>
          <a:p>
            <a:pPr marL="342900" lvl="0" indent="-342900">
              <a:buFont typeface="Symbol"/>
              <a:buChar char=""/>
            </a:pPr>
            <a:endParaRPr lang="en-IN" dirty="0">
              <a:latin typeface="Times New Roman"/>
              <a:ea typeface="Times New Roman"/>
            </a:endParaRPr>
          </a:p>
          <a:p>
            <a:pPr marL="342900" lvl="0" indent="-342900">
              <a:buFont typeface="Symbol"/>
              <a:buChar char=""/>
            </a:pPr>
            <a:r>
              <a:rPr lang="en-IN" b="1" dirty="0">
                <a:latin typeface="Times New Roman"/>
                <a:ea typeface="Times New Roman"/>
              </a:rPr>
              <a:t>Music:</a:t>
            </a:r>
            <a:r>
              <a:rPr lang="en-IN" dirty="0">
                <a:latin typeface="Times New Roman"/>
                <a:ea typeface="Times New Roman"/>
              </a:rPr>
              <a:t> In </a:t>
            </a:r>
            <a:r>
              <a:rPr lang="en-IN" u="sng" dirty="0">
                <a:solidFill>
                  <a:srgbClr val="0000FF"/>
                </a:solidFill>
                <a:latin typeface="Times New Roman"/>
                <a:ea typeface="Times New Roman"/>
                <a:hlinkClick r:id="rId10" tooltip="Indian classical music"/>
              </a:rPr>
              <a:t>Indian classical music</a:t>
            </a:r>
            <a:r>
              <a:rPr lang="en-IN" dirty="0">
                <a:latin typeface="Times New Roman"/>
                <a:ea typeface="Times New Roman"/>
              </a:rPr>
              <a:t>, each </a:t>
            </a:r>
            <a:r>
              <a:rPr lang="en-IN" i="1" u="sng" dirty="0">
                <a:solidFill>
                  <a:srgbClr val="0000FF"/>
                </a:solidFill>
                <a:latin typeface="Times New Roman"/>
                <a:ea typeface="Times New Roman"/>
                <a:hlinkClick r:id="rId11" tooltip="Raga"/>
              </a:rPr>
              <a:t>raga</a:t>
            </a:r>
            <a:r>
              <a:rPr lang="en-IN" dirty="0">
                <a:latin typeface="Times New Roman"/>
                <a:ea typeface="Times New Roman"/>
              </a:rPr>
              <a:t> is an inspired creation for a specific mood, where the musician or ensemble creates the </a:t>
            </a:r>
            <a:r>
              <a:rPr lang="en-IN" i="1" dirty="0">
                <a:latin typeface="Times New Roman"/>
                <a:ea typeface="Times New Roman"/>
              </a:rPr>
              <a:t>rasa</a:t>
            </a:r>
            <a:r>
              <a:rPr lang="en-IN" dirty="0">
                <a:latin typeface="Times New Roman"/>
                <a:ea typeface="Times New Roman"/>
              </a:rPr>
              <a:t> in the listener. However, predominantly all </a:t>
            </a:r>
            <a:r>
              <a:rPr lang="en-IN" i="1" dirty="0">
                <a:latin typeface="Times New Roman"/>
                <a:ea typeface="Times New Roman"/>
              </a:rPr>
              <a:t>ragas</a:t>
            </a:r>
            <a:r>
              <a:rPr lang="en-IN" dirty="0">
                <a:latin typeface="Times New Roman"/>
                <a:ea typeface="Times New Roman"/>
              </a:rPr>
              <a:t> and musical performances in Hindu traditions aim at one of six </a:t>
            </a:r>
            <a:r>
              <a:rPr lang="en-IN" i="1" dirty="0">
                <a:latin typeface="Times New Roman"/>
                <a:ea typeface="Times New Roman"/>
              </a:rPr>
              <a:t>rasa</a:t>
            </a:r>
            <a:r>
              <a:rPr lang="en-IN" dirty="0">
                <a:latin typeface="Times New Roman"/>
                <a:ea typeface="Times New Roman"/>
              </a:rPr>
              <a:t>, wherein music is a form of painting "love, compassion, peace, heroism, comic or the feeling of wonder" within the listener. Anger, disgust, fear and such emotions are not the subject of </a:t>
            </a:r>
            <a:r>
              <a:rPr lang="en-IN" i="1" dirty="0">
                <a:latin typeface="Times New Roman"/>
                <a:ea typeface="Times New Roman"/>
              </a:rPr>
              <a:t>raga</a:t>
            </a:r>
            <a:r>
              <a:rPr lang="en-IN" dirty="0">
                <a:latin typeface="Times New Roman"/>
                <a:ea typeface="Times New Roman"/>
              </a:rPr>
              <a:t>, but they are part of Indian theories on dramatic arts. Of the six </a:t>
            </a:r>
            <a:r>
              <a:rPr lang="en-IN" i="1" dirty="0">
                <a:latin typeface="Times New Roman"/>
                <a:ea typeface="Times New Roman"/>
              </a:rPr>
              <a:t>rasa</a:t>
            </a:r>
            <a:r>
              <a:rPr lang="en-IN" dirty="0">
                <a:latin typeface="Times New Roman"/>
                <a:ea typeface="Times New Roman"/>
              </a:rPr>
              <a:t> that are aimed at in Indian music, each has sub-categories. For example, love </a:t>
            </a:r>
            <a:r>
              <a:rPr lang="en-IN" i="1" dirty="0">
                <a:latin typeface="Times New Roman"/>
                <a:ea typeface="Times New Roman"/>
              </a:rPr>
              <a:t>rasa</a:t>
            </a:r>
            <a:r>
              <a:rPr lang="en-IN" dirty="0">
                <a:latin typeface="Times New Roman"/>
                <a:ea typeface="Times New Roman"/>
              </a:rPr>
              <a:t> in Hindu imagination has many musical flavours, such as </a:t>
            </a:r>
            <a:r>
              <a:rPr lang="en-IN" dirty="0">
                <a:solidFill>
                  <a:srgbClr val="FF0000"/>
                </a:solidFill>
                <a:latin typeface="Times New Roman"/>
                <a:ea typeface="Times New Roman"/>
              </a:rPr>
              <a:t>erotic love (</a:t>
            </a:r>
            <a:r>
              <a:rPr lang="en-IN" i="1" dirty="0" err="1">
                <a:solidFill>
                  <a:srgbClr val="FF0000"/>
                </a:solidFill>
                <a:latin typeface="Times New Roman"/>
                <a:ea typeface="Times New Roman"/>
              </a:rPr>
              <a:t>sringar</a:t>
            </a:r>
            <a:r>
              <a:rPr lang="en-IN" dirty="0">
                <a:solidFill>
                  <a:srgbClr val="FF0000"/>
                </a:solidFill>
                <a:latin typeface="Times New Roman"/>
                <a:ea typeface="Times New Roman"/>
              </a:rPr>
              <a:t>) </a:t>
            </a:r>
            <a:r>
              <a:rPr lang="en-IN" dirty="0">
                <a:latin typeface="Times New Roman"/>
                <a:ea typeface="Times New Roman"/>
              </a:rPr>
              <a:t>and </a:t>
            </a:r>
            <a:r>
              <a:rPr lang="en-IN" dirty="0">
                <a:solidFill>
                  <a:srgbClr val="FF0000"/>
                </a:solidFill>
                <a:latin typeface="Times New Roman"/>
                <a:ea typeface="Times New Roman"/>
              </a:rPr>
              <a:t>spiritual devotional love (</a:t>
            </a:r>
            <a:r>
              <a:rPr lang="en-IN" i="1" dirty="0">
                <a:solidFill>
                  <a:srgbClr val="FF0000"/>
                </a:solidFill>
                <a:latin typeface="Times New Roman"/>
                <a:ea typeface="Times New Roman"/>
              </a:rPr>
              <a:t>bhakti</a:t>
            </a:r>
            <a:r>
              <a:rPr lang="en-IN" dirty="0">
                <a:solidFill>
                  <a:srgbClr val="FF0000"/>
                </a:solidFill>
                <a:latin typeface="Times New Roman"/>
                <a:ea typeface="Times New Roman"/>
              </a:rPr>
              <a:t>).</a:t>
            </a:r>
            <a:r>
              <a:rPr lang="en-IN" dirty="0">
                <a:latin typeface="Times New Roman"/>
                <a:ea typeface="Times New Roman"/>
              </a:rPr>
              <a:t> </a:t>
            </a:r>
            <a:endParaRPr lang="en-IN" dirty="0">
              <a:effectLst/>
              <a:latin typeface="Times New Roman"/>
              <a:ea typeface="Times New Roman"/>
            </a:endParaRPr>
          </a:p>
        </p:txBody>
      </p:sp>
    </p:spTree>
    <p:extLst>
      <p:ext uri="{BB962C8B-B14F-4D97-AF65-F5344CB8AC3E}">
        <p14:creationId xmlns:p14="http://schemas.microsoft.com/office/powerpoint/2010/main" val="12562456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838200"/>
            <a:ext cx="8610600" cy="3693319"/>
          </a:xfrm>
          <a:prstGeom prst="rect">
            <a:avLst/>
          </a:prstGeom>
        </p:spPr>
        <p:txBody>
          <a:bodyPr wrap="square">
            <a:spAutoFit/>
          </a:bodyPr>
          <a:lstStyle/>
          <a:p>
            <a:pPr marL="342900" lvl="0" indent="-342900">
              <a:buFont typeface="Symbol"/>
              <a:buChar char=""/>
            </a:pPr>
            <a:r>
              <a:rPr lang="en-IN" b="1" dirty="0">
                <a:latin typeface="Times New Roman"/>
                <a:ea typeface="Times New Roman"/>
              </a:rPr>
              <a:t>Literature:</a:t>
            </a:r>
            <a:r>
              <a:rPr lang="en-IN" dirty="0">
                <a:latin typeface="Times New Roman"/>
                <a:ea typeface="Times New Roman"/>
              </a:rPr>
              <a:t> In the theories of Indian poetics, ancient scholars state that the effectiveness of a literary composition depends both on what is stated and how it is stated (words, grammar, rhythm), that is the suggested meaning and the experience of </a:t>
            </a:r>
            <a:r>
              <a:rPr lang="en-IN" i="1" dirty="0">
                <a:latin typeface="Times New Roman"/>
                <a:ea typeface="Times New Roman"/>
              </a:rPr>
              <a:t>rasa</a:t>
            </a:r>
            <a:r>
              <a:rPr lang="en-IN" dirty="0" smtClean="0">
                <a:latin typeface="Times New Roman"/>
                <a:ea typeface="Times New Roman"/>
              </a:rPr>
              <a:t>.</a:t>
            </a:r>
          </a:p>
          <a:p>
            <a:pPr marL="342900" lvl="0" indent="-342900">
              <a:buFont typeface="Symbol"/>
              <a:buChar char=""/>
            </a:pPr>
            <a:endParaRPr lang="en-IN" dirty="0">
              <a:latin typeface="Times New Roman"/>
              <a:ea typeface="Times New Roman"/>
            </a:endParaRPr>
          </a:p>
          <a:p>
            <a:pPr marL="342900" lvl="0" indent="-342900">
              <a:buFont typeface="Symbol"/>
              <a:buChar char=""/>
            </a:pPr>
            <a:r>
              <a:rPr lang="en-IN" b="1" dirty="0">
                <a:latin typeface="Times New Roman"/>
                <a:ea typeface="Times New Roman"/>
              </a:rPr>
              <a:t>Sculpture and Architecture:</a:t>
            </a:r>
            <a:r>
              <a:rPr lang="en-IN" dirty="0">
                <a:latin typeface="Times New Roman"/>
                <a:ea typeface="Times New Roman"/>
              </a:rPr>
              <a:t> In the Indian theories on sculpture and architecture </a:t>
            </a:r>
            <a:r>
              <a:rPr lang="en-IN" b="1" dirty="0">
                <a:latin typeface="Times New Roman"/>
                <a:ea typeface="Times New Roman"/>
              </a:rPr>
              <a:t>(</a:t>
            </a:r>
            <a:r>
              <a:rPr lang="en-IN" b="1" i="1" u="sng" dirty="0" err="1">
                <a:solidFill>
                  <a:srgbClr val="0000FF"/>
                </a:solidFill>
                <a:latin typeface="Times New Roman"/>
                <a:ea typeface="Times New Roman"/>
                <a:hlinkClick r:id="rId2" tooltip="Shilpa Shastras"/>
              </a:rPr>
              <a:t>Shilpa</a:t>
            </a:r>
            <a:r>
              <a:rPr lang="en-IN" b="1" i="1" u="sng" dirty="0">
                <a:solidFill>
                  <a:srgbClr val="0000FF"/>
                </a:solidFill>
                <a:latin typeface="Times New Roman"/>
                <a:ea typeface="Times New Roman"/>
                <a:hlinkClick r:id="rId2" tooltip="Shilpa Shastras"/>
              </a:rPr>
              <a:t> </a:t>
            </a:r>
            <a:r>
              <a:rPr lang="en-IN" b="1" i="1" u="sng" dirty="0" err="1">
                <a:solidFill>
                  <a:srgbClr val="0000FF"/>
                </a:solidFill>
                <a:latin typeface="Times New Roman"/>
                <a:ea typeface="Times New Roman"/>
                <a:hlinkClick r:id="rId2" tooltip="Shilpa Shastras"/>
              </a:rPr>
              <a:t>Shastras</a:t>
            </a:r>
            <a:r>
              <a:rPr lang="en-IN" b="1" dirty="0">
                <a:latin typeface="Times New Roman"/>
                <a:ea typeface="Times New Roman"/>
              </a:rPr>
              <a:t>), </a:t>
            </a:r>
            <a:r>
              <a:rPr lang="en-IN" dirty="0">
                <a:latin typeface="Times New Roman"/>
                <a:ea typeface="Times New Roman"/>
              </a:rPr>
              <a:t>the </a:t>
            </a:r>
            <a:r>
              <a:rPr lang="en-IN" i="1" dirty="0">
                <a:latin typeface="Times New Roman"/>
                <a:ea typeface="Times New Roman"/>
              </a:rPr>
              <a:t>rasa</a:t>
            </a:r>
            <a:r>
              <a:rPr lang="en-IN" dirty="0">
                <a:latin typeface="Times New Roman"/>
                <a:ea typeface="Times New Roman"/>
              </a:rPr>
              <a:t> theories, in part, drive the forms, shapes, arrangements and expressions in images and structures. Some Indian texts on </a:t>
            </a:r>
            <a:r>
              <a:rPr lang="en-IN" i="1" dirty="0" err="1">
                <a:latin typeface="Times New Roman"/>
                <a:ea typeface="Times New Roman"/>
              </a:rPr>
              <a:t>Shilpa</a:t>
            </a:r>
            <a:r>
              <a:rPr lang="en-IN" dirty="0">
                <a:latin typeface="Times New Roman"/>
                <a:ea typeface="Times New Roman"/>
              </a:rPr>
              <a:t> on image carving and making, suggest nine </a:t>
            </a:r>
            <a:r>
              <a:rPr lang="en-IN" i="1" dirty="0" err="1">
                <a:latin typeface="Times New Roman"/>
                <a:ea typeface="Times New Roman"/>
              </a:rPr>
              <a:t>rasas</a:t>
            </a:r>
            <a:r>
              <a:rPr lang="en-IN" dirty="0">
                <a:latin typeface="Times New Roman"/>
                <a:ea typeface="Times New Roman"/>
              </a:rPr>
              <a:t>. </a:t>
            </a:r>
            <a:endParaRPr lang="en-IN" dirty="0" smtClean="0">
              <a:latin typeface="Times New Roman"/>
              <a:ea typeface="Times New Roman"/>
            </a:endParaRPr>
          </a:p>
          <a:p>
            <a:pPr lvl="0"/>
            <a:endParaRPr lang="en-IN" dirty="0">
              <a:latin typeface="Times New Roman"/>
              <a:ea typeface="Times New Roman"/>
            </a:endParaRPr>
          </a:p>
          <a:p>
            <a:r>
              <a:rPr lang="en-IN" dirty="0">
                <a:latin typeface="Times New Roman"/>
                <a:ea typeface="Times New Roman"/>
              </a:rPr>
              <a:t> </a:t>
            </a:r>
          </a:p>
          <a:p>
            <a:r>
              <a:rPr lang="en-IN" dirty="0" smtClean="0">
                <a:effectLst/>
                <a:latin typeface="Times New Roman"/>
                <a:ea typeface="Times New Roman"/>
              </a:rPr>
              <a:t> </a:t>
            </a:r>
            <a:r>
              <a:rPr lang="en-IN" b="1" dirty="0" smtClean="0">
                <a:effectLst/>
                <a:latin typeface="Times New Roman"/>
                <a:ea typeface="Times New Roman"/>
              </a:rPr>
              <a:t>References and Acknowledgement: Various Online Open Access Sources </a:t>
            </a:r>
            <a:endParaRPr lang="en-IN" b="1" dirty="0">
              <a:effectLst/>
              <a:latin typeface="Times New Roman"/>
              <a:ea typeface="Times New Roman"/>
            </a:endParaRPr>
          </a:p>
          <a:p>
            <a:endParaRPr lang="en-IN" dirty="0">
              <a:effectLst/>
              <a:latin typeface="Times New Roman"/>
              <a:ea typeface="Times New Roman"/>
            </a:endParaRPr>
          </a:p>
        </p:txBody>
      </p:sp>
    </p:spTree>
    <p:extLst>
      <p:ext uri="{BB962C8B-B14F-4D97-AF65-F5344CB8AC3E}">
        <p14:creationId xmlns:p14="http://schemas.microsoft.com/office/powerpoint/2010/main" val="3725438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0"/>
            <a:ext cx="7772400" cy="7077835"/>
          </a:xfrm>
          <a:prstGeom prst="rect">
            <a:avLst/>
          </a:prstGeom>
          <a:solidFill>
            <a:srgbClr val="FFFF00"/>
          </a:solidFill>
        </p:spPr>
        <p:txBody>
          <a:bodyPr wrap="square">
            <a:spAutoFit/>
          </a:bodyPr>
          <a:lstStyle/>
          <a:p>
            <a:pPr>
              <a:lnSpc>
                <a:spcPct val="115000"/>
              </a:lnSpc>
              <a:spcAft>
                <a:spcPts val="1000"/>
              </a:spcAft>
            </a:pPr>
            <a:r>
              <a:rPr lang="en-IN" sz="2800" b="1" dirty="0">
                <a:latin typeface="Times New Roman"/>
                <a:ea typeface="Times New Roman"/>
                <a:cs typeface="Times New Roman"/>
              </a:rPr>
              <a:t>Theory</a:t>
            </a:r>
            <a:endParaRPr lang="en-IN" sz="1600" dirty="0">
              <a:ea typeface="Calibri"/>
              <a:cs typeface="Times New Roman"/>
            </a:endParaRPr>
          </a:p>
          <a:p>
            <a:pPr>
              <a:lnSpc>
                <a:spcPct val="115000"/>
              </a:lnSpc>
              <a:spcAft>
                <a:spcPts val="1000"/>
              </a:spcAft>
            </a:pPr>
            <a:r>
              <a:rPr lang="en-IN" sz="2000" b="1" dirty="0" err="1">
                <a:latin typeface="Times New Roman"/>
                <a:ea typeface="Times New Roman"/>
                <a:cs typeface="Times New Roman"/>
              </a:rPr>
              <a:t>Natya</a:t>
            </a:r>
            <a:r>
              <a:rPr lang="en-IN" sz="2000" b="1" dirty="0">
                <a:latin typeface="Times New Roman"/>
                <a:ea typeface="Times New Roman"/>
                <a:cs typeface="Times New Roman"/>
              </a:rPr>
              <a:t> </a:t>
            </a:r>
            <a:r>
              <a:rPr lang="en-IN" sz="2000" b="1" dirty="0" err="1">
                <a:latin typeface="Times New Roman"/>
                <a:ea typeface="Times New Roman"/>
                <a:cs typeface="Times New Roman"/>
              </a:rPr>
              <a:t>Shaastra</a:t>
            </a:r>
            <a:endParaRPr lang="en-IN" sz="1600" dirty="0">
              <a:ea typeface="Calibri"/>
              <a:cs typeface="Times New Roman"/>
            </a:endParaRPr>
          </a:p>
          <a:p>
            <a:pPr>
              <a:lnSpc>
                <a:spcPct val="115000"/>
              </a:lnSpc>
              <a:spcAft>
                <a:spcPts val="1000"/>
              </a:spcAft>
            </a:pPr>
            <a:r>
              <a:rPr lang="en-IN" b="1" dirty="0" err="1">
                <a:latin typeface="Times New Roman"/>
                <a:ea typeface="Times New Roman"/>
                <a:cs typeface="Times New Roman"/>
              </a:rPr>
              <a:t>Bharata</a:t>
            </a:r>
            <a:r>
              <a:rPr lang="en-IN" dirty="0">
                <a:latin typeface="Times New Roman"/>
                <a:ea typeface="Times New Roman"/>
                <a:cs typeface="Times New Roman"/>
              </a:rPr>
              <a:t> is considered the father of Indian theatrical art </a:t>
            </a:r>
            <a:r>
              <a:rPr lang="en-IN" dirty="0" smtClean="0">
                <a:latin typeface="Times New Roman"/>
                <a:ea typeface="Times New Roman"/>
                <a:cs typeface="Times New Roman"/>
              </a:rPr>
              <a:t>forms </a:t>
            </a:r>
            <a:r>
              <a:rPr lang="en-IN" b="1" dirty="0" smtClean="0">
                <a:solidFill>
                  <a:srgbClr val="FF0000"/>
                </a:solidFill>
                <a:latin typeface="Times New Roman"/>
                <a:ea typeface="Times New Roman"/>
                <a:cs typeface="Times New Roman"/>
              </a:rPr>
              <a:t>dated between </a:t>
            </a:r>
            <a:r>
              <a:rPr lang="en-IN" b="1" dirty="0">
                <a:solidFill>
                  <a:srgbClr val="FF0000"/>
                </a:solidFill>
                <a:latin typeface="Times New Roman"/>
                <a:ea typeface="Times New Roman"/>
                <a:cs typeface="Times New Roman"/>
              </a:rPr>
              <a:t>200 BCE and 200 </a:t>
            </a:r>
            <a:r>
              <a:rPr lang="en-IN" b="1" dirty="0" smtClean="0">
                <a:solidFill>
                  <a:srgbClr val="FF0000"/>
                </a:solidFill>
                <a:latin typeface="Times New Roman"/>
                <a:ea typeface="Times New Roman"/>
                <a:cs typeface="Times New Roman"/>
              </a:rPr>
              <a:t>CE.</a:t>
            </a:r>
            <a:endParaRPr lang="en-IN" sz="1600" dirty="0">
              <a:ea typeface="Calibri"/>
              <a:cs typeface="Times New Roman"/>
            </a:endParaRPr>
          </a:p>
          <a:p>
            <a:pPr>
              <a:lnSpc>
                <a:spcPct val="115000"/>
              </a:lnSpc>
              <a:spcAft>
                <a:spcPts val="1000"/>
              </a:spcAft>
            </a:pPr>
            <a:r>
              <a:rPr lang="en-IN" b="1" dirty="0">
                <a:latin typeface="Times New Roman"/>
                <a:ea typeface="Times New Roman"/>
                <a:cs typeface="Times New Roman"/>
              </a:rPr>
              <a:t>The </a:t>
            </a:r>
            <a:r>
              <a:rPr lang="en-IN" b="1" dirty="0" err="1">
                <a:latin typeface="Times New Roman"/>
                <a:ea typeface="Times New Roman"/>
                <a:cs typeface="Times New Roman"/>
              </a:rPr>
              <a:t>Nāṭya</a:t>
            </a:r>
            <a:r>
              <a:rPr lang="en-IN" b="1" dirty="0">
                <a:latin typeface="Times New Roman"/>
                <a:ea typeface="Times New Roman"/>
                <a:cs typeface="Times New Roman"/>
              </a:rPr>
              <a:t> </a:t>
            </a:r>
            <a:r>
              <a:rPr lang="en-IN" b="1" dirty="0" err="1">
                <a:latin typeface="Times New Roman"/>
                <a:ea typeface="Times New Roman"/>
                <a:cs typeface="Times New Roman"/>
              </a:rPr>
              <a:t>Śāstra</a:t>
            </a:r>
            <a:r>
              <a:rPr lang="en-IN" b="1" dirty="0">
                <a:latin typeface="Times New Roman"/>
                <a:ea typeface="Times New Roman"/>
                <a:cs typeface="Times New Roman"/>
              </a:rPr>
              <a:t> </a:t>
            </a:r>
            <a:r>
              <a:rPr lang="en-IN" dirty="0">
                <a:latin typeface="Times New Roman"/>
                <a:ea typeface="Times New Roman"/>
                <a:cs typeface="Times New Roman"/>
              </a:rPr>
              <a:t>:  an ancient </a:t>
            </a:r>
            <a:r>
              <a:rPr lang="en-IN" dirty="0" err="1">
                <a:latin typeface="Times New Roman"/>
                <a:ea typeface="Times New Roman"/>
                <a:cs typeface="Times New Roman"/>
              </a:rPr>
              <a:t>encyclopedic</a:t>
            </a:r>
            <a:r>
              <a:rPr lang="en-IN" dirty="0">
                <a:latin typeface="Times New Roman"/>
                <a:ea typeface="Times New Roman"/>
                <a:cs typeface="Times New Roman"/>
              </a:rPr>
              <a:t> treatise on the </a:t>
            </a:r>
            <a:r>
              <a:rPr lang="en-IN" dirty="0" err="1" smtClean="0">
                <a:latin typeface="Times New Roman"/>
                <a:ea typeface="Times New Roman"/>
                <a:cs typeface="Times New Roman"/>
              </a:rPr>
              <a:t>artsa</a:t>
            </a:r>
            <a:r>
              <a:rPr lang="en-IN" dirty="0">
                <a:latin typeface="Times New Roman"/>
                <a:ea typeface="Times New Roman"/>
                <a:cs typeface="Times New Roman"/>
              </a:rPr>
              <a:t>, which has influenced dance, music and literary traditions in India. </a:t>
            </a:r>
          </a:p>
          <a:p>
            <a:pPr>
              <a:lnSpc>
                <a:spcPct val="115000"/>
              </a:lnSpc>
              <a:spcAft>
                <a:spcPts val="1000"/>
              </a:spcAft>
            </a:pPr>
            <a:r>
              <a:rPr lang="en-IN" dirty="0">
                <a:latin typeface="Times New Roman"/>
                <a:ea typeface="Times New Roman"/>
                <a:cs typeface="Times New Roman"/>
              </a:rPr>
              <a:t>Major source of evidence for Sanskrit theatre is </a:t>
            </a:r>
            <a:r>
              <a:rPr lang="en-IN" i="1" u="sng" dirty="0">
                <a:solidFill>
                  <a:srgbClr val="0000FF"/>
                </a:solidFill>
                <a:latin typeface="Times New Roman"/>
                <a:ea typeface="Times New Roman"/>
                <a:cs typeface="Times New Roman"/>
                <a:hlinkClick r:id="rId2" tooltip="Natyashastra"/>
              </a:rPr>
              <a:t>A Treatise on Theatre</a:t>
            </a:r>
            <a:r>
              <a:rPr lang="en-IN" dirty="0">
                <a:latin typeface="Times New Roman"/>
                <a:ea typeface="Times New Roman"/>
                <a:cs typeface="Times New Roman"/>
              </a:rPr>
              <a:t> (</a:t>
            </a:r>
            <a:r>
              <a:rPr lang="en-IN" i="1" dirty="0" err="1">
                <a:latin typeface="Times New Roman"/>
                <a:ea typeface="Times New Roman"/>
                <a:cs typeface="Times New Roman"/>
              </a:rPr>
              <a:t>Nātyaśāstra</a:t>
            </a:r>
            <a:r>
              <a:rPr lang="en-IN" dirty="0">
                <a:latin typeface="Times New Roman"/>
                <a:ea typeface="Times New Roman"/>
                <a:cs typeface="Times New Roman"/>
              </a:rPr>
              <a:t>), (estimates range from 200 BCE to 200 CE)</a:t>
            </a:r>
            <a:r>
              <a:rPr lang="en-IN" b="1" dirty="0"/>
              <a:t> [</a:t>
            </a:r>
            <a:r>
              <a:rPr lang="en-IN" sz="1200" b="1" dirty="0"/>
              <a:t>BCE (Before Common Era) is a secular version of BC (before Christ). CE (Common Era) is the secular equivalent of AD (anno Domini)</a:t>
            </a:r>
            <a:r>
              <a:rPr lang="en-IN" sz="1600" b="1" dirty="0"/>
              <a:t>]</a:t>
            </a:r>
            <a:r>
              <a:rPr lang="en-IN" sz="1200" b="1" dirty="0"/>
              <a:t> </a:t>
            </a:r>
            <a:r>
              <a:rPr lang="en-IN" dirty="0"/>
              <a:t>, </a:t>
            </a:r>
            <a:r>
              <a:rPr lang="en-IN" dirty="0">
                <a:latin typeface="Times New Roman"/>
                <a:ea typeface="Times New Roman"/>
                <a:cs typeface="Times New Roman"/>
              </a:rPr>
              <a:t>and whose authorship is attributed to </a:t>
            </a:r>
            <a:r>
              <a:rPr lang="en-IN" u="sng" dirty="0" err="1">
                <a:solidFill>
                  <a:srgbClr val="0000FF"/>
                </a:solidFill>
                <a:latin typeface="Times New Roman"/>
                <a:ea typeface="Times New Roman"/>
                <a:cs typeface="Times New Roman"/>
                <a:hlinkClick r:id="rId3" tooltip="Bharata Muni"/>
              </a:rPr>
              <a:t>Bharata</a:t>
            </a:r>
            <a:r>
              <a:rPr lang="en-IN" u="sng" dirty="0">
                <a:solidFill>
                  <a:srgbClr val="0000FF"/>
                </a:solidFill>
                <a:latin typeface="Times New Roman"/>
                <a:ea typeface="Times New Roman"/>
                <a:cs typeface="Times New Roman"/>
                <a:hlinkClick r:id="rId3" tooltip="Bharata Muni"/>
              </a:rPr>
              <a:t> Muni</a:t>
            </a:r>
            <a:r>
              <a:rPr lang="en-IN" dirty="0">
                <a:latin typeface="Times New Roman"/>
                <a:ea typeface="Times New Roman"/>
                <a:cs typeface="Times New Roman"/>
              </a:rPr>
              <a:t>. </a:t>
            </a:r>
          </a:p>
          <a:p>
            <a:pPr>
              <a:lnSpc>
                <a:spcPct val="115000"/>
              </a:lnSpc>
              <a:spcAft>
                <a:spcPts val="1000"/>
              </a:spcAft>
            </a:pPr>
            <a:r>
              <a:rPr lang="en-IN" dirty="0">
                <a:latin typeface="Times New Roman"/>
                <a:ea typeface="Times New Roman"/>
                <a:cs typeface="Times New Roman"/>
              </a:rPr>
              <a:t>The </a:t>
            </a:r>
            <a:r>
              <a:rPr lang="en-IN" i="1" dirty="0">
                <a:latin typeface="Times New Roman"/>
                <a:ea typeface="Times New Roman"/>
                <a:cs typeface="Times New Roman"/>
              </a:rPr>
              <a:t>Treatise</a:t>
            </a:r>
            <a:r>
              <a:rPr lang="en-IN" dirty="0">
                <a:latin typeface="Times New Roman"/>
                <a:ea typeface="Times New Roman"/>
                <a:cs typeface="Times New Roman"/>
              </a:rPr>
              <a:t> is the most complete work of dramaturgy in the </a:t>
            </a:r>
            <a:r>
              <a:rPr lang="en-IN" dirty="0" err="1">
                <a:latin typeface="Times New Roman"/>
                <a:ea typeface="Times New Roman"/>
                <a:cs typeface="Times New Roman"/>
              </a:rPr>
              <a:t>ncient</a:t>
            </a:r>
            <a:r>
              <a:rPr lang="en-IN" dirty="0">
                <a:latin typeface="Times New Roman"/>
                <a:ea typeface="Times New Roman"/>
                <a:cs typeface="Times New Roman"/>
              </a:rPr>
              <a:t> world. It addresses </a:t>
            </a:r>
            <a:r>
              <a:rPr lang="en-IN" u="sng" dirty="0">
                <a:solidFill>
                  <a:srgbClr val="0000FF"/>
                </a:solidFill>
                <a:latin typeface="Times New Roman"/>
                <a:ea typeface="Times New Roman"/>
                <a:cs typeface="Times New Roman"/>
                <a:hlinkClick r:id="rId4" tooltip="Acting"/>
              </a:rPr>
              <a:t>acting</a:t>
            </a:r>
            <a:r>
              <a:rPr lang="en-IN" dirty="0">
                <a:latin typeface="Times New Roman"/>
                <a:ea typeface="Times New Roman"/>
                <a:cs typeface="Times New Roman"/>
              </a:rPr>
              <a:t>, </a:t>
            </a:r>
            <a:r>
              <a:rPr lang="en-IN" u="sng" dirty="0">
                <a:solidFill>
                  <a:srgbClr val="0000FF"/>
                </a:solidFill>
                <a:latin typeface="Times New Roman"/>
                <a:ea typeface="Times New Roman"/>
                <a:cs typeface="Times New Roman"/>
                <a:hlinkClick r:id="rId5" tooltip="Dance"/>
              </a:rPr>
              <a:t>dance</a:t>
            </a:r>
            <a:r>
              <a:rPr lang="en-IN" dirty="0">
                <a:latin typeface="Times New Roman"/>
                <a:ea typeface="Times New Roman"/>
                <a:cs typeface="Times New Roman"/>
              </a:rPr>
              <a:t>, </a:t>
            </a:r>
            <a:r>
              <a:rPr lang="en-IN" u="sng" dirty="0">
                <a:solidFill>
                  <a:srgbClr val="0000FF"/>
                </a:solidFill>
                <a:latin typeface="Times New Roman"/>
                <a:ea typeface="Times New Roman"/>
                <a:cs typeface="Times New Roman"/>
                <a:hlinkClick r:id="rId6" tooltip="Music"/>
              </a:rPr>
              <a:t>music</a:t>
            </a:r>
            <a:r>
              <a:rPr lang="en-IN" dirty="0">
                <a:latin typeface="Times New Roman"/>
                <a:ea typeface="Times New Roman"/>
                <a:cs typeface="Times New Roman"/>
              </a:rPr>
              <a:t>, </a:t>
            </a:r>
            <a:r>
              <a:rPr lang="en-IN" u="sng" dirty="0">
                <a:solidFill>
                  <a:srgbClr val="0000FF"/>
                </a:solidFill>
                <a:latin typeface="Times New Roman"/>
                <a:ea typeface="Times New Roman"/>
                <a:cs typeface="Times New Roman"/>
                <a:hlinkClick r:id="rId7" tooltip="Dramaturgy"/>
              </a:rPr>
              <a:t>dramatic construction</a:t>
            </a:r>
            <a:r>
              <a:rPr lang="en-IN" dirty="0">
                <a:latin typeface="Times New Roman"/>
                <a:ea typeface="Times New Roman"/>
                <a:cs typeface="Times New Roman"/>
              </a:rPr>
              <a:t>, </a:t>
            </a:r>
            <a:r>
              <a:rPr lang="en-IN" u="sng" dirty="0">
                <a:solidFill>
                  <a:srgbClr val="0000FF"/>
                </a:solidFill>
                <a:latin typeface="Times New Roman"/>
                <a:ea typeface="Times New Roman"/>
                <a:cs typeface="Times New Roman"/>
                <a:hlinkClick r:id="rId8" tooltip="Theatre architecture (page does not exist)"/>
              </a:rPr>
              <a:t>architecture</a:t>
            </a:r>
            <a:r>
              <a:rPr lang="en-IN" dirty="0">
                <a:latin typeface="Times New Roman"/>
                <a:ea typeface="Times New Roman"/>
                <a:cs typeface="Times New Roman"/>
              </a:rPr>
              <a:t>, </a:t>
            </a:r>
            <a:r>
              <a:rPr lang="en-IN" u="sng" dirty="0">
                <a:solidFill>
                  <a:srgbClr val="0000FF"/>
                </a:solidFill>
                <a:latin typeface="Times New Roman"/>
                <a:ea typeface="Times New Roman"/>
                <a:cs typeface="Times New Roman"/>
                <a:hlinkClick r:id="rId9" tooltip="Costume design"/>
              </a:rPr>
              <a:t>costuming</a:t>
            </a:r>
            <a:r>
              <a:rPr lang="en-IN" dirty="0">
                <a:latin typeface="Times New Roman"/>
                <a:ea typeface="Times New Roman"/>
                <a:cs typeface="Times New Roman"/>
              </a:rPr>
              <a:t>, </a:t>
            </a:r>
            <a:r>
              <a:rPr lang="en-IN" u="sng" dirty="0">
                <a:solidFill>
                  <a:srgbClr val="0000FF"/>
                </a:solidFill>
                <a:latin typeface="Times New Roman"/>
                <a:ea typeface="Times New Roman"/>
                <a:cs typeface="Times New Roman"/>
                <a:hlinkClick r:id="rId10" tooltip="Theatrical makeup"/>
              </a:rPr>
              <a:t>make-up</a:t>
            </a:r>
            <a:r>
              <a:rPr lang="en-IN" dirty="0">
                <a:latin typeface="Times New Roman"/>
                <a:ea typeface="Times New Roman"/>
                <a:cs typeface="Times New Roman"/>
              </a:rPr>
              <a:t>, </a:t>
            </a:r>
            <a:r>
              <a:rPr lang="en-IN" u="sng" dirty="0">
                <a:solidFill>
                  <a:srgbClr val="0000FF"/>
                </a:solidFill>
                <a:latin typeface="Times New Roman"/>
                <a:ea typeface="Times New Roman"/>
                <a:cs typeface="Times New Roman"/>
                <a:hlinkClick r:id="rId11" tooltip="Theatrical properties"/>
              </a:rPr>
              <a:t>props</a:t>
            </a:r>
            <a:r>
              <a:rPr lang="en-IN" dirty="0">
                <a:latin typeface="Times New Roman"/>
                <a:ea typeface="Times New Roman"/>
                <a:cs typeface="Times New Roman"/>
              </a:rPr>
              <a:t>, </a:t>
            </a:r>
            <a:r>
              <a:rPr lang="en-IN" dirty="0">
                <a:solidFill>
                  <a:srgbClr val="7030A0"/>
                </a:solidFill>
                <a:latin typeface="Times New Roman"/>
                <a:ea typeface="Times New Roman"/>
                <a:cs typeface="Times New Roman"/>
              </a:rPr>
              <a:t>the organisation of companies, the audience, competitions, and </a:t>
            </a:r>
            <a:r>
              <a:rPr lang="en-IN" dirty="0">
                <a:latin typeface="Times New Roman"/>
                <a:ea typeface="Times New Roman"/>
                <a:cs typeface="Times New Roman"/>
              </a:rPr>
              <a:t>offers a </a:t>
            </a:r>
            <a:r>
              <a:rPr lang="en-IN" u="sng" dirty="0">
                <a:solidFill>
                  <a:srgbClr val="0000FF"/>
                </a:solidFill>
                <a:latin typeface="Times New Roman"/>
                <a:ea typeface="Times New Roman"/>
                <a:cs typeface="Times New Roman"/>
                <a:hlinkClick r:id="rId12" tooltip="Hindu mythology"/>
              </a:rPr>
              <a:t>mythological</a:t>
            </a:r>
            <a:r>
              <a:rPr lang="en-IN" dirty="0">
                <a:latin typeface="Times New Roman"/>
                <a:ea typeface="Times New Roman"/>
                <a:cs typeface="Times New Roman"/>
              </a:rPr>
              <a:t> account of the origin of theatre.  </a:t>
            </a:r>
            <a:endParaRPr lang="en-IN" dirty="0" smtClean="0">
              <a:latin typeface="Times New Roman"/>
              <a:ea typeface="Times New Roman"/>
              <a:cs typeface="Times New Roman"/>
            </a:endParaRPr>
          </a:p>
          <a:p>
            <a:pPr>
              <a:lnSpc>
                <a:spcPct val="115000"/>
              </a:lnSpc>
              <a:spcAft>
                <a:spcPts val="1000"/>
              </a:spcAft>
            </a:pPr>
            <a:r>
              <a:rPr lang="en-IN" sz="1600" b="1" dirty="0">
                <a:solidFill>
                  <a:srgbClr val="C00000"/>
                </a:solidFill>
                <a:latin typeface="Times New Roman"/>
                <a:ea typeface="Times New Roman"/>
                <a:cs typeface="Times New Roman"/>
              </a:rPr>
              <a:t>Sanskrit theatre </a:t>
            </a:r>
            <a:r>
              <a:rPr lang="en-IN" sz="1600" dirty="0">
                <a:solidFill>
                  <a:srgbClr val="C00000"/>
                </a:solidFill>
                <a:latin typeface="Times New Roman"/>
                <a:ea typeface="Times New Roman"/>
                <a:cs typeface="Times New Roman"/>
              </a:rPr>
              <a:t>was performed on sacred ground by priests who had been trained in the necessary skills (dance, music, and recitation) in a hereditary process. Its aim was both to educate and to entertain. </a:t>
            </a:r>
            <a:r>
              <a:rPr lang="en-IN" sz="1600" b="1" dirty="0" err="1">
                <a:solidFill>
                  <a:srgbClr val="C00000"/>
                </a:solidFill>
                <a:latin typeface="Times New Roman"/>
                <a:ea typeface="Times New Roman"/>
                <a:cs typeface="Times New Roman"/>
              </a:rPr>
              <a:t>Bhāsa</a:t>
            </a:r>
            <a:r>
              <a:rPr lang="en-IN" sz="1600" dirty="0">
                <a:solidFill>
                  <a:srgbClr val="C00000"/>
                </a:solidFill>
                <a:latin typeface="Times New Roman"/>
                <a:ea typeface="Times New Roman"/>
                <a:cs typeface="Times New Roman"/>
              </a:rPr>
              <a:t> (born 3rd century AD, India), the earliest known Sanskrit dramatist. </a:t>
            </a:r>
            <a:endParaRPr lang="en-IN" sz="1400" dirty="0">
              <a:solidFill>
                <a:srgbClr val="C00000"/>
              </a:solidFill>
              <a:ea typeface="Calibri"/>
              <a:cs typeface="Times New Roman"/>
            </a:endParaRPr>
          </a:p>
          <a:p>
            <a:pPr>
              <a:lnSpc>
                <a:spcPct val="115000"/>
              </a:lnSpc>
              <a:spcAft>
                <a:spcPts val="1000"/>
              </a:spcAft>
            </a:pPr>
            <a:endParaRPr lang="en-IN" sz="1600" dirty="0">
              <a:ea typeface="Calibri"/>
              <a:cs typeface="Times New Roman"/>
            </a:endParaRPr>
          </a:p>
        </p:txBody>
      </p:sp>
    </p:spTree>
    <p:extLst>
      <p:ext uri="{BB962C8B-B14F-4D97-AF65-F5344CB8AC3E}">
        <p14:creationId xmlns:p14="http://schemas.microsoft.com/office/powerpoint/2010/main" val="3900498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770324"/>
            <a:ext cx="8382000" cy="5681042"/>
          </a:xfrm>
          <a:prstGeom prst="rect">
            <a:avLst/>
          </a:prstGeom>
          <a:solidFill>
            <a:srgbClr val="FFC000"/>
          </a:solidFill>
        </p:spPr>
        <p:txBody>
          <a:bodyPr wrap="square">
            <a:spAutoFit/>
          </a:bodyPr>
          <a:lstStyle/>
          <a:p>
            <a:pPr>
              <a:lnSpc>
                <a:spcPct val="115000"/>
              </a:lnSpc>
              <a:spcAft>
                <a:spcPts val="1000"/>
              </a:spcAft>
            </a:pPr>
            <a:r>
              <a:rPr lang="en-IN" dirty="0">
                <a:latin typeface="Times New Roman"/>
                <a:ea typeface="Times New Roman"/>
                <a:cs typeface="Times New Roman"/>
              </a:rPr>
              <a:t>Under the patronage of royal courts, performers belonged to professional companies that were directed by a stage manager (</a:t>
            </a:r>
            <a:r>
              <a:rPr lang="en-IN" b="1" i="1" dirty="0" err="1">
                <a:solidFill>
                  <a:srgbClr val="C00000"/>
                </a:solidFill>
                <a:latin typeface="Times New Roman"/>
                <a:ea typeface="Times New Roman"/>
                <a:cs typeface="Times New Roman"/>
              </a:rPr>
              <a:t>sutradhara</a:t>
            </a:r>
            <a:r>
              <a:rPr lang="en-IN" dirty="0">
                <a:latin typeface="Times New Roman"/>
                <a:ea typeface="Times New Roman"/>
                <a:cs typeface="Times New Roman"/>
              </a:rPr>
              <a:t>), a </a:t>
            </a:r>
            <a:r>
              <a:rPr lang="en-IN" u="sng" dirty="0">
                <a:solidFill>
                  <a:srgbClr val="0000FF"/>
                </a:solidFill>
                <a:latin typeface="Times New Roman"/>
                <a:ea typeface="Times New Roman"/>
                <a:cs typeface="Times New Roman"/>
                <a:hlinkClick r:id="rId2" tooltip="Puppetry"/>
              </a:rPr>
              <a:t>puppeteer</a:t>
            </a:r>
            <a:r>
              <a:rPr lang="en-IN" dirty="0">
                <a:latin typeface="Times New Roman"/>
                <a:ea typeface="Times New Roman"/>
                <a:cs typeface="Times New Roman"/>
              </a:rPr>
              <a:t>—the literal meaning of "</a:t>
            </a:r>
            <a:r>
              <a:rPr lang="en-IN" i="1" dirty="0" err="1">
                <a:latin typeface="Times New Roman"/>
                <a:ea typeface="Times New Roman"/>
                <a:cs typeface="Times New Roman"/>
              </a:rPr>
              <a:t>sutradhara</a:t>
            </a:r>
            <a:r>
              <a:rPr lang="en-IN" dirty="0">
                <a:latin typeface="Times New Roman"/>
                <a:ea typeface="Times New Roman"/>
                <a:cs typeface="Times New Roman"/>
              </a:rPr>
              <a:t>" is "holder of the strings or threads</a:t>
            </a:r>
            <a:r>
              <a:rPr lang="en-IN" dirty="0" smtClean="0">
                <a:latin typeface="Times New Roman"/>
                <a:ea typeface="Times New Roman"/>
                <a:cs typeface="Times New Roman"/>
              </a:rPr>
              <a:t>".</a:t>
            </a:r>
          </a:p>
          <a:p>
            <a:pPr>
              <a:lnSpc>
                <a:spcPct val="115000"/>
              </a:lnSpc>
              <a:spcAft>
                <a:spcPts val="1000"/>
              </a:spcAft>
            </a:pPr>
            <a:r>
              <a:rPr lang="en-IN" b="1" i="1" u="sng" dirty="0" smtClean="0">
                <a:latin typeface="Times New Roman"/>
                <a:ea typeface="Times New Roman"/>
                <a:cs typeface="Times New Roman"/>
              </a:rPr>
              <a:t>There </a:t>
            </a:r>
            <a:r>
              <a:rPr lang="en-IN" b="1" i="1" u="sng" dirty="0">
                <a:latin typeface="Times New Roman"/>
                <a:ea typeface="Times New Roman"/>
                <a:cs typeface="Times New Roman"/>
              </a:rPr>
              <a:t>were no prohibitions against female performers; companies were all-male, all-female, and of mixed gender. Certain sentiments were considered inappropriate for men to enact, </a:t>
            </a:r>
            <a:r>
              <a:rPr lang="en-IN" b="1" i="1" u="sng" dirty="0" smtClean="0">
                <a:latin typeface="Times New Roman"/>
                <a:ea typeface="Times New Roman"/>
                <a:cs typeface="Times New Roman"/>
              </a:rPr>
              <a:t>and </a:t>
            </a:r>
            <a:r>
              <a:rPr lang="en-IN" b="1" i="1" u="sng" dirty="0">
                <a:latin typeface="Times New Roman"/>
                <a:ea typeface="Times New Roman"/>
                <a:cs typeface="Times New Roman"/>
              </a:rPr>
              <a:t>were thought better suited to women. </a:t>
            </a:r>
            <a:endParaRPr lang="en-IN" b="1" i="1" u="sng" dirty="0" smtClean="0">
              <a:latin typeface="Times New Roman"/>
              <a:ea typeface="Times New Roman"/>
              <a:cs typeface="Times New Roman"/>
            </a:endParaRPr>
          </a:p>
          <a:p>
            <a:pPr>
              <a:lnSpc>
                <a:spcPct val="115000"/>
              </a:lnSpc>
              <a:spcAft>
                <a:spcPts val="1000"/>
              </a:spcAft>
            </a:pPr>
            <a:endParaRPr lang="en-IN" sz="1600" dirty="0">
              <a:ea typeface="Calibri"/>
              <a:cs typeface="Times New Roman"/>
            </a:endParaRPr>
          </a:p>
          <a:p>
            <a:pPr>
              <a:lnSpc>
                <a:spcPct val="115000"/>
              </a:lnSpc>
              <a:spcAft>
                <a:spcPts val="1000"/>
              </a:spcAft>
            </a:pPr>
            <a:r>
              <a:rPr lang="en-IN" dirty="0">
                <a:latin typeface="Times New Roman"/>
                <a:ea typeface="Times New Roman"/>
                <a:cs typeface="Times New Roman"/>
              </a:rPr>
              <a:t>Of all the elements of theatre, the </a:t>
            </a:r>
            <a:r>
              <a:rPr lang="en-IN" i="1" dirty="0">
                <a:latin typeface="Times New Roman"/>
                <a:ea typeface="Times New Roman"/>
                <a:cs typeface="Times New Roman"/>
              </a:rPr>
              <a:t>Treatise</a:t>
            </a:r>
            <a:r>
              <a:rPr lang="en-IN" dirty="0">
                <a:latin typeface="Times New Roman"/>
                <a:ea typeface="Times New Roman"/>
                <a:cs typeface="Times New Roman"/>
              </a:rPr>
              <a:t> gives most attention to acting </a:t>
            </a:r>
            <a:r>
              <a:rPr lang="en-IN" b="1" dirty="0">
                <a:solidFill>
                  <a:srgbClr val="FF0000"/>
                </a:solidFill>
                <a:latin typeface="Times New Roman"/>
                <a:ea typeface="Times New Roman"/>
                <a:cs typeface="Times New Roman"/>
              </a:rPr>
              <a:t>(</a:t>
            </a:r>
            <a:r>
              <a:rPr lang="en-IN" b="1" i="1" dirty="0" err="1">
                <a:solidFill>
                  <a:srgbClr val="FF0000"/>
                </a:solidFill>
                <a:latin typeface="Times New Roman"/>
                <a:ea typeface="Times New Roman"/>
                <a:cs typeface="Times New Roman"/>
              </a:rPr>
              <a:t>abhinaya</a:t>
            </a:r>
            <a:r>
              <a:rPr lang="en-IN" b="1" dirty="0">
                <a:solidFill>
                  <a:srgbClr val="FF0000"/>
                </a:solidFill>
                <a:latin typeface="Times New Roman"/>
                <a:ea typeface="Times New Roman"/>
                <a:cs typeface="Times New Roman"/>
              </a:rPr>
              <a:t>)</a:t>
            </a:r>
            <a:r>
              <a:rPr lang="en-IN" dirty="0">
                <a:latin typeface="Times New Roman"/>
                <a:ea typeface="Times New Roman"/>
                <a:cs typeface="Times New Roman"/>
              </a:rPr>
              <a:t>, which consists of two styles: realistic </a:t>
            </a:r>
            <a:r>
              <a:rPr lang="en-IN" b="1" dirty="0">
                <a:solidFill>
                  <a:srgbClr val="FF0000"/>
                </a:solidFill>
                <a:latin typeface="Times New Roman"/>
                <a:ea typeface="Times New Roman"/>
                <a:cs typeface="Times New Roman"/>
              </a:rPr>
              <a:t>(</a:t>
            </a:r>
            <a:r>
              <a:rPr lang="en-IN" b="1" i="1" dirty="0" err="1">
                <a:solidFill>
                  <a:srgbClr val="FF0000"/>
                </a:solidFill>
                <a:latin typeface="Times New Roman"/>
                <a:ea typeface="Times New Roman"/>
                <a:cs typeface="Times New Roman"/>
              </a:rPr>
              <a:t>lokadharmi</a:t>
            </a:r>
            <a:r>
              <a:rPr lang="en-IN" b="1" dirty="0">
                <a:solidFill>
                  <a:srgbClr val="FF0000"/>
                </a:solidFill>
                <a:latin typeface="Times New Roman"/>
                <a:ea typeface="Times New Roman"/>
                <a:cs typeface="Times New Roman"/>
              </a:rPr>
              <a:t>)</a:t>
            </a:r>
            <a:r>
              <a:rPr lang="en-IN" dirty="0">
                <a:solidFill>
                  <a:srgbClr val="FF0000"/>
                </a:solidFill>
                <a:latin typeface="Times New Roman"/>
                <a:ea typeface="Times New Roman"/>
                <a:cs typeface="Times New Roman"/>
              </a:rPr>
              <a:t> </a:t>
            </a:r>
            <a:r>
              <a:rPr lang="en-IN" dirty="0">
                <a:latin typeface="Times New Roman"/>
                <a:ea typeface="Times New Roman"/>
                <a:cs typeface="Times New Roman"/>
              </a:rPr>
              <a:t>and conventional </a:t>
            </a:r>
            <a:r>
              <a:rPr lang="en-IN" b="1" dirty="0">
                <a:solidFill>
                  <a:srgbClr val="FF0000"/>
                </a:solidFill>
                <a:latin typeface="Times New Roman"/>
                <a:ea typeface="Times New Roman"/>
                <a:cs typeface="Times New Roman"/>
              </a:rPr>
              <a:t>(</a:t>
            </a:r>
            <a:r>
              <a:rPr lang="en-IN" b="1" i="1" dirty="0" err="1">
                <a:solidFill>
                  <a:srgbClr val="FF0000"/>
                </a:solidFill>
                <a:latin typeface="Times New Roman"/>
                <a:ea typeface="Times New Roman"/>
                <a:cs typeface="Times New Roman"/>
              </a:rPr>
              <a:t>natyadharmi</a:t>
            </a:r>
            <a:r>
              <a:rPr lang="en-IN" b="1" dirty="0">
                <a:solidFill>
                  <a:srgbClr val="FF0000"/>
                </a:solidFill>
                <a:latin typeface="Times New Roman"/>
                <a:ea typeface="Times New Roman"/>
                <a:cs typeface="Times New Roman"/>
              </a:rPr>
              <a:t>),</a:t>
            </a:r>
            <a:r>
              <a:rPr lang="en-IN" dirty="0">
                <a:solidFill>
                  <a:srgbClr val="FF0000"/>
                </a:solidFill>
                <a:latin typeface="Times New Roman"/>
                <a:ea typeface="Times New Roman"/>
                <a:cs typeface="Times New Roman"/>
              </a:rPr>
              <a:t> </a:t>
            </a:r>
            <a:r>
              <a:rPr lang="en-IN" dirty="0">
                <a:latin typeface="Times New Roman"/>
                <a:ea typeface="Times New Roman"/>
                <a:cs typeface="Times New Roman"/>
              </a:rPr>
              <a:t>though the major focus is on the latter. </a:t>
            </a:r>
            <a:endParaRPr lang="en-IN" dirty="0" smtClean="0">
              <a:latin typeface="Times New Roman"/>
              <a:ea typeface="Times New Roman"/>
              <a:cs typeface="Times New Roman"/>
            </a:endParaRPr>
          </a:p>
          <a:p>
            <a:pPr>
              <a:lnSpc>
                <a:spcPct val="115000"/>
              </a:lnSpc>
              <a:spcAft>
                <a:spcPts val="1000"/>
              </a:spcAft>
            </a:pPr>
            <a:endParaRPr lang="en-IN" sz="1600" dirty="0">
              <a:latin typeface="Times New Roman"/>
              <a:ea typeface="Calibri"/>
              <a:cs typeface="Times New Roman"/>
            </a:endParaRPr>
          </a:p>
          <a:p>
            <a:r>
              <a:rPr lang="en-IN" sz="1600" b="1" dirty="0">
                <a:solidFill>
                  <a:srgbClr val="00B0F0"/>
                </a:solidFill>
                <a:latin typeface="Times New Roman"/>
                <a:ea typeface="Times New Roman"/>
              </a:rPr>
              <a:t>Information</a:t>
            </a:r>
            <a:r>
              <a:rPr lang="en-IN" sz="1600" dirty="0">
                <a:latin typeface="Times New Roman"/>
                <a:ea typeface="Times New Roman"/>
              </a:rPr>
              <a:t>: </a:t>
            </a:r>
            <a:r>
              <a:rPr lang="en-IN" sz="1600" dirty="0">
                <a:solidFill>
                  <a:srgbClr val="7030A0"/>
                </a:solidFill>
                <a:latin typeface="Times New Roman"/>
                <a:ea typeface="Times New Roman"/>
              </a:rPr>
              <a:t>However, its most complete exposition in drama, songs and other performance arts is found in the works of the Kashmiri </a:t>
            </a:r>
            <a:r>
              <a:rPr lang="en-IN" sz="1600" u="sng" dirty="0" err="1">
                <a:solidFill>
                  <a:srgbClr val="7030A0"/>
                </a:solidFill>
                <a:latin typeface="Times New Roman"/>
                <a:ea typeface="Times New Roman"/>
                <a:hlinkClick r:id="rId3" tooltip="Shaivism"/>
              </a:rPr>
              <a:t>Shaivite</a:t>
            </a:r>
            <a:r>
              <a:rPr lang="en-IN" sz="1600" dirty="0">
                <a:solidFill>
                  <a:srgbClr val="7030A0"/>
                </a:solidFill>
                <a:latin typeface="Times New Roman"/>
                <a:ea typeface="Times New Roman"/>
              </a:rPr>
              <a:t> philosopher </a:t>
            </a:r>
            <a:r>
              <a:rPr lang="en-IN" sz="1600" u="sng" dirty="0" err="1">
                <a:solidFill>
                  <a:srgbClr val="7030A0"/>
                </a:solidFill>
                <a:latin typeface="Times New Roman"/>
                <a:ea typeface="Times New Roman"/>
                <a:hlinkClick r:id="rId4" tooltip="Abhinavagupta"/>
              </a:rPr>
              <a:t>Abhinavagupta</a:t>
            </a:r>
            <a:r>
              <a:rPr lang="en-IN" sz="1600" dirty="0">
                <a:solidFill>
                  <a:srgbClr val="7030A0"/>
                </a:solidFill>
                <a:latin typeface="Times New Roman"/>
                <a:ea typeface="Times New Roman"/>
              </a:rPr>
              <a:t> (c. 1000 CE), demonstrating the persistence of a long-standing aesthetic tradition of ancient India. </a:t>
            </a:r>
            <a:r>
              <a:rPr lang="en-IN" sz="1600" dirty="0">
                <a:latin typeface="Times New Roman"/>
                <a:ea typeface="Times New Roman"/>
              </a:rPr>
              <a:t>The </a:t>
            </a:r>
            <a:r>
              <a:rPr lang="en-IN" sz="1600" i="1" u="sng" dirty="0" err="1">
                <a:solidFill>
                  <a:srgbClr val="0000FF"/>
                </a:solidFill>
                <a:latin typeface="Times New Roman"/>
                <a:ea typeface="Times New Roman"/>
                <a:hlinkClick r:id="rId5" tooltip="Abhinavabharati"/>
              </a:rPr>
              <a:t>Abhinavabhāratī</a:t>
            </a:r>
            <a:r>
              <a:rPr lang="en-IN" sz="1600" dirty="0">
                <a:latin typeface="Times New Roman"/>
                <a:ea typeface="Times New Roman"/>
              </a:rPr>
              <a:t> is the most studied commentary on </a:t>
            </a:r>
            <a:r>
              <a:rPr lang="en-IN" sz="1600" i="1" dirty="0" err="1">
                <a:latin typeface="Times New Roman"/>
                <a:ea typeface="Times New Roman"/>
              </a:rPr>
              <a:t>Natyasastra</a:t>
            </a:r>
            <a:r>
              <a:rPr lang="en-IN" sz="1600" dirty="0">
                <a:latin typeface="Times New Roman"/>
                <a:ea typeface="Times New Roman"/>
              </a:rPr>
              <a:t>, written by </a:t>
            </a:r>
            <a:r>
              <a:rPr lang="en-IN" sz="1600" u="sng" dirty="0" err="1">
                <a:solidFill>
                  <a:srgbClr val="0000FF"/>
                </a:solidFill>
                <a:latin typeface="Times New Roman"/>
                <a:ea typeface="Times New Roman"/>
                <a:hlinkClick r:id="rId4" tooltip="Abhinavagupta"/>
              </a:rPr>
              <a:t>Abhinavagupta</a:t>
            </a:r>
            <a:r>
              <a:rPr lang="en-IN" sz="1600" dirty="0">
                <a:latin typeface="Times New Roman"/>
                <a:ea typeface="Times New Roman"/>
              </a:rPr>
              <a:t> (950–1020 CE), who referred to </a:t>
            </a:r>
            <a:r>
              <a:rPr lang="en-IN" sz="1600" i="1" dirty="0" err="1">
                <a:latin typeface="Times New Roman"/>
                <a:ea typeface="Times New Roman"/>
              </a:rPr>
              <a:t>Natyasastra</a:t>
            </a:r>
            <a:r>
              <a:rPr lang="en-IN" sz="1600" dirty="0">
                <a:latin typeface="Times New Roman"/>
                <a:ea typeface="Times New Roman"/>
              </a:rPr>
              <a:t> also as the </a:t>
            </a:r>
            <a:r>
              <a:rPr lang="en-IN" sz="1600" i="1" dirty="0" err="1">
                <a:latin typeface="Times New Roman"/>
                <a:ea typeface="Times New Roman"/>
              </a:rPr>
              <a:t>Natyaveda</a:t>
            </a:r>
            <a:r>
              <a:rPr lang="en-IN" sz="1600" dirty="0">
                <a:latin typeface="Times New Roman"/>
                <a:ea typeface="Times New Roman"/>
              </a:rPr>
              <a:t>. </a:t>
            </a:r>
          </a:p>
          <a:p>
            <a:pPr>
              <a:lnSpc>
                <a:spcPct val="115000"/>
              </a:lnSpc>
              <a:spcAft>
                <a:spcPts val="1000"/>
              </a:spcAft>
            </a:pPr>
            <a:endParaRPr lang="en-IN" sz="1600" dirty="0">
              <a:ea typeface="Calibri"/>
              <a:cs typeface="Times New Roman"/>
            </a:endParaRPr>
          </a:p>
        </p:txBody>
      </p:sp>
    </p:spTree>
    <p:extLst>
      <p:ext uri="{BB962C8B-B14F-4D97-AF65-F5344CB8AC3E}">
        <p14:creationId xmlns:p14="http://schemas.microsoft.com/office/powerpoint/2010/main" val="14728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413064"/>
            <a:ext cx="8534400" cy="4278094"/>
          </a:xfrm>
          <a:prstGeom prst="rect">
            <a:avLst/>
          </a:prstGeom>
          <a:solidFill>
            <a:schemeClr val="bg2"/>
          </a:solidFill>
        </p:spPr>
        <p:txBody>
          <a:bodyPr wrap="square">
            <a:spAutoFit/>
          </a:bodyPr>
          <a:lstStyle/>
          <a:p>
            <a:r>
              <a:rPr lang="en-IN" sz="2000" b="1" u="sng" dirty="0">
                <a:latin typeface="Times New Roman"/>
                <a:ea typeface="Times New Roman"/>
              </a:rPr>
              <a:t>Chapter VI of </a:t>
            </a:r>
            <a:r>
              <a:rPr lang="en-IN" sz="2000" b="1" u="sng" dirty="0" err="1">
                <a:latin typeface="Times New Roman"/>
                <a:ea typeface="Times New Roman"/>
              </a:rPr>
              <a:t>Natyashaastra</a:t>
            </a:r>
            <a:r>
              <a:rPr lang="en-IN" sz="2000" b="1" u="sng" dirty="0">
                <a:latin typeface="Times New Roman"/>
                <a:ea typeface="Times New Roman"/>
              </a:rPr>
              <a:t> “Sentiments”[</a:t>
            </a:r>
            <a:r>
              <a:rPr lang="en-IN" sz="2000" b="1" u="sng" dirty="0" err="1">
                <a:latin typeface="Times New Roman"/>
                <a:ea typeface="Times New Roman"/>
              </a:rPr>
              <a:t>Bhava</a:t>
            </a:r>
            <a:r>
              <a:rPr lang="en-IN" sz="2000" b="1" u="sng" dirty="0">
                <a:latin typeface="Times New Roman"/>
                <a:ea typeface="Times New Roman"/>
              </a:rPr>
              <a:t> </a:t>
            </a:r>
            <a:r>
              <a:rPr lang="en-IN" sz="2000" b="1" u="sng" dirty="0">
                <a:latin typeface="Times New Roman"/>
                <a:ea typeface="Times New Roman"/>
                <a:sym typeface="Wingdings"/>
              </a:rPr>
              <a:t></a:t>
            </a:r>
            <a:r>
              <a:rPr lang="en-IN" sz="2000" b="1" u="sng" dirty="0">
                <a:latin typeface="Times New Roman"/>
                <a:ea typeface="Times New Roman"/>
              </a:rPr>
              <a:t> Rasa</a:t>
            </a:r>
            <a:r>
              <a:rPr lang="en-IN" sz="2000" b="1" u="sng" dirty="0" smtClean="0">
                <a:latin typeface="Times New Roman"/>
                <a:ea typeface="Times New Roman"/>
              </a:rPr>
              <a:t>]</a:t>
            </a:r>
          </a:p>
          <a:p>
            <a:endParaRPr lang="en-IN" dirty="0">
              <a:latin typeface="Times New Roman"/>
              <a:ea typeface="Times New Roman"/>
            </a:endParaRPr>
          </a:p>
          <a:p>
            <a:r>
              <a:rPr lang="en-IN" dirty="0">
                <a:latin typeface="Times New Roman"/>
                <a:ea typeface="Times New Roman"/>
              </a:rPr>
              <a:t>In </a:t>
            </a:r>
            <a:r>
              <a:rPr lang="en-IN" u="sng" dirty="0">
                <a:solidFill>
                  <a:srgbClr val="0000FF"/>
                </a:solidFill>
                <a:latin typeface="Times New Roman"/>
                <a:ea typeface="Times New Roman"/>
                <a:hlinkClick r:id="rId2" tooltip="Indian aesthetics"/>
              </a:rPr>
              <a:t>Indian aesthetics</a:t>
            </a:r>
            <a:r>
              <a:rPr lang="en-IN" dirty="0">
                <a:latin typeface="Times New Roman"/>
                <a:ea typeface="Times New Roman"/>
              </a:rPr>
              <a:t>, </a:t>
            </a:r>
            <a:r>
              <a:rPr lang="en-IN" b="1" dirty="0" smtClean="0">
                <a:solidFill>
                  <a:srgbClr val="C00000"/>
                </a:solidFill>
                <a:latin typeface="Times New Roman"/>
                <a:ea typeface="Times New Roman"/>
              </a:rPr>
              <a:t>rasa</a:t>
            </a:r>
            <a:r>
              <a:rPr lang="en-IN" dirty="0" smtClean="0">
                <a:latin typeface="Times New Roman"/>
                <a:ea typeface="Times New Roman"/>
              </a:rPr>
              <a:t> </a:t>
            </a:r>
            <a:r>
              <a:rPr lang="en-IN" dirty="0">
                <a:latin typeface="Times New Roman"/>
                <a:ea typeface="Times New Roman"/>
              </a:rPr>
              <a:t>(</a:t>
            </a:r>
            <a:r>
              <a:rPr lang="en-IN" u="sng" dirty="0">
                <a:solidFill>
                  <a:srgbClr val="0000FF"/>
                </a:solidFill>
                <a:latin typeface="Times New Roman"/>
                <a:ea typeface="Times New Roman"/>
                <a:hlinkClick r:id="rId3" tooltip="Sanskrit language"/>
              </a:rPr>
              <a:t>Sanskrit</a:t>
            </a:r>
            <a:r>
              <a:rPr lang="en-IN" dirty="0">
                <a:latin typeface="Times New Roman"/>
                <a:ea typeface="Times New Roman"/>
              </a:rPr>
              <a:t>: </a:t>
            </a:r>
            <a:r>
              <a:rPr lang="sa-IN" dirty="0">
                <a:latin typeface="Times New Roman"/>
                <a:ea typeface="Times New Roman"/>
                <a:cs typeface="Arial Unicode MS"/>
              </a:rPr>
              <a:t>रस</a:t>
            </a:r>
            <a:r>
              <a:rPr lang="en-IN" dirty="0">
                <a:latin typeface="Times New Roman"/>
                <a:ea typeface="Times New Roman"/>
              </a:rPr>
              <a:t>) literally means "juice, essence or </a:t>
            </a:r>
            <a:r>
              <a:rPr lang="en-IN" dirty="0" smtClean="0">
                <a:latin typeface="Times New Roman"/>
                <a:ea typeface="Times New Roman"/>
              </a:rPr>
              <a:t>but </a:t>
            </a:r>
            <a:r>
              <a:rPr lang="en-IN" dirty="0">
                <a:latin typeface="Times New Roman"/>
                <a:ea typeface="Times New Roman"/>
              </a:rPr>
              <a:t>cannot be described. taste".</a:t>
            </a:r>
          </a:p>
          <a:p>
            <a:endParaRPr lang="en-IN" dirty="0">
              <a:latin typeface="Times New Roman"/>
              <a:ea typeface="Times New Roman"/>
            </a:endParaRPr>
          </a:p>
          <a:p>
            <a:r>
              <a:rPr lang="en-IN" dirty="0">
                <a:latin typeface="Times New Roman"/>
                <a:ea typeface="Times New Roman"/>
              </a:rPr>
              <a:t>It connotes a concept in Indian arts about the aesthetic flavour of any visual, literary or musical work that evokes an emotion or feeling in the reader or audience </a:t>
            </a:r>
            <a:endParaRPr lang="en-IN" dirty="0" smtClean="0">
              <a:latin typeface="Times New Roman"/>
              <a:ea typeface="Times New Roman"/>
            </a:endParaRPr>
          </a:p>
          <a:p>
            <a:endParaRPr lang="en-IN" dirty="0" smtClean="0">
              <a:latin typeface="Times New Roman"/>
              <a:ea typeface="Times New Roman"/>
            </a:endParaRPr>
          </a:p>
          <a:p>
            <a:r>
              <a:rPr lang="en-IN" b="1" dirty="0" err="1">
                <a:solidFill>
                  <a:srgbClr val="C00000"/>
                </a:solidFill>
                <a:latin typeface="Times New Roman"/>
                <a:ea typeface="Times New Roman"/>
              </a:rPr>
              <a:t>Rasas</a:t>
            </a:r>
            <a:r>
              <a:rPr lang="en-IN" b="1" dirty="0">
                <a:solidFill>
                  <a:srgbClr val="C00000"/>
                </a:solidFill>
                <a:latin typeface="Times New Roman"/>
                <a:ea typeface="Times New Roman"/>
              </a:rPr>
              <a:t> </a:t>
            </a:r>
            <a:r>
              <a:rPr lang="en-IN" b="1" dirty="0">
                <a:latin typeface="Times New Roman"/>
                <a:ea typeface="Times New Roman"/>
              </a:rPr>
              <a:t>are created by </a:t>
            </a:r>
            <a:r>
              <a:rPr lang="en-IN" b="1" dirty="0" err="1" smtClean="0">
                <a:solidFill>
                  <a:srgbClr val="00B050"/>
                </a:solidFill>
                <a:latin typeface="Times New Roman"/>
                <a:ea typeface="Times New Roman"/>
              </a:rPr>
              <a:t>bhavas</a:t>
            </a:r>
            <a:r>
              <a:rPr lang="en-IN" b="1" dirty="0" smtClean="0">
                <a:solidFill>
                  <a:srgbClr val="00B050"/>
                </a:solidFill>
                <a:latin typeface="Times New Roman"/>
                <a:ea typeface="Times New Roman"/>
              </a:rPr>
              <a:t> ( </a:t>
            </a:r>
            <a:r>
              <a:rPr lang="en-IN" b="1" dirty="0">
                <a:latin typeface="Times New Roman"/>
                <a:ea typeface="Times New Roman"/>
              </a:rPr>
              <a:t>the state of mind</a:t>
            </a:r>
            <a:r>
              <a:rPr lang="en-IN" b="1" dirty="0" smtClean="0">
                <a:solidFill>
                  <a:srgbClr val="00B050"/>
                </a:solidFill>
                <a:latin typeface="Times New Roman"/>
                <a:ea typeface="Times New Roman"/>
              </a:rPr>
              <a:t>.) </a:t>
            </a:r>
          </a:p>
          <a:p>
            <a:endParaRPr lang="en-IN" dirty="0">
              <a:latin typeface="Times New Roman"/>
              <a:ea typeface="Times New Roman"/>
            </a:endParaRPr>
          </a:p>
          <a:p>
            <a:endParaRPr lang="en-IN" dirty="0" smtClean="0">
              <a:latin typeface="Times New Roman"/>
              <a:ea typeface="Times New Roman"/>
            </a:endParaRPr>
          </a:p>
          <a:p>
            <a:endParaRPr lang="en-IN" dirty="0">
              <a:latin typeface="Times New Roman"/>
              <a:ea typeface="Times New Roman"/>
            </a:endParaRPr>
          </a:p>
          <a:p>
            <a:r>
              <a:rPr lang="en-IN" dirty="0">
                <a:latin typeface="Times New Roman"/>
                <a:ea typeface="Times New Roman"/>
              </a:rPr>
              <a:t>It refers to the emotional </a:t>
            </a:r>
            <a:r>
              <a:rPr lang="en-IN" dirty="0" err="1">
                <a:latin typeface="Times New Roman"/>
                <a:ea typeface="Times New Roman"/>
              </a:rPr>
              <a:t>flavors</a:t>
            </a:r>
            <a:r>
              <a:rPr lang="en-IN" dirty="0">
                <a:latin typeface="Times New Roman"/>
                <a:ea typeface="Times New Roman"/>
              </a:rPr>
              <a:t>/essence poured into the work by the writer and relished by a </a:t>
            </a:r>
            <a:r>
              <a:rPr lang="en-IN" b="1" dirty="0">
                <a:solidFill>
                  <a:srgbClr val="FF0000"/>
                </a:solidFill>
                <a:latin typeface="Times New Roman"/>
                <a:ea typeface="Times New Roman"/>
              </a:rPr>
              <a:t>'sensitive spectator' </a:t>
            </a:r>
            <a:r>
              <a:rPr lang="en-IN" b="1" dirty="0">
                <a:latin typeface="Times New Roman"/>
                <a:ea typeface="Times New Roman"/>
              </a:rPr>
              <a:t>or </a:t>
            </a:r>
            <a:r>
              <a:rPr lang="en-IN" b="1" i="1" dirty="0" err="1">
                <a:solidFill>
                  <a:srgbClr val="FF0000"/>
                </a:solidFill>
                <a:latin typeface="Times New Roman"/>
                <a:ea typeface="Times New Roman"/>
              </a:rPr>
              <a:t>sahṛdaya</a:t>
            </a:r>
            <a:r>
              <a:rPr lang="en-IN" b="1" i="1" dirty="0">
                <a:solidFill>
                  <a:srgbClr val="FF0000"/>
                </a:solidFill>
                <a:latin typeface="Times New Roman"/>
                <a:ea typeface="Times New Roman"/>
              </a:rPr>
              <a:t>,</a:t>
            </a:r>
            <a:r>
              <a:rPr lang="en-IN" b="1" dirty="0">
                <a:latin typeface="Times New Roman"/>
                <a:ea typeface="Times New Roman"/>
              </a:rPr>
              <a:t> </a:t>
            </a:r>
            <a:r>
              <a:rPr lang="en-IN" dirty="0">
                <a:latin typeface="Times New Roman"/>
                <a:ea typeface="Times New Roman"/>
              </a:rPr>
              <a:t>literally one who "has heart", and can connect to the work with emotion, without dryness. </a:t>
            </a:r>
            <a:endParaRPr lang="en-IN" dirty="0">
              <a:effectLst/>
              <a:latin typeface="Times New Roman"/>
              <a:ea typeface="Times New Roman"/>
            </a:endParaRPr>
          </a:p>
        </p:txBody>
      </p:sp>
    </p:spTree>
    <p:extLst>
      <p:ext uri="{BB962C8B-B14F-4D97-AF65-F5344CB8AC3E}">
        <p14:creationId xmlns:p14="http://schemas.microsoft.com/office/powerpoint/2010/main" val="2607629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413338"/>
            <a:ext cx="8382000" cy="2062103"/>
          </a:xfrm>
          <a:prstGeom prst="rect">
            <a:avLst/>
          </a:prstGeom>
        </p:spPr>
        <p:txBody>
          <a:bodyPr wrap="square">
            <a:spAutoFit/>
          </a:bodyPr>
          <a:lstStyle/>
          <a:p>
            <a:r>
              <a:rPr lang="en-IN" b="1" dirty="0">
                <a:solidFill>
                  <a:srgbClr val="7030A0"/>
                </a:solidFill>
                <a:latin typeface="Times New Roman"/>
                <a:ea typeface="Times New Roman"/>
              </a:rPr>
              <a:t>According to the </a:t>
            </a:r>
            <a:r>
              <a:rPr lang="en-IN" sz="2000" b="1" i="1" dirty="0">
                <a:solidFill>
                  <a:srgbClr val="FF0000"/>
                </a:solidFill>
                <a:latin typeface="Times New Roman"/>
                <a:ea typeface="Times New Roman"/>
              </a:rPr>
              <a:t>Rasa</a:t>
            </a:r>
            <a:r>
              <a:rPr lang="en-IN" b="1" dirty="0">
                <a:solidFill>
                  <a:srgbClr val="FF0000"/>
                </a:solidFill>
                <a:latin typeface="Times New Roman"/>
                <a:ea typeface="Times New Roman"/>
              </a:rPr>
              <a:t> </a:t>
            </a:r>
            <a:r>
              <a:rPr lang="en-IN" b="1" dirty="0">
                <a:solidFill>
                  <a:srgbClr val="7030A0"/>
                </a:solidFill>
                <a:latin typeface="Times New Roman"/>
                <a:ea typeface="Times New Roman"/>
              </a:rPr>
              <a:t>theory of the </a:t>
            </a:r>
            <a:r>
              <a:rPr lang="en-IN" b="1" i="1" dirty="0" err="1">
                <a:solidFill>
                  <a:srgbClr val="7030A0"/>
                </a:solidFill>
                <a:latin typeface="Times New Roman"/>
                <a:ea typeface="Times New Roman"/>
              </a:rPr>
              <a:t>Natya</a:t>
            </a:r>
            <a:r>
              <a:rPr lang="en-IN" b="1" i="1" dirty="0">
                <a:solidFill>
                  <a:srgbClr val="7030A0"/>
                </a:solidFill>
                <a:latin typeface="Times New Roman"/>
                <a:ea typeface="Times New Roman"/>
              </a:rPr>
              <a:t> </a:t>
            </a:r>
            <a:r>
              <a:rPr lang="en-IN" b="1" i="1" dirty="0" err="1">
                <a:solidFill>
                  <a:srgbClr val="7030A0"/>
                </a:solidFill>
                <a:latin typeface="Times New Roman"/>
                <a:ea typeface="Times New Roman"/>
              </a:rPr>
              <a:t>Shastra</a:t>
            </a:r>
            <a:r>
              <a:rPr lang="en-IN" b="1" dirty="0">
                <a:solidFill>
                  <a:srgbClr val="7030A0"/>
                </a:solidFill>
                <a:latin typeface="Times New Roman"/>
                <a:ea typeface="Times New Roman"/>
              </a:rPr>
              <a:t>, the primary </a:t>
            </a:r>
            <a:r>
              <a:rPr lang="en-IN" b="1" dirty="0" smtClean="0">
                <a:solidFill>
                  <a:srgbClr val="7030A0"/>
                </a:solidFill>
                <a:latin typeface="Times New Roman"/>
                <a:ea typeface="Times New Roman"/>
              </a:rPr>
              <a:t>goal, </a:t>
            </a:r>
            <a:r>
              <a:rPr lang="en-IN" b="1" dirty="0">
                <a:solidFill>
                  <a:srgbClr val="7030A0"/>
                </a:solidFill>
                <a:latin typeface="Times New Roman"/>
                <a:ea typeface="Times New Roman"/>
              </a:rPr>
              <a:t>apart </a:t>
            </a:r>
            <a:r>
              <a:rPr lang="en-IN" b="1" dirty="0" smtClean="0">
                <a:solidFill>
                  <a:srgbClr val="7030A0"/>
                </a:solidFill>
                <a:latin typeface="Times New Roman"/>
                <a:ea typeface="Times New Roman"/>
              </a:rPr>
              <a:t>from</a:t>
            </a:r>
          </a:p>
          <a:p>
            <a:endParaRPr lang="en-IN" b="1" dirty="0" smtClean="0">
              <a:solidFill>
                <a:srgbClr val="7030A0"/>
              </a:solidFill>
              <a:latin typeface="Times New Roman"/>
              <a:ea typeface="Times New Roman"/>
            </a:endParaRPr>
          </a:p>
          <a:p>
            <a:r>
              <a:rPr lang="en-IN" b="1" dirty="0" smtClean="0">
                <a:solidFill>
                  <a:srgbClr val="7030A0"/>
                </a:solidFill>
                <a:latin typeface="Times New Roman"/>
                <a:ea typeface="Times New Roman"/>
              </a:rPr>
              <a:t> </a:t>
            </a:r>
            <a:r>
              <a:rPr lang="en-IN" b="1" dirty="0">
                <a:solidFill>
                  <a:srgbClr val="7030A0"/>
                </a:solidFill>
                <a:latin typeface="Times New Roman"/>
                <a:ea typeface="Times New Roman"/>
              </a:rPr>
              <a:t>providing sheer </a:t>
            </a:r>
            <a:r>
              <a:rPr lang="en-IN" b="1" dirty="0" smtClean="0">
                <a:solidFill>
                  <a:srgbClr val="7030A0"/>
                </a:solidFill>
                <a:latin typeface="Times New Roman"/>
                <a:ea typeface="Times New Roman"/>
              </a:rPr>
              <a:t>entertainment, </a:t>
            </a:r>
            <a:r>
              <a:rPr lang="en-IN" b="1" dirty="0">
                <a:solidFill>
                  <a:srgbClr val="7030A0"/>
                </a:solidFill>
                <a:latin typeface="Times New Roman"/>
                <a:ea typeface="Times New Roman"/>
              </a:rPr>
              <a:t>is to transport the audience into another </a:t>
            </a:r>
            <a:r>
              <a:rPr lang="en-IN" b="1" dirty="0" smtClean="0">
                <a:solidFill>
                  <a:srgbClr val="7030A0"/>
                </a:solidFill>
                <a:latin typeface="Times New Roman"/>
                <a:ea typeface="Times New Roman"/>
              </a:rPr>
              <a:t>parallel</a:t>
            </a:r>
          </a:p>
          <a:p>
            <a:endParaRPr lang="en-IN" b="1" dirty="0">
              <a:solidFill>
                <a:srgbClr val="7030A0"/>
              </a:solidFill>
              <a:latin typeface="Times New Roman"/>
              <a:ea typeface="Times New Roman"/>
            </a:endParaRPr>
          </a:p>
          <a:p>
            <a:r>
              <a:rPr lang="en-IN" b="1" dirty="0" smtClean="0">
                <a:solidFill>
                  <a:srgbClr val="7030A0"/>
                </a:solidFill>
                <a:latin typeface="Times New Roman"/>
                <a:ea typeface="Times New Roman"/>
              </a:rPr>
              <a:t> </a:t>
            </a:r>
            <a:r>
              <a:rPr lang="en-IN" b="1" dirty="0">
                <a:solidFill>
                  <a:srgbClr val="7030A0"/>
                </a:solidFill>
                <a:latin typeface="Times New Roman"/>
                <a:ea typeface="Times New Roman"/>
              </a:rPr>
              <a:t>world, full of wonder and bliss, where they experience the essence of their </a:t>
            </a:r>
            <a:r>
              <a:rPr lang="en-IN" b="1" dirty="0" smtClean="0">
                <a:solidFill>
                  <a:srgbClr val="7030A0"/>
                </a:solidFill>
                <a:latin typeface="Times New Roman"/>
                <a:ea typeface="Times New Roman"/>
              </a:rPr>
              <a:t>own</a:t>
            </a:r>
          </a:p>
          <a:p>
            <a:r>
              <a:rPr lang="en-IN" b="1" dirty="0" smtClean="0">
                <a:solidFill>
                  <a:srgbClr val="7030A0"/>
                </a:solidFill>
                <a:latin typeface="Times New Roman"/>
                <a:ea typeface="Times New Roman"/>
              </a:rPr>
              <a:t> </a:t>
            </a:r>
          </a:p>
          <a:p>
            <a:r>
              <a:rPr lang="en-IN" b="1" dirty="0" smtClean="0">
                <a:solidFill>
                  <a:srgbClr val="7030A0"/>
                </a:solidFill>
                <a:latin typeface="Times New Roman"/>
                <a:ea typeface="Times New Roman"/>
              </a:rPr>
              <a:t>consciousness</a:t>
            </a:r>
            <a:r>
              <a:rPr lang="en-IN" b="1" dirty="0">
                <a:solidFill>
                  <a:srgbClr val="7030A0"/>
                </a:solidFill>
                <a:latin typeface="Times New Roman"/>
                <a:ea typeface="Times New Roman"/>
              </a:rPr>
              <a:t>, and reflect on spiritual and moral questions. </a:t>
            </a:r>
            <a:endParaRPr lang="en-IN" b="1" dirty="0">
              <a:solidFill>
                <a:srgbClr val="7030A0"/>
              </a:solidFill>
              <a:effectLst/>
              <a:latin typeface="Times New Roman"/>
              <a:ea typeface="Times New Roman"/>
            </a:endParaRPr>
          </a:p>
        </p:txBody>
      </p:sp>
    </p:spTree>
    <p:extLst>
      <p:ext uri="{BB962C8B-B14F-4D97-AF65-F5344CB8AC3E}">
        <p14:creationId xmlns:p14="http://schemas.microsoft.com/office/powerpoint/2010/main" val="2330639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737238"/>
            <a:ext cx="8610600" cy="5383525"/>
          </a:xfrm>
          <a:prstGeom prst="rect">
            <a:avLst/>
          </a:prstGeom>
        </p:spPr>
        <p:txBody>
          <a:bodyPr wrap="square">
            <a:spAutoFit/>
          </a:bodyPr>
          <a:lstStyle/>
          <a:p>
            <a:pPr>
              <a:lnSpc>
                <a:spcPct val="115000"/>
              </a:lnSpc>
              <a:spcAft>
                <a:spcPts val="1000"/>
              </a:spcAft>
            </a:pPr>
            <a:r>
              <a:rPr lang="en-IN" dirty="0">
                <a:latin typeface="Times New Roman"/>
                <a:ea typeface="Times New Roman"/>
                <a:cs typeface="Times New Roman"/>
              </a:rPr>
              <a:t>The word </a:t>
            </a:r>
            <a:r>
              <a:rPr lang="en-IN" i="1" dirty="0">
                <a:latin typeface="Times New Roman"/>
                <a:ea typeface="Times New Roman"/>
                <a:cs typeface="Times New Roman"/>
              </a:rPr>
              <a:t>rasa</a:t>
            </a:r>
            <a:r>
              <a:rPr lang="en-IN" dirty="0">
                <a:latin typeface="Times New Roman"/>
                <a:ea typeface="Times New Roman"/>
                <a:cs typeface="Times New Roman"/>
              </a:rPr>
              <a:t> appears in ancient </a:t>
            </a:r>
            <a:r>
              <a:rPr lang="en-IN" u="sng" dirty="0">
                <a:solidFill>
                  <a:srgbClr val="0000FF"/>
                </a:solidFill>
                <a:latin typeface="Times New Roman"/>
                <a:ea typeface="Times New Roman"/>
                <a:cs typeface="Times New Roman"/>
                <a:hlinkClick r:id="rId2" tooltip="Vedas"/>
              </a:rPr>
              <a:t>Vedic</a:t>
            </a:r>
            <a:r>
              <a:rPr lang="en-IN" dirty="0">
                <a:latin typeface="Times New Roman"/>
                <a:ea typeface="Times New Roman"/>
                <a:cs typeface="Times New Roman"/>
              </a:rPr>
              <a:t> literature. Rasa in an aesthetic sense is suggested in the Vedic </a:t>
            </a:r>
            <a:r>
              <a:rPr lang="en-IN" dirty="0" smtClean="0">
                <a:latin typeface="Times New Roman"/>
                <a:ea typeface="Times New Roman"/>
                <a:cs typeface="Times New Roman"/>
              </a:rPr>
              <a:t>literature.</a:t>
            </a:r>
            <a:endParaRPr lang="en-IN" sz="1600" dirty="0">
              <a:ea typeface="Calibri"/>
              <a:cs typeface="Times New Roman"/>
            </a:endParaRPr>
          </a:p>
          <a:p>
            <a:pPr marL="285750" indent="-285750">
              <a:lnSpc>
                <a:spcPct val="115000"/>
              </a:lnSpc>
              <a:spcAft>
                <a:spcPts val="1000"/>
              </a:spcAft>
              <a:buFont typeface="Wingdings" pitchFamily="2" charset="2"/>
              <a:buChar char="§"/>
            </a:pPr>
            <a:r>
              <a:rPr lang="en-IN" dirty="0" smtClean="0">
                <a:latin typeface="Times New Roman"/>
                <a:ea typeface="Times New Roman"/>
                <a:cs typeface="Times New Roman"/>
              </a:rPr>
              <a:t> In </a:t>
            </a:r>
            <a:r>
              <a:rPr lang="en-IN" i="1" u="sng" dirty="0" err="1" smtClean="0">
                <a:solidFill>
                  <a:srgbClr val="0000FF"/>
                </a:solidFill>
                <a:latin typeface="Times New Roman"/>
                <a:ea typeface="Times New Roman"/>
                <a:cs typeface="Times New Roman"/>
                <a:hlinkClick r:id="rId3" tooltip="Rigveda"/>
              </a:rPr>
              <a:t>Rigveda</a:t>
            </a:r>
            <a:r>
              <a:rPr lang="en-IN" dirty="0" smtClean="0">
                <a:latin typeface="Times New Roman"/>
                <a:ea typeface="Times New Roman"/>
                <a:cs typeface="Times New Roman"/>
              </a:rPr>
              <a:t> {The Knowledge of Verses}[</a:t>
            </a:r>
            <a:r>
              <a:rPr lang="en-IN" dirty="0" smtClean="0">
                <a:solidFill>
                  <a:srgbClr val="C00000"/>
                </a:solidFill>
                <a:latin typeface="Times New Roman"/>
                <a:ea typeface="Times New Roman"/>
                <a:cs typeface="Times New Roman"/>
              </a:rPr>
              <a:t>Rig = hymns for praying to the Vedic </a:t>
            </a:r>
            <a:r>
              <a:rPr lang="en-IN" dirty="0">
                <a:solidFill>
                  <a:srgbClr val="C00000"/>
                </a:solidFill>
                <a:latin typeface="Times New Roman"/>
                <a:ea typeface="Times New Roman"/>
                <a:cs typeface="Times New Roman"/>
              </a:rPr>
              <a:t>Gods such </a:t>
            </a:r>
            <a:r>
              <a:rPr lang="en-IN" dirty="0" err="1">
                <a:solidFill>
                  <a:srgbClr val="C00000"/>
                </a:solidFill>
                <a:latin typeface="Times New Roman"/>
                <a:ea typeface="Times New Roman"/>
                <a:cs typeface="Times New Roman"/>
              </a:rPr>
              <a:t>asAgni</a:t>
            </a:r>
            <a:r>
              <a:rPr lang="en-IN" dirty="0">
                <a:solidFill>
                  <a:srgbClr val="C00000"/>
                </a:solidFill>
                <a:latin typeface="Times New Roman"/>
                <a:ea typeface="Times New Roman"/>
                <a:cs typeface="Times New Roman"/>
              </a:rPr>
              <a:t> (Fire God), </a:t>
            </a:r>
            <a:r>
              <a:rPr lang="en-IN" dirty="0" err="1">
                <a:solidFill>
                  <a:srgbClr val="C00000"/>
                </a:solidFill>
                <a:latin typeface="Times New Roman"/>
                <a:ea typeface="Times New Roman"/>
                <a:cs typeface="Times New Roman"/>
              </a:rPr>
              <a:t>Indra</a:t>
            </a:r>
            <a:r>
              <a:rPr lang="en-IN" dirty="0">
                <a:solidFill>
                  <a:srgbClr val="C00000"/>
                </a:solidFill>
                <a:latin typeface="Times New Roman"/>
                <a:ea typeface="Times New Roman"/>
                <a:cs typeface="Times New Roman"/>
              </a:rPr>
              <a:t> (The lord of Heavens), </a:t>
            </a:r>
            <a:r>
              <a:rPr lang="en-IN" dirty="0" err="1">
                <a:solidFill>
                  <a:srgbClr val="C00000"/>
                </a:solidFill>
                <a:latin typeface="Times New Roman"/>
                <a:ea typeface="Times New Roman"/>
                <a:cs typeface="Times New Roman"/>
              </a:rPr>
              <a:t>Mitra</a:t>
            </a:r>
            <a:r>
              <a:rPr lang="en-IN" dirty="0">
                <a:solidFill>
                  <a:srgbClr val="C00000"/>
                </a:solidFill>
                <a:latin typeface="Times New Roman"/>
                <a:ea typeface="Times New Roman"/>
                <a:cs typeface="Times New Roman"/>
              </a:rPr>
              <a:t>, </a:t>
            </a:r>
            <a:r>
              <a:rPr lang="en-IN" dirty="0" err="1">
                <a:solidFill>
                  <a:srgbClr val="C00000"/>
                </a:solidFill>
                <a:latin typeface="Times New Roman"/>
                <a:ea typeface="Times New Roman"/>
                <a:cs typeface="Times New Roman"/>
              </a:rPr>
              <a:t>Varuna</a:t>
            </a:r>
            <a:r>
              <a:rPr lang="en-IN" dirty="0">
                <a:solidFill>
                  <a:srgbClr val="C00000"/>
                </a:solidFill>
                <a:latin typeface="Times New Roman"/>
                <a:ea typeface="Times New Roman"/>
                <a:cs typeface="Times New Roman"/>
              </a:rPr>
              <a:t> (Water God), Surya (Sun God) </a:t>
            </a:r>
            <a:r>
              <a:rPr lang="en-IN" dirty="0" err="1" smtClean="0">
                <a:solidFill>
                  <a:srgbClr val="C00000"/>
                </a:solidFill>
                <a:latin typeface="Times New Roman"/>
                <a:ea typeface="Times New Roman"/>
                <a:cs typeface="Times New Roman"/>
              </a:rPr>
              <a:t>etc</a:t>
            </a:r>
            <a:r>
              <a:rPr lang="en-IN" dirty="0" smtClean="0">
                <a:solidFill>
                  <a:srgbClr val="C00000"/>
                </a:solidFill>
                <a:latin typeface="Times New Roman"/>
                <a:ea typeface="Times New Roman"/>
                <a:cs typeface="Times New Roman"/>
              </a:rPr>
              <a:t>]  </a:t>
            </a:r>
            <a:r>
              <a:rPr lang="en-IN" dirty="0">
                <a:latin typeface="Times New Roman"/>
                <a:ea typeface="Times New Roman"/>
                <a:cs typeface="Times New Roman"/>
              </a:rPr>
              <a:t>it </a:t>
            </a:r>
            <a:r>
              <a:rPr lang="en-IN" dirty="0" smtClean="0">
                <a:latin typeface="Times New Roman"/>
                <a:ea typeface="Times New Roman"/>
                <a:cs typeface="Times New Roman"/>
              </a:rPr>
              <a:t>connotes/ implies </a:t>
            </a:r>
            <a:r>
              <a:rPr lang="en-IN" dirty="0">
                <a:latin typeface="Times New Roman"/>
                <a:ea typeface="Times New Roman"/>
                <a:cs typeface="Times New Roman"/>
              </a:rPr>
              <a:t>a liquid, an extract and </a:t>
            </a:r>
            <a:r>
              <a:rPr lang="en-IN" dirty="0" err="1">
                <a:latin typeface="Times New Roman"/>
                <a:ea typeface="Times New Roman"/>
                <a:cs typeface="Times New Roman"/>
              </a:rPr>
              <a:t>flavor</a:t>
            </a:r>
            <a:r>
              <a:rPr lang="en-IN" dirty="0">
                <a:latin typeface="Times New Roman"/>
                <a:ea typeface="Times New Roman"/>
                <a:cs typeface="Times New Roman"/>
              </a:rPr>
              <a:t>.</a:t>
            </a:r>
            <a:endParaRPr lang="en-IN" sz="1600" dirty="0">
              <a:ea typeface="Calibri"/>
              <a:cs typeface="Times New Roman"/>
            </a:endParaRPr>
          </a:p>
          <a:p>
            <a:pPr marL="285750" indent="-285750">
              <a:lnSpc>
                <a:spcPct val="115000"/>
              </a:lnSpc>
              <a:spcAft>
                <a:spcPts val="1000"/>
              </a:spcAft>
              <a:buFont typeface="Wingdings" pitchFamily="2" charset="2"/>
              <a:buChar char="§"/>
            </a:pPr>
            <a:r>
              <a:rPr lang="en-IN" dirty="0">
                <a:latin typeface="Times New Roman"/>
                <a:ea typeface="Times New Roman"/>
                <a:cs typeface="Times New Roman"/>
              </a:rPr>
              <a:t> In </a:t>
            </a:r>
            <a:r>
              <a:rPr lang="en-IN" i="1" u="sng" dirty="0" err="1" smtClean="0">
                <a:solidFill>
                  <a:srgbClr val="0000FF"/>
                </a:solidFill>
                <a:latin typeface="Times New Roman"/>
                <a:ea typeface="Times New Roman"/>
                <a:cs typeface="Times New Roman"/>
                <a:hlinkClick r:id="rId4" tooltip="Atharvaveda"/>
              </a:rPr>
              <a:t>Atharvaveda</a:t>
            </a:r>
            <a:r>
              <a:rPr lang="en-IN" dirty="0" smtClean="0">
                <a:latin typeface="Times New Roman"/>
                <a:ea typeface="Times New Roman"/>
                <a:cs typeface="Times New Roman"/>
              </a:rPr>
              <a:t> </a:t>
            </a:r>
            <a:r>
              <a:rPr lang="en-IN" dirty="0">
                <a:latin typeface="Times New Roman"/>
                <a:ea typeface="Times New Roman"/>
                <a:cs typeface="Times New Roman"/>
              </a:rPr>
              <a:t>[</a:t>
            </a:r>
            <a:r>
              <a:rPr lang="en-IN" dirty="0">
                <a:solidFill>
                  <a:srgbClr val="C00000"/>
                </a:solidFill>
                <a:latin typeface="Times New Roman"/>
                <a:ea typeface="Times New Roman"/>
                <a:cs typeface="Times New Roman"/>
              </a:rPr>
              <a:t>The </a:t>
            </a:r>
            <a:r>
              <a:rPr lang="en-IN" dirty="0" err="1">
                <a:solidFill>
                  <a:srgbClr val="C00000"/>
                </a:solidFill>
                <a:latin typeface="Times New Roman"/>
                <a:ea typeface="Times New Roman"/>
                <a:cs typeface="Times New Roman"/>
              </a:rPr>
              <a:t>Atharva</a:t>
            </a:r>
            <a:r>
              <a:rPr lang="en-IN" dirty="0">
                <a:solidFill>
                  <a:srgbClr val="C00000"/>
                </a:solidFill>
                <a:latin typeface="Times New Roman"/>
                <a:ea typeface="Times New Roman"/>
                <a:cs typeface="Times New Roman"/>
              </a:rPr>
              <a:t> Veda is a Vedic-era collection of spells, prayers, charms, and hymns. There are prayers to protect crops from lightning and drought, charms against venomous serpents, love spells, healing spells, hundreds of verses, some derived from the Rig Veda, all very </a:t>
            </a:r>
            <a:r>
              <a:rPr lang="en-IN" dirty="0" smtClean="0">
                <a:solidFill>
                  <a:srgbClr val="C00000"/>
                </a:solidFill>
                <a:latin typeface="Times New Roman"/>
                <a:ea typeface="Times New Roman"/>
                <a:cs typeface="Times New Roman"/>
              </a:rPr>
              <a:t>ancient</a:t>
            </a:r>
            <a:r>
              <a:rPr lang="en-IN" dirty="0" smtClean="0">
                <a:latin typeface="Times New Roman"/>
                <a:ea typeface="Times New Roman"/>
                <a:cs typeface="Times New Roman"/>
              </a:rPr>
              <a:t>],  </a:t>
            </a:r>
            <a:r>
              <a:rPr lang="en-IN" i="1" dirty="0">
                <a:latin typeface="Times New Roman"/>
                <a:ea typeface="Times New Roman"/>
                <a:cs typeface="Times New Roman"/>
              </a:rPr>
              <a:t>rasa</a:t>
            </a:r>
            <a:r>
              <a:rPr lang="en-IN" dirty="0">
                <a:latin typeface="Times New Roman"/>
                <a:ea typeface="Times New Roman"/>
                <a:cs typeface="Times New Roman"/>
              </a:rPr>
              <a:t> in many contexts means "taste", and also the sense of "the sap of grain". </a:t>
            </a:r>
            <a:endParaRPr lang="en-IN" sz="1600" dirty="0">
              <a:ea typeface="Calibri"/>
              <a:cs typeface="Times New Roman"/>
            </a:endParaRPr>
          </a:p>
          <a:p>
            <a:pPr marL="285750" indent="-285750">
              <a:lnSpc>
                <a:spcPct val="115000"/>
              </a:lnSpc>
              <a:spcAft>
                <a:spcPts val="1000"/>
              </a:spcAft>
              <a:buFont typeface="Wingdings" pitchFamily="2" charset="2"/>
              <a:buChar char="§"/>
            </a:pPr>
            <a:r>
              <a:rPr lang="en-IN" dirty="0">
                <a:latin typeface="Times New Roman"/>
                <a:ea typeface="Times New Roman"/>
                <a:cs typeface="Times New Roman"/>
              </a:rPr>
              <a:t>In the </a:t>
            </a:r>
            <a:r>
              <a:rPr lang="en-IN" b="1" i="1" dirty="0">
                <a:solidFill>
                  <a:srgbClr val="0000FF"/>
                </a:solidFill>
                <a:latin typeface="Times New Roman"/>
                <a:ea typeface="Times New Roman"/>
                <a:cs typeface="Times New Roman"/>
                <a:hlinkClick r:id="rId5" tooltip="Upanishad"/>
              </a:rPr>
              <a:t>Upanishads</a:t>
            </a:r>
            <a:r>
              <a:rPr lang="en-IN" dirty="0">
                <a:latin typeface="Times New Roman"/>
                <a:ea typeface="Times New Roman"/>
                <a:cs typeface="Times New Roman"/>
              </a:rPr>
              <a:t> according to Daniel Meyer-</a:t>
            </a:r>
            <a:r>
              <a:rPr lang="en-IN" dirty="0" err="1">
                <a:latin typeface="Times New Roman"/>
                <a:ea typeface="Times New Roman"/>
                <a:cs typeface="Times New Roman"/>
              </a:rPr>
              <a:t>Dinkgräfe</a:t>
            </a:r>
            <a:r>
              <a:rPr lang="en-IN" dirty="0">
                <a:latin typeface="Times New Roman"/>
                <a:ea typeface="Times New Roman"/>
                <a:cs typeface="Times New Roman"/>
              </a:rPr>
              <a:t> – a professor of Drama, </a:t>
            </a:r>
            <a:r>
              <a:rPr lang="en-IN" i="1" dirty="0">
                <a:latin typeface="Times New Roman"/>
                <a:ea typeface="Times New Roman"/>
                <a:cs typeface="Times New Roman"/>
              </a:rPr>
              <a:t>rasa</a:t>
            </a:r>
            <a:r>
              <a:rPr lang="en-IN" dirty="0">
                <a:latin typeface="Times New Roman"/>
                <a:ea typeface="Times New Roman"/>
                <a:cs typeface="Times New Roman"/>
              </a:rPr>
              <a:t> refers to the "essence, self-luminous consciousness, quintessence [purest essence/ether]" but also "taste" in some contexts.</a:t>
            </a:r>
            <a:endParaRPr lang="en-IN" sz="1600" dirty="0">
              <a:ea typeface="Calibri"/>
              <a:cs typeface="Times New Roman"/>
            </a:endParaRPr>
          </a:p>
          <a:p>
            <a:pPr>
              <a:lnSpc>
                <a:spcPct val="115000"/>
              </a:lnSpc>
              <a:spcAft>
                <a:spcPts val="1000"/>
              </a:spcAft>
            </a:pPr>
            <a:r>
              <a:rPr lang="en-IN" dirty="0">
                <a:latin typeface="Times New Roman"/>
                <a:ea typeface="Times New Roman"/>
                <a:cs typeface="Times New Roman"/>
              </a:rPr>
              <a:t> </a:t>
            </a:r>
            <a:r>
              <a:rPr lang="en-IN" dirty="0">
                <a:solidFill>
                  <a:srgbClr val="C00000"/>
                </a:solidFill>
                <a:latin typeface="Times New Roman"/>
                <a:ea typeface="Times New Roman"/>
                <a:cs typeface="Times New Roman"/>
              </a:rPr>
              <a:t>In post-Vedic literature, the word generally connotes "extract, essence, juice or tasty liquid". </a:t>
            </a:r>
            <a:endParaRPr lang="en-IN" sz="1600" dirty="0">
              <a:ea typeface="Calibri"/>
              <a:cs typeface="Times New Roman"/>
            </a:endParaRPr>
          </a:p>
        </p:txBody>
      </p:sp>
    </p:spTree>
    <p:extLst>
      <p:ext uri="{BB962C8B-B14F-4D97-AF65-F5344CB8AC3E}">
        <p14:creationId xmlns:p14="http://schemas.microsoft.com/office/powerpoint/2010/main" val="2562642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522342"/>
            <a:ext cx="8001000" cy="2551981"/>
          </a:xfrm>
          <a:prstGeom prst="rect">
            <a:avLst/>
          </a:prstGeom>
        </p:spPr>
        <p:txBody>
          <a:bodyPr wrap="square">
            <a:spAutoFit/>
          </a:bodyPr>
          <a:lstStyle/>
          <a:p>
            <a:pPr>
              <a:lnSpc>
                <a:spcPct val="115000"/>
              </a:lnSpc>
              <a:spcAft>
                <a:spcPts val="1000"/>
              </a:spcAft>
            </a:pPr>
            <a:r>
              <a:rPr lang="en-IN" b="1" dirty="0">
                <a:latin typeface="Times New Roman"/>
                <a:ea typeface="Times New Roman"/>
                <a:cs typeface="Times New Roman"/>
              </a:rPr>
              <a:t>The </a:t>
            </a:r>
            <a:r>
              <a:rPr lang="en-IN" b="1" i="1" dirty="0">
                <a:latin typeface="Times New Roman"/>
                <a:ea typeface="Times New Roman"/>
                <a:cs typeface="Times New Roman"/>
              </a:rPr>
              <a:t>rasa</a:t>
            </a:r>
            <a:r>
              <a:rPr lang="en-IN" b="1" dirty="0">
                <a:latin typeface="Times New Roman"/>
                <a:ea typeface="Times New Roman"/>
                <a:cs typeface="Times New Roman"/>
              </a:rPr>
              <a:t> theory in Chapter 6 of </a:t>
            </a:r>
            <a:r>
              <a:rPr lang="en-IN" b="1" dirty="0" err="1">
                <a:latin typeface="Times New Roman"/>
                <a:ea typeface="Times New Roman"/>
                <a:cs typeface="Times New Roman"/>
              </a:rPr>
              <a:t>Natya</a:t>
            </a:r>
            <a:r>
              <a:rPr lang="en-IN" b="1" dirty="0">
                <a:latin typeface="Times New Roman"/>
                <a:ea typeface="Times New Roman"/>
                <a:cs typeface="Times New Roman"/>
              </a:rPr>
              <a:t> </a:t>
            </a:r>
            <a:r>
              <a:rPr lang="en-IN" b="1" dirty="0" err="1">
                <a:latin typeface="Times New Roman"/>
                <a:ea typeface="Times New Roman"/>
                <a:cs typeface="Times New Roman"/>
              </a:rPr>
              <a:t>Shaastra</a:t>
            </a:r>
            <a:r>
              <a:rPr lang="en-IN" b="1" dirty="0">
                <a:latin typeface="Times New Roman"/>
                <a:ea typeface="Times New Roman"/>
                <a:cs typeface="Times New Roman"/>
              </a:rPr>
              <a:t> </a:t>
            </a:r>
            <a:r>
              <a:rPr lang="en-IN" dirty="0">
                <a:latin typeface="Times New Roman"/>
                <a:ea typeface="Times New Roman"/>
                <a:cs typeface="Times New Roman"/>
              </a:rPr>
              <a:t>begins its discussion with a </a:t>
            </a:r>
            <a:r>
              <a:rPr lang="en-IN" u="sng" dirty="0">
                <a:solidFill>
                  <a:srgbClr val="0000FF"/>
                </a:solidFill>
                <a:latin typeface="Times New Roman"/>
                <a:ea typeface="Times New Roman"/>
                <a:cs typeface="Times New Roman"/>
                <a:hlinkClick r:id="rId2" tooltip="Sutra"/>
              </a:rPr>
              <a:t>sutra</a:t>
            </a:r>
            <a:r>
              <a:rPr lang="en-IN" dirty="0">
                <a:latin typeface="Times New Roman"/>
                <a:ea typeface="Times New Roman"/>
                <a:cs typeface="Times New Roman"/>
              </a:rPr>
              <a:t> called in Indian aesthetics as the </a:t>
            </a:r>
            <a:r>
              <a:rPr lang="en-IN" sz="2000" b="1" i="1" dirty="0">
                <a:solidFill>
                  <a:srgbClr val="FF0000"/>
                </a:solidFill>
                <a:latin typeface="Times New Roman"/>
                <a:ea typeface="Times New Roman"/>
                <a:cs typeface="Times New Roman"/>
              </a:rPr>
              <a:t>rasa sutra</a:t>
            </a:r>
            <a:r>
              <a:rPr lang="en-IN" dirty="0">
                <a:latin typeface="Times New Roman"/>
                <a:ea typeface="Times New Roman"/>
                <a:cs typeface="Times New Roman"/>
              </a:rPr>
              <a:t>: </a:t>
            </a:r>
            <a:endParaRPr lang="en-IN" sz="1600" dirty="0">
              <a:ea typeface="Calibri"/>
              <a:cs typeface="Times New Roman"/>
            </a:endParaRPr>
          </a:p>
          <a:p>
            <a:pPr>
              <a:lnSpc>
                <a:spcPct val="115000"/>
              </a:lnSpc>
              <a:spcAft>
                <a:spcPts val="1000"/>
              </a:spcAft>
            </a:pPr>
            <a:r>
              <a:rPr lang="en-IN" i="1" dirty="0">
                <a:latin typeface="Times New Roman"/>
                <a:ea typeface="Times New Roman"/>
                <a:cs typeface="Times New Roman"/>
              </a:rPr>
              <a:t>Rasa</a:t>
            </a:r>
            <a:r>
              <a:rPr lang="en-IN" dirty="0">
                <a:latin typeface="Times New Roman"/>
                <a:ea typeface="Times New Roman"/>
                <a:cs typeface="Times New Roman"/>
              </a:rPr>
              <a:t> is produced from a </a:t>
            </a:r>
            <a:r>
              <a:rPr lang="en-IN" dirty="0" smtClean="0">
                <a:latin typeface="Times New Roman"/>
                <a:ea typeface="Times New Roman"/>
                <a:cs typeface="Times New Roman"/>
              </a:rPr>
              <a:t>combination of the following states:</a:t>
            </a:r>
          </a:p>
          <a:p>
            <a:pPr>
              <a:lnSpc>
                <a:spcPct val="115000"/>
              </a:lnSpc>
              <a:spcAft>
                <a:spcPts val="1000"/>
              </a:spcAft>
            </a:pPr>
            <a:r>
              <a:rPr lang="en-IN" dirty="0" smtClean="0">
                <a:latin typeface="Times New Roman"/>
                <a:ea typeface="Times New Roman"/>
                <a:cs typeface="Times New Roman"/>
              </a:rPr>
              <a:t> </a:t>
            </a:r>
            <a:r>
              <a:rPr lang="en-IN" b="1" dirty="0" smtClean="0">
                <a:solidFill>
                  <a:srgbClr val="FF0000"/>
                </a:solidFill>
                <a:latin typeface="Times New Roman"/>
                <a:ea typeface="Times New Roman"/>
                <a:cs typeface="Times New Roman"/>
              </a:rPr>
              <a:t>Determinants [ Cause/ Reason/ </a:t>
            </a:r>
            <a:r>
              <a:rPr lang="en-IN" b="1" dirty="0" err="1" smtClean="0">
                <a:solidFill>
                  <a:srgbClr val="FF0000"/>
                </a:solidFill>
                <a:latin typeface="Times New Roman"/>
                <a:ea typeface="Times New Roman"/>
                <a:cs typeface="Times New Roman"/>
              </a:rPr>
              <a:t>Kaaran</a:t>
            </a:r>
            <a:r>
              <a:rPr lang="en-IN" b="1" dirty="0" smtClean="0">
                <a:solidFill>
                  <a:srgbClr val="FF0000"/>
                </a:solidFill>
                <a:latin typeface="Times New Roman"/>
                <a:ea typeface="Times New Roman"/>
                <a:cs typeface="Times New Roman"/>
              </a:rPr>
              <a:t>)</a:t>
            </a:r>
          </a:p>
          <a:p>
            <a:pPr>
              <a:lnSpc>
                <a:spcPct val="115000"/>
              </a:lnSpc>
              <a:spcAft>
                <a:spcPts val="1000"/>
              </a:spcAft>
            </a:pPr>
            <a:r>
              <a:rPr lang="en-IN" dirty="0" smtClean="0">
                <a:solidFill>
                  <a:srgbClr val="FF0000"/>
                </a:solidFill>
                <a:latin typeface="Times New Roman"/>
                <a:ea typeface="Times New Roman"/>
                <a:cs typeface="Times New Roman"/>
              </a:rPr>
              <a:t> </a:t>
            </a:r>
            <a:r>
              <a:rPr lang="en-IN" b="1" dirty="0" smtClean="0">
                <a:solidFill>
                  <a:srgbClr val="FF0000"/>
                </a:solidFill>
                <a:latin typeface="Times New Roman"/>
                <a:ea typeface="Times New Roman"/>
                <a:cs typeface="Times New Roman"/>
              </a:rPr>
              <a:t>Consequents [</a:t>
            </a:r>
            <a:r>
              <a:rPr lang="en-IN" b="1" dirty="0" err="1" smtClean="0">
                <a:solidFill>
                  <a:srgbClr val="FF0000"/>
                </a:solidFill>
                <a:latin typeface="Times New Roman"/>
                <a:ea typeface="Times New Roman"/>
                <a:cs typeface="Times New Roman"/>
              </a:rPr>
              <a:t>Anubhava</a:t>
            </a:r>
            <a:r>
              <a:rPr lang="en-IN" b="1" dirty="0" smtClean="0">
                <a:solidFill>
                  <a:srgbClr val="FF0000"/>
                </a:solidFill>
                <a:latin typeface="Times New Roman"/>
                <a:ea typeface="Times New Roman"/>
                <a:cs typeface="Times New Roman"/>
              </a:rPr>
              <a:t>]</a:t>
            </a:r>
          </a:p>
          <a:p>
            <a:pPr>
              <a:lnSpc>
                <a:spcPct val="115000"/>
              </a:lnSpc>
              <a:spcAft>
                <a:spcPts val="1000"/>
              </a:spcAft>
            </a:pPr>
            <a:r>
              <a:rPr lang="en-IN" dirty="0">
                <a:solidFill>
                  <a:srgbClr val="FF0000"/>
                </a:solidFill>
                <a:latin typeface="Times New Roman"/>
                <a:ea typeface="Times New Roman"/>
                <a:cs typeface="Times New Roman"/>
              </a:rPr>
              <a:t> </a:t>
            </a:r>
            <a:r>
              <a:rPr lang="en-IN" b="1" dirty="0" smtClean="0">
                <a:solidFill>
                  <a:srgbClr val="FF0000"/>
                </a:solidFill>
                <a:latin typeface="Times New Roman"/>
                <a:ea typeface="Times New Roman"/>
                <a:cs typeface="Times New Roman"/>
              </a:rPr>
              <a:t>Transitory [</a:t>
            </a:r>
            <a:r>
              <a:rPr lang="en-IN" b="1" dirty="0" err="1" smtClean="0">
                <a:solidFill>
                  <a:srgbClr val="FF0000"/>
                </a:solidFill>
                <a:latin typeface="Times New Roman"/>
                <a:ea typeface="Times New Roman"/>
                <a:cs typeface="Times New Roman"/>
              </a:rPr>
              <a:t>Vyavicharibhava</a:t>
            </a:r>
            <a:r>
              <a:rPr lang="en-IN" b="1" smtClean="0">
                <a:solidFill>
                  <a:srgbClr val="FF0000"/>
                </a:solidFill>
                <a:latin typeface="Times New Roman"/>
                <a:ea typeface="Times New Roman"/>
                <a:cs typeface="Times New Roman"/>
              </a:rPr>
              <a:t>]</a:t>
            </a:r>
            <a:endParaRPr lang="en-IN" sz="1600" b="1" dirty="0">
              <a:solidFill>
                <a:srgbClr val="FF0000"/>
              </a:solidFill>
              <a:ea typeface="Calibri"/>
              <a:cs typeface="Times New Roman"/>
            </a:endParaRPr>
          </a:p>
        </p:txBody>
      </p:sp>
    </p:spTree>
    <p:extLst>
      <p:ext uri="{BB962C8B-B14F-4D97-AF65-F5344CB8AC3E}">
        <p14:creationId xmlns:p14="http://schemas.microsoft.com/office/powerpoint/2010/main" val="1806580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184027"/>
            <a:ext cx="8610600" cy="3600473"/>
          </a:xfrm>
          <a:prstGeom prst="rect">
            <a:avLst/>
          </a:prstGeom>
        </p:spPr>
        <p:txBody>
          <a:bodyPr wrap="square">
            <a:spAutoFit/>
          </a:bodyPr>
          <a:lstStyle/>
          <a:p>
            <a:pPr>
              <a:lnSpc>
                <a:spcPct val="115000"/>
              </a:lnSpc>
              <a:spcAft>
                <a:spcPts val="1000"/>
              </a:spcAft>
            </a:pPr>
            <a:r>
              <a:rPr lang="en-IN" b="1" dirty="0">
                <a:latin typeface="Times New Roman"/>
                <a:ea typeface="Times New Roman"/>
                <a:cs typeface="Times New Roman"/>
              </a:rPr>
              <a:t>Determinants (</a:t>
            </a:r>
            <a:r>
              <a:rPr lang="en-IN" b="1" i="1" dirty="0" err="1">
                <a:latin typeface="Times New Roman"/>
                <a:ea typeface="Times New Roman"/>
                <a:cs typeface="Times New Roman"/>
              </a:rPr>
              <a:t>vibhava</a:t>
            </a:r>
            <a:r>
              <a:rPr lang="en-IN" b="1" dirty="0">
                <a:latin typeface="Times New Roman"/>
                <a:ea typeface="Times New Roman"/>
                <a:cs typeface="Times New Roman"/>
              </a:rPr>
              <a:t>) [cause/ </a:t>
            </a:r>
            <a:r>
              <a:rPr lang="en-IN" b="1" dirty="0" err="1">
                <a:latin typeface="Times New Roman"/>
                <a:ea typeface="Times New Roman"/>
                <a:cs typeface="Times New Roman"/>
              </a:rPr>
              <a:t>karana</a:t>
            </a:r>
            <a:r>
              <a:rPr lang="en-IN" b="1" dirty="0">
                <a:latin typeface="Times New Roman"/>
                <a:ea typeface="Times New Roman"/>
                <a:cs typeface="Times New Roman"/>
              </a:rPr>
              <a:t>] </a:t>
            </a:r>
            <a:endParaRPr lang="en-IN" b="1" dirty="0" smtClean="0">
              <a:latin typeface="Times New Roman"/>
              <a:ea typeface="Times New Roman"/>
              <a:cs typeface="Times New Roman"/>
            </a:endParaRPr>
          </a:p>
          <a:p>
            <a:pPr>
              <a:lnSpc>
                <a:spcPct val="115000"/>
              </a:lnSpc>
              <a:spcAft>
                <a:spcPts val="1000"/>
              </a:spcAft>
            </a:pPr>
            <a:r>
              <a:rPr lang="en-IN" b="1" dirty="0" err="1" smtClean="0">
                <a:latin typeface="Times New Roman"/>
                <a:ea typeface="Times New Roman"/>
                <a:cs typeface="Times New Roman"/>
              </a:rPr>
              <a:t>Vibhava</a:t>
            </a:r>
            <a:r>
              <a:rPr lang="en-IN" dirty="0" smtClean="0">
                <a:latin typeface="Times New Roman"/>
                <a:ea typeface="Times New Roman"/>
                <a:cs typeface="Times New Roman"/>
              </a:rPr>
              <a:t> </a:t>
            </a:r>
            <a:r>
              <a:rPr lang="en-IN" dirty="0">
                <a:latin typeface="Times New Roman"/>
                <a:ea typeface="Times New Roman"/>
                <a:cs typeface="Times New Roman"/>
              </a:rPr>
              <a:t>is of two types: </a:t>
            </a:r>
            <a:r>
              <a:rPr lang="en-IN" b="1" dirty="0" err="1">
                <a:latin typeface="Times New Roman"/>
                <a:ea typeface="Times New Roman"/>
                <a:cs typeface="Times New Roman"/>
              </a:rPr>
              <a:t>Alambana</a:t>
            </a:r>
            <a:r>
              <a:rPr lang="en-IN" b="1" dirty="0">
                <a:latin typeface="Times New Roman"/>
                <a:ea typeface="Times New Roman"/>
                <a:cs typeface="Times New Roman"/>
              </a:rPr>
              <a:t> </a:t>
            </a:r>
            <a:r>
              <a:rPr lang="en-IN" b="1" dirty="0" err="1">
                <a:latin typeface="Times New Roman"/>
                <a:ea typeface="Times New Roman"/>
                <a:cs typeface="Times New Roman"/>
              </a:rPr>
              <a:t>Vibhava</a:t>
            </a:r>
            <a:r>
              <a:rPr lang="en-IN" b="1" dirty="0">
                <a:latin typeface="Times New Roman"/>
                <a:ea typeface="Times New Roman"/>
                <a:cs typeface="Times New Roman"/>
              </a:rPr>
              <a:t> </a:t>
            </a:r>
            <a:r>
              <a:rPr lang="en-IN" dirty="0">
                <a:latin typeface="Times New Roman"/>
                <a:ea typeface="Times New Roman"/>
                <a:cs typeface="Times New Roman"/>
              </a:rPr>
              <a:t>and </a:t>
            </a:r>
            <a:r>
              <a:rPr lang="en-IN" b="1" dirty="0" err="1">
                <a:latin typeface="Times New Roman"/>
                <a:ea typeface="Times New Roman"/>
                <a:cs typeface="Times New Roman"/>
              </a:rPr>
              <a:t>Uddipana</a:t>
            </a:r>
            <a:r>
              <a:rPr lang="en-IN" b="1" dirty="0">
                <a:latin typeface="Times New Roman"/>
                <a:ea typeface="Times New Roman"/>
                <a:cs typeface="Times New Roman"/>
              </a:rPr>
              <a:t> </a:t>
            </a:r>
            <a:r>
              <a:rPr lang="en-IN" b="1" dirty="0" err="1">
                <a:latin typeface="Times New Roman"/>
                <a:ea typeface="Times New Roman"/>
                <a:cs typeface="Times New Roman"/>
              </a:rPr>
              <a:t>Vibhava</a:t>
            </a:r>
            <a:r>
              <a:rPr lang="en-IN" dirty="0">
                <a:latin typeface="Times New Roman"/>
                <a:ea typeface="Times New Roman"/>
                <a:cs typeface="Times New Roman"/>
              </a:rPr>
              <a:t>. </a:t>
            </a:r>
            <a:endParaRPr lang="en-IN" dirty="0" smtClean="0">
              <a:latin typeface="Times New Roman"/>
              <a:ea typeface="Times New Roman"/>
              <a:cs typeface="Times New Roman"/>
            </a:endParaRPr>
          </a:p>
          <a:p>
            <a:pPr>
              <a:lnSpc>
                <a:spcPct val="115000"/>
              </a:lnSpc>
              <a:spcAft>
                <a:spcPts val="1000"/>
              </a:spcAft>
            </a:pPr>
            <a:r>
              <a:rPr lang="en-IN" b="1" dirty="0" err="1" smtClean="0">
                <a:latin typeface="Times New Roman"/>
                <a:ea typeface="Times New Roman"/>
                <a:cs typeface="Times New Roman"/>
              </a:rPr>
              <a:t>Alambana</a:t>
            </a:r>
            <a:r>
              <a:rPr lang="en-IN" b="1" dirty="0" smtClean="0">
                <a:latin typeface="Times New Roman"/>
                <a:ea typeface="Times New Roman"/>
                <a:cs typeface="Times New Roman"/>
              </a:rPr>
              <a:t> </a:t>
            </a:r>
            <a:r>
              <a:rPr lang="en-IN" b="1" dirty="0" err="1">
                <a:latin typeface="Times New Roman"/>
                <a:ea typeface="Times New Roman"/>
                <a:cs typeface="Times New Roman"/>
              </a:rPr>
              <a:t>Vibhava</a:t>
            </a:r>
            <a:r>
              <a:rPr lang="en-IN" b="1" dirty="0">
                <a:latin typeface="Times New Roman"/>
                <a:ea typeface="Times New Roman"/>
                <a:cs typeface="Times New Roman"/>
              </a:rPr>
              <a:t> </a:t>
            </a:r>
            <a:r>
              <a:rPr lang="en-IN" dirty="0">
                <a:latin typeface="Times New Roman"/>
                <a:ea typeface="Times New Roman"/>
                <a:cs typeface="Times New Roman"/>
              </a:rPr>
              <a:t>refers to the main stimulating </a:t>
            </a:r>
            <a:r>
              <a:rPr lang="en-IN" dirty="0" smtClean="0">
                <a:latin typeface="Times New Roman"/>
                <a:ea typeface="Times New Roman"/>
                <a:cs typeface="Times New Roman"/>
              </a:rPr>
              <a:t>cause.</a:t>
            </a:r>
          </a:p>
          <a:p>
            <a:pPr lvl="0">
              <a:lnSpc>
                <a:spcPct val="115000"/>
              </a:lnSpc>
              <a:spcAft>
                <a:spcPts val="1000"/>
              </a:spcAft>
            </a:pPr>
            <a:r>
              <a:rPr lang="en-IN" dirty="0" err="1">
                <a:solidFill>
                  <a:srgbClr val="FF0000"/>
                </a:solidFill>
                <a:latin typeface="Times New Roman"/>
                <a:ea typeface="Times New Roman"/>
                <a:cs typeface="Times New Roman"/>
              </a:rPr>
              <a:t>Eg</a:t>
            </a:r>
            <a:r>
              <a:rPr lang="en-IN" dirty="0">
                <a:solidFill>
                  <a:srgbClr val="FF0000"/>
                </a:solidFill>
                <a:latin typeface="Times New Roman"/>
                <a:ea typeface="Times New Roman"/>
                <a:cs typeface="Times New Roman"/>
              </a:rPr>
              <a:t>. The emotional experience </a:t>
            </a:r>
            <a:r>
              <a:rPr lang="en-IN" dirty="0" err="1">
                <a:solidFill>
                  <a:srgbClr val="FF0000"/>
                </a:solidFill>
                <a:latin typeface="Times New Roman"/>
                <a:ea typeface="Times New Roman"/>
                <a:cs typeface="Times New Roman"/>
              </a:rPr>
              <a:t>Sita</a:t>
            </a:r>
            <a:r>
              <a:rPr lang="en-IN" dirty="0">
                <a:solidFill>
                  <a:srgbClr val="FF0000"/>
                </a:solidFill>
                <a:latin typeface="Times New Roman"/>
                <a:ea typeface="Times New Roman"/>
                <a:cs typeface="Times New Roman"/>
              </a:rPr>
              <a:t> felt at the sight of </a:t>
            </a:r>
            <a:r>
              <a:rPr lang="en-IN" dirty="0" err="1">
                <a:solidFill>
                  <a:srgbClr val="FF0000"/>
                </a:solidFill>
                <a:latin typeface="Times New Roman"/>
                <a:ea typeface="Times New Roman"/>
                <a:cs typeface="Times New Roman"/>
              </a:rPr>
              <a:t>Shri</a:t>
            </a:r>
            <a:r>
              <a:rPr lang="en-IN" dirty="0">
                <a:solidFill>
                  <a:srgbClr val="FF0000"/>
                </a:solidFill>
                <a:latin typeface="Times New Roman"/>
                <a:ea typeface="Times New Roman"/>
                <a:cs typeface="Times New Roman"/>
              </a:rPr>
              <a:t> Rama is an example of </a:t>
            </a:r>
            <a:r>
              <a:rPr lang="en-IN" dirty="0" err="1">
                <a:solidFill>
                  <a:srgbClr val="FF0000"/>
                </a:solidFill>
                <a:latin typeface="Times New Roman"/>
                <a:ea typeface="Times New Roman"/>
                <a:cs typeface="Times New Roman"/>
              </a:rPr>
              <a:t>Alambana</a:t>
            </a:r>
            <a:r>
              <a:rPr lang="en-IN" dirty="0">
                <a:solidFill>
                  <a:srgbClr val="FF0000"/>
                </a:solidFill>
                <a:latin typeface="Times New Roman"/>
                <a:ea typeface="Times New Roman"/>
                <a:cs typeface="Times New Roman"/>
              </a:rPr>
              <a:t> </a:t>
            </a:r>
            <a:r>
              <a:rPr lang="en-IN" dirty="0" err="1">
                <a:solidFill>
                  <a:srgbClr val="FF0000"/>
                </a:solidFill>
                <a:latin typeface="Times New Roman"/>
                <a:ea typeface="Times New Roman"/>
                <a:cs typeface="Times New Roman"/>
              </a:rPr>
              <a:t>Vibhava</a:t>
            </a:r>
            <a:r>
              <a:rPr lang="en-IN" dirty="0">
                <a:solidFill>
                  <a:srgbClr val="FF0000"/>
                </a:solidFill>
                <a:latin typeface="Times New Roman"/>
                <a:ea typeface="Times New Roman"/>
                <a:cs typeface="Times New Roman"/>
              </a:rPr>
              <a:t>.</a:t>
            </a:r>
            <a:endParaRPr lang="en-IN" sz="1600" dirty="0">
              <a:solidFill>
                <a:prstClr val="black"/>
              </a:solidFill>
              <a:ea typeface="Calibri"/>
              <a:cs typeface="Times New Roman"/>
            </a:endParaRPr>
          </a:p>
          <a:p>
            <a:pPr>
              <a:lnSpc>
                <a:spcPct val="115000"/>
              </a:lnSpc>
              <a:spcAft>
                <a:spcPts val="1000"/>
              </a:spcAft>
            </a:pPr>
            <a:r>
              <a:rPr lang="en-IN" b="1" dirty="0" err="1" smtClean="0">
                <a:latin typeface="Times New Roman"/>
                <a:ea typeface="Times New Roman"/>
                <a:cs typeface="Times New Roman"/>
              </a:rPr>
              <a:t>Uddipana</a:t>
            </a:r>
            <a:r>
              <a:rPr lang="en-IN" b="1" dirty="0" smtClean="0">
                <a:latin typeface="Times New Roman"/>
                <a:ea typeface="Times New Roman"/>
                <a:cs typeface="Times New Roman"/>
              </a:rPr>
              <a:t> </a:t>
            </a:r>
            <a:r>
              <a:rPr lang="en-IN" b="1" dirty="0" err="1">
                <a:latin typeface="Times New Roman"/>
                <a:ea typeface="Times New Roman"/>
                <a:cs typeface="Times New Roman"/>
              </a:rPr>
              <a:t>Vibhava</a:t>
            </a:r>
            <a:r>
              <a:rPr lang="en-IN" b="1" dirty="0">
                <a:latin typeface="Times New Roman"/>
                <a:ea typeface="Times New Roman"/>
                <a:cs typeface="Times New Roman"/>
              </a:rPr>
              <a:t> </a:t>
            </a:r>
            <a:r>
              <a:rPr lang="en-IN" dirty="0">
                <a:latin typeface="Times New Roman"/>
                <a:ea typeface="Times New Roman"/>
                <a:cs typeface="Times New Roman"/>
              </a:rPr>
              <a:t>refers to excitants that support the main stimulating factors in evoking an emotion]</a:t>
            </a:r>
            <a:endParaRPr lang="en-IN" sz="1600" dirty="0">
              <a:ea typeface="Calibri"/>
              <a:cs typeface="Times New Roman"/>
            </a:endParaRPr>
          </a:p>
          <a:p>
            <a:pPr>
              <a:lnSpc>
                <a:spcPct val="115000"/>
              </a:lnSpc>
              <a:spcAft>
                <a:spcPts val="1000"/>
              </a:spcAft>
            </a:pPr>
            <a:r>
              <a:rPr lang="en-IN" dirty="0" err="1" smtClean="0">
                <a:solidFill>
                  <a:srgbClr val="FF0000"/>
                </a:solidFill>
                <a:latin typeface="Times New Roman"/>
                <a:ea typeface="Times New Roman"/>
                <a:cs typeface="Times New Roman"/>
              </a:rPr>
              <a:t>Eg</a:t>
            </a:r>
            <a:r>
              <a:rPr lang="en-IN" dirty="0">
                <a:solidFill>
                  <a:srgbClr val="FF0000"/>
                </a:solidFill>
                <a:latin typeface="Times New Roman"/>
                <a:ea typeface="Times New Roman"/>
                <a:cs typeface="Times New Roman"/>
              </a:rPr>
              <a:t>. When </a:t>
            </a:r>
            <a:r>
              <a:rPr lang="en-IN" dirty="0" err="1">
                <a:solidFill>
                  <a:srgbClr val="FF0000"/>
                </a:solidFill>
                <a:latin typeface="Times New Roman"/>
                <a:ea typeface="Times New Roman"/>
                <a:cs typeface="Times New Roman"/>
              </a:rPr>
              <a:t>Sita</a:t>
            </a:r>
            <a:r>
              <a:rPr lang="en-IN" dirty="0">
                <a:solidFill>
                  <a:srgbClr val="FF0000"/>
                </a:solidFill>
                <a:latin typeface="Times New Roman"/>
                <a:ea typeface="Times New Roman"/>
                <a:cs typeface="Times New Roman"/>
              </a:rPr>
              <a:t> was left alone after seeing Rama, the feeling she had can be compared to </a:t>
            </a:r>
            <a:r>
              <a:rPr lang="en-IN" dirty="0" err="1">
                <a:solidFill>
                  <a:srgbClr val="FF0000"/>
                </a:solidFill>
                <a:latin typeface="Times New Roman"/>
                <a:ea typeface="Times New Roman"/>
                <a:cs typeface="Times New Roman"/>
              </a:rPr>
              <a:t>Uddipana</a:t>
            </a:r>
            <a:r>
              <a:rPr lang="en-IN" dirty="0">
                <a:solidFill>
                  <a:srgbClr val="FF0000"/>
                </a:solidFill>
                <a:latin typeface="Times New Roman"/>
                <a:ea typeface="Times New Roman"/>
                <a:cs typeface="Times New Roman"/>
              </a:rPr>
              <a:t> </a:t>
            </a:r>
            <a:r>
              <a:rPr lang="en-IN" dirty="0" err="1">
                <a:solidFill>
                  <a:srgbClr val="FF0000"/>
                </a:solidFill>
                <a:latin typeface="Times New Roman"/>
                <a:ea typeface="Times New Roman"/>
                <a:cs typeface="Times New Roman"/>
              </a:rPr>
              <a:t>Vibhava</a:t>
            </a:r>
            <a:r>
              <a:rPr lang="en-IN" dirty="0">
                <a:solidFill>
                  <a:srgbClr val="FF0000"/>
                </a:solidFill>
                <a:latin typeface="Times New Roman"/>
                <a:ea typeface="Times New Roman"/>
                <a:cs typeface="Times New Roman"/>
              </a:rPr>
              <a:t>.</a:t>
            </a:r>
            <a:endParaRPr lang="en-IN" sz="1600" dirty="0">
              <a:ea typeface="Calibri"/>
              <a:cs typeface="Times New Roman"/>
            </a:endParaRPr>
          </a:p>
        </p:txBody>
      </p:sp>
    </p:spTree>
    <p:extLst>
      <p:ext uri="{BB962C8B-B14F-4D97-AF65-F5344CB8AC3E}">
        <p14:creationId xmlns:p14="http://schemas.microsoft.com/office/powerpoint/2010/main" val="1139896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427188"/>
            <a:ext cx="7848600" cy="2764346"/>
          </a:xfrm>
          <a:prstGeom prst="rect">
            <a:avLst/>
          </a:prstGeom>
        </p:spPr>
        <p:txBody>
          <a:bodyPr wrap="square">
            <a:spAutoFit/>
          </a:bodyPr>
          <a:lstStyle/>
          <a:p>
            <a:pPr>
              <a:lnSpc>
                <a:spcPct val="115000"/>
              </a:lnSpc>
              <a:spcAft>
                <a:spcPts val="1000"/>
              </a:spcAft>
            </a:pPr>
            <a:r>
              <a:rPr lang="en-IN" b="1" dirty="0">
                <a:latin typeface="Times New Roman"/>
                <a:ea typeface="Times New Roman"/>
                <a:cs typeface="Times New Roman"/>
              </a:rPr>
              <a:t>Consequents </a:t>
            </a:r>
            <a:r>
              <a:rPr lang="en-IN" b="1" dirty="0">
                <a:solidFill>
                  <a:srgbClr val="FF0000"/>
                </a:solidFill>
                <a:latin typeface="Times New Roman"/>
                <a:ea typeface="Times New Roman"/>
                <a:cs typeface="Times New Roman"/>
              </a:rPr>
              <a:t>(</a:t>
            </a:r>
            <a:r>
              <a:rPr lang="en-IN" b="1" i="1" dirty="0" err="1">
                <a:solidFill>
                  <a:srgbClr val="FF0000"/>
                </a:solidFill>
                <a:latin typeface="Times New Roman"/>
                <a:ea typeface="Times New Roman"/>
                <a:cs typeface="Times New Roman"/>
              </a:rPr>
              <a:t>anubhava</a:t>
            </a:r>
            <a:r>
              <a:rPr lang="en-IN" dirty="0">
                <a:solidFill>
                  <a:srgbClr val="FF0000"/>
                </a:solidFill>
                <a:latin typeface="Times New Roman"/>
                <a:ea typeface="Times New Roman"/>
                <a:cs typeface="Times New Roman"/>
              </a:rPr>
              <a:t>) </a:t>
            </a:r>
            <a:r>
              <a:rPr lang="en-IN" dirty="0">
                <a:latin typeface="Times New Roman"/>
                <a:ea typeface="Times New Roman"/>
                <a:cs typeface="Times New Roman"/>
              </a:rPr>
              <a:t>means the </a:t>
            </a:r>
            <a:r>
              <a:rPr lang="en-IN" dirty="0" err="1">
                <a:latin typeface="Times New Roman"/>
                <a:ea typeface="Times New Roman"/>
                <a:cs typeface="Times New Roman"/>
              </a:rPr>
              <a:t>ensuants</a:t>
            </a:r>
            <a:r>
              <a:rPr lang="en-IN" dirty="0">
                <a:latin typeface="Times New Roman"/>
                <a:ea typeface="Times New Roman"/>
                <a:cs typeface="Times New Roman"/>
              </a:rPr>
              <a:t> or effects following the rise of the emotion.</a:t>
            </a:r>
            <a:r>
              <a:rPr lang="en-IN" sz="1600" dirty="0">
                <a:ea typeface="Calibri"/>
                <a:cs typeface="Times New Roman"/>
              </a:rPr>
              <a:t> </a:t>
            </a:r>
            <a:endParaRPr lang="en-IN" sz="1600" dirty="0" smtClean="0">
              <a:ea typeface="Calibri"/>
              <a:cs typeface="Times New Roman"/>
            </a:endParaRPr>
          </a:p>
          <a:p>
            <a:pPr>
              <a:lnSpc>
                <a:spcPct val="115000"/>
              </a:lnSpc>
              <a:spcAft>
                <a:spcPts val="1000"/>
              </a:spcAft>
            </a:pPr>
            <a:r>
              <a:rPr lang="en-IN" sz="1600" dirty="0" err="1" smtClean="0">
                <a:latin typeface="Times New Roman"/>
                <a:ea typeface="Times New Roman"/>
                <a:cs typeface="Times New Roman"/>
              </a:rPr>
              <a:t>Eg</a:t>
            </a:r>
            <a:r>
              <a:rPr lang="en-IN" sz="1600" dirty="0" smtClean="0">
                <a:latin typeface="Times New Roman"/>
                <a:ea typeface="Times New Roman"/>
                <a:cs typeface="Times New Roman"/>
              </a:rPr>
              <a:t>. N</a:t>
            </a:r>
            <a:r>
              <a:rPr lang="en-IN" dirty="0" smtClean="0">
                <a:latin typeface="Times New Roman"/>
                <a:ea typeface="Times New Roman"/>
                <a:cs typeface="Times New Roman"/>
              </a:rPr>
              <a:t>arrative </a:t>
            </a:r>
            <a:r>
              <a:rPr lang="en-IN" dirty="0">
                <a:latin typeface="Times New Roman"/>
                <a:ea typeface="Times New Roman"/>
                <a:cs typeface="Times New Roman"/>
              </a:rPr>
              <a:t>or ritual experience, enjoyment, relish or delight resulting, for the devotee or the seeker after truth, in the ecstatic experience of the divine</a:t>
            </a:r>
            <a:r>
              <a:rPr lang="en-IN" dirty="0" smtClean="0">
                <a:latin typeface="Times New Roman"/>
                <a:ea typeface="Times New Roman"/>
                <a:cs typeface="Times New Roman"/>
              </a:rPr>
              <a:t>.</a:t>
            </a:r>
          </a:p>
          <a:p>
            <a:pPr>
              <a:lnSpc>
                <a:spcPct val="115000"/>
              </a:lnSpc>
              <a:spcAft>
                <a:spcPts val="1000"/>
              </a:spcAft>
            </a:pPr>
            <a:endParaRPr lang="en-IN" sz="1600" dirty="0">
              <a:latin typeface="Times New Roman"/>
              <a:ea typeface="Calibri"/>
              <a:cs typeface="Times New Roman"/>
            </a:endParaRPr>
          </a:p>
          <a:p>
            <a:pPr>
              <a:lnSpc>
                <a:spcPct val="115000"/>
              </a:lnSpc>
              <a:spcAft>
                <a:spcPts val="1000"/>
              </a:spcAft>
            </a:pPr>
            <a:r>
              <a:rPr lang="en-IN" b="1" dirty="0">
                <a:latin typeface="Times New Roman"/>
                <a:ea typeface="Times New Roman"/>
                <a:cs typeface="Times New Roman"/>
              </a:rPr>
              <a:t>Transitory States (</a:t>
            </a:r>
            <a:r>
              <a:rPr lang="en-IN" b="1" dirty="0" err="1">
                <a:solidFill>
                  <a:srgbClr val="FF0000"/>
                </a:solidFill>
                <a:latin typeface="Times New Roman"/>
                <a:ea typeface="Times New Roman"/>
                <a:cs typeface="Times New Roman"/>
              </a:rPr>
              <a:t>vyabhicaribhava</a:t>
            </a:r>
            <a:r>
              <a:rPr lang="en-IN" sz="1600" dirty="0">
                <a:solidFill>
                  <a:srgbClr val="FF0000"/>
                </a:solidFill>
                <a:latin typeface="Times New Roman"/>
                <a:ea typeface="Times New Roman"/>
                <a:cs typeface="Times New Roman"/>
              </a:rPr>
              <a:t>)</a:t>
            </a:r>
            <a:r>
              <a:rPr lang="en-IN" sz="1600" dirty="0">
                <a:latin typeface="Times New Roman"/>
                <a:ea typeface="Times New Roman"/>
                <a:cs typeface="Times New Roman"/>
              </a:rPr>
              <a:t> [</a:t>
            </a:r>
            <a:r>
              <a:rPr lang="en-IN" dirty="0">
                <a:latin typeface="Times New Roman"/>
                <a:ea typeface="Times New Roman"/>
                <a:cs typeface="Times New Roman"/>
              </a:rPr>
              <a:t>short-lived, </a:t>
            </a:r>
            <a:r>
              <a:rPr lang="en-IN" dirty="0" err="1">
                <a:latin typeface="Times New Roman"/>
                <a:ea typeface="Times New Roman"/>
                <a:cs typeface="Times New Roman"/>
              </a:rPr>
              <a:t>ephemereal</a:t>
            </a:r>
            <a:r>
              <a:rPr lang="en-IN" dirty="0">
                <a:latin typeface="Times New Roman"/>
                <a:ea typeface="Times New Roman"/>
                <a:cs typeface="Times New Roman"/>
              </a:rPr>
              <a:t>/ momentary</a:t>
            </a:r>
            <a:r>
              <a:rPr lang="en-IN" sz="1600" dirty="0">
                <a:latin typeface="Times New Roman"/>
                <a:ea typeface="Times New Roman"/>
                <a:cs typeface="Times New Roman"/>
              </a:rPr>
              <a:t>]</a:t>
            </a:r>
            <a:endParaRPr lang="en-IN" sz="1400" dirty="0">
              <a:ea typeface="Calibri"/>
              <a:cs typeface="Times New Roman"/>
            </a:endParaRPr>
          </a:p>
          <a:p>
            <a:pPr>
              <a:lnSpc>
                <a:spcPct val="115000"/>
              </a:lnSpc>
              <a:spcAft>
                <a:spcPts val="1000"/>
              </a:spcAft>
            </a:pPr>
            <a:endParaRPr lang="en-IN" sz="1600" dirty="0">
              <a:ea typeface="Calibri"/>
              <a:cs typeface="Times New Roman"/>
            </a:endParaRPr>
          </a:p>
        </p:txBody>
      </p:sp>
    </p:spTree>
    <p:extLst>
      <p:ext uri="{BB962C8B-B14F-4D97-AF65-F5344CB8AC3E}">
        <p14:creationId xmlns:p14="http://schemas.microsoft.com/office/powerpoint/2010/main" val="13508049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1749</TotalTime>
  <Words>2012</Words>
  <Application>Microsoft Office PowerPoint</Application>
  <PresentationFormat>On-screen Show (4:3)</PresentationFormat>
  <Paragraphs>122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D. Das</dc:creator>
  <cp:lastModifiedBy>Dr. D. Das</cp:lastModifiedBy>
  <cp:revision>43</cp:revision>
  <dcterms:created xsi:type="dcterms:W3CDTF">2006-08-16T00:00:00Z</dcterms:created>
  <dcterms:modified xsi:type="dcterms:W3CDTF">2022-08-20T07:29:41Z</dcterms:modified>
</cp:coreProperties>
</file>