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2362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 </a:t>
            </a:r>
            <a:r>
              <a:rPr lang="en-US" dirty="0" smtClean="0"/>
              <a:t>Theory</a:t>
            </a:r>
            <a:br>
              <a:rPr lang="en-US" dirty="0" smtClean="0"/>
            </a:br>
            <a:r>
              <a:rPr lang="en-US" altLang="zh-CN" dirty="0" smtClean="0">
                <a:ea typeface="宋体" pitchFamily="2" charset="-122"/>
              </a:rPr>
              <a:t>Loop and cut set </a:t>
            </a:r>
            <a:r>
              <a:rPr lang="en-US" altLang="zh-CN" dirty="0" smtClean="0">
                <a:ea typeface="宋体" pitchFamily="2" charset="-122"/>
              </a:rPr>
              <a:t>Analysis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Unit-1(ECE-S202)</a:t>
            </a:r>
            <a:br>
              <a:rPr lang="en-US" dirty="0" smtClean="0"/>
            </a:br>
            <a:r>
              <a:rPr lang="en-US" dirty="0" smtClean="0"/>
              <a:t>(Atul Kr. Agnihotri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en-US" dirty="0" smtClean="0"/>
              <a:t>Loop and cut set are more flexible than node and mesh analyses and are useful for writing the state equations of the circuit commonly used for circuit analysis with computers.</a:t>
            </a:r>
          </a:p>
          <a:p>
            <a:r>
              <a:rPr lang="en-US" dirty="0" smtClean="0"/>
              <a:t>The loop matrix </a:t>
            </a:r>
            <a:r>
              <a:rPr lang="en-US" b="1" dirty="0" smtClean="0"/>
              <a:t>B</a:t>
            </a:r>
            <a:r>
              <a:rPr lang="en-US" dirty="0" smtClean="0"/>
              <a:t> and the </a:t>
            </a:r>
            <a:r>
              <a:rPr lang="en-US" dirty="0" err="1" smtClean="0"/>
              <a:t>cutset</a:t>
            </a:r>
            <a:r>
              <a:rPr lang="en-US" dirty="0" smtClean="0"/>
              <a:t> matrix </a:t>
            </a:r>
            <a:r>
              <a:rPr lang="en-US" b="1" dirty="0" smtClean="0"/>
              <a:t>Q </a:t>
            </a:r>
            <a:r>
              <a:rPr lang="en-US" dirty="0" smtClean="0"/>
              <a:t>will be introduced.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 tree of a graph is a connected </a:t>
            </a:r>
            <a:r>
              <a:rPr lang="en-US" sz="3200" dirty="0" smtClean="0"/>
              <a:t>sub graph </a:t>
            </a:r>
            <a:r>
              <a:rPr lang="en-US" sz="3200" dirty="0" smtClean="0"/>
              <a:t>that contains all </a:t>
            </a:r>
            <a:r>
              <a:rPr lang="en-US" sz="3200" dirty="0" smtClean="0"/>
              <a:t>nodes </a:t>
            </a:r>
            <a:r>
              <a:rPr lang="en-US" sz="3200" dirty="0" smtClean="0"/>
              <a:t>of the graph and it has no loop. Tree is very important </a:t>
            </a:r>
            <a:r>
              <a:rPr lang="en-US" sz="3200" dirty="0" smtClean="0"/>
              <a:t>for </a:t>
            </a:r>
            <a:r>
              <a:rPr lang="en-US" sz="3200" dirty="0" smtClean="0"/>
              <a:t>loop and </a:t>
            </a:r>
            <a:r>
              <a:rPr lang="en-US" sz="3200" dirty="0" err="1" smtClean="0"/>
              <a:t>cutset</a:t>
            </a:r>
            <a:r>
              <a:rPr lang="en-US" sz="3200" dirty="0" smtClean="0"/>
              <a:t> </a:t>
            </a:r>
            <a:r>
              <a:rPr lang="en-US" sz="3200" dirty="0" smtClean="0"/>
              <a:t>analyses. </a:t>
            </a:r>
            <a:endParaRPr lang="en-US" sz="3200" dirty="0" smtClean="0"/>
          </a:p>
          <a:p>
            <a:r>
              <a:rPr lang="en-US" sz="3200" dirty="0" smtClean="0"/>
              <a:t>A </a:t>
            </a:r>
            <a:r>
              <a:rPr lang="en-US" sz="3200" dirty="0" smtClean="0"/>
              <a:t>Tree of  a graph is generally </a:t>
            </a:r>
            <a:r>
              <a:rPr lang="en-US" sz="3200" dirty="0" smtClean="0"/>
              <a:t>not unique. </a:t>
            </a:r>
            <a:r>
              <a:rPr lang="en-US" sz="3200" dirty="0" smtClean="0"/>
              <a:t>Branches that are not in the tree are called links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Loop and cut set Analysis</a:t>
            </a:r>
            <a:endParaRPr lang="en-US">
              <a:ea typeface="宋体" pitchFamily="2" charset="-122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0" y="4267200"/>
            <a:ext cx="254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Fig.1 Examples of Tree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76200" y="1565275"/>
          <a:ext cx="8839200" cy="2573338"/>
        </p:xfrm>
        <a:graphic>
          <a:graphicData uri="http://schemas.openxmlformats.org/presentationml/2006/ole">
            <p:oleObj spid="_x0000_s1026" name="Visio" r:id="rId3" imgW="4472026" imgH="1302410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Loop and cut set Analysis</a:t>
            </a:r>
            <a:endParaRPr lang="en-US">
              <a:ea typeface="宋体" pitchFamily="2" charset="-122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04800" y="1676400"/>
          <a:ext cx="8223250" cy="2571750"/>
        </p:xfrm>
        <a:graphic>
          <a:graphicData uri="http://schemas.openxmlformats.org/presentationml/2006/ole">
            <p:oleObj spid="_x0000_s2050" name="Visio" r:id="rId3" imgW="4348886" imgH="1340510" progId="Visio.Drawing.11">
              <p:embed/>
            </p:oleObj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0" y="4267200"/>
            <a:ext cx="183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Fig.2 Not a Tree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Loop Analysis</a:t>
            </a:r>
            <a:endParaRPr lang="en-US">
              <a:ea typeface="宋体" pitchFamily="2" charset="-12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5125" y="12303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52400" y="1295400"/>
            <a:ext cx="8797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Consider a connected graph with </a:t>
            </a:r>
            <a:r>
              <a:rPr lang="en-US" sz="2000" i="1">
                <a:latin typeface="Batang" pitchFamily="18" charset="-127"/>
              </a:rPr>
              <a:t>b</a:t>
            </a:r>
            <a:r>
              <a:rPr lang="en-US" sz="2000"/>
              <a:t> branches and </a:t>
            </a:r>
            <a:r>
              <a:rPr lang="en-US" sz="2000" i="1">
                <a:latin typeface="Batang" pitchFamily="18" charset="-127"/>
              </a:rPr>
              <a:t>n</a:t>
            </a:r>
            <a:r>
              <a:rPr lang="en-US" sz="2000" i="1" baseline="-25000">
                <a:latin typeface="Batang" pitchFamily="18" charset="-127"/>
              </a:rPr>
              <a:t>t</a:t>
            </a:r>
            <a:r>
              <a:rPr lang="en-US" sz="2000" baseline="-25000">
                <a:latin typeface="Batang" pitchFamily="18" charset="-127"/>
              </a:rPr>
              <a:t> </a:t>
            </a:r>
            <a:r>
              <a:rPr lang="en-US" sz="2000"/>
              <a:t>nodes. Pick a tree  </a:t>
            </a:r>
            <a:r>
              <a:rPr lang="en-US" sz="2000">
                <a:latin typeface="Batang" pitchFamily="18" charset="-127"/>
              </a:rPr>
              <a:t>T</a:t>
            </a:r>
          </a:p>
          <a:p>
            <a:r>
              <a:rPr lang="en-US" sz="2000"/>
              <a:t>There are </a:t>
            </a:r>
            <a:r>
              <a:rPr lang="en-US" sz="2000" i="1">
                <a:latin typeface="Batang" pitchFamily="18" charset="-127"/>
              </a:rPr>
              <a:t>n</a:t>
            </a:r>
            <a:r>
              <a:rPr lang="en-US" sz="2000">
                <a:latin typeface="Batang" pitchFamily="18" charset="-127"/>
              </a:rPr>
              <a:t> </a:t>
            </a:r>
            <a:r>
              <a:rPr lang="en-US" sz="2000"/>
              <a:t>= </a:t>
            </a:r>
            <a:r>
              <a:rPr lang="en-US" sz="2000" i="1">
                <a:latin typeface="Batang" pitchFamily="18" charset="-127"/>
              </a:rPr>
              <a:t>n</a:t>
            </a:r>
            <a:r>
              <a:rPr lang="en-US" sz="2000" i="1" baseline="-25000">
                <a:latin typeface="Batang" pitchFamily="18" charset="-127"/>
              </a:rPr>
              <a:t>t</a:t>
            </a:r>
            <a:r>
              <a:rPr lang="en-US" sz="2000" i="1"/>
              <a:t>-</a:t>
            </a:r>
            <a:r>
              <a:rPr lang="en-US" sz="2000"/>
              <a:t>1 tree branches and </a:t>
            </a:r>
            <a:r>
              <a:rPr lang="en-US" sz="2000" i="1">
                <a:latin typeface="Gigi" pitchFamily="82" charset="0"/>
              </a:rPr>
              <a:t>l </a:t>
            </a:r>
            <a:r>
              <a:rPr lang="en-US" sz="2000">
                <a:latin typeface="Batang" pitchFamily="18" charset="-127"/>
              </a:rPr>
              <a:t>= </a:t>
            </a:r>
            <a:r>
              <a:rPr lang="en-US" sz="2000" i="1">
                <a:latin typeface="Batang" pitchFamily="18" charset="-127"/>
              </a:rPr>
              <a:t>b-n</a:t>
            </a:r>
            <a:r>
              <a:rPr lang="en-US" sz="2000" i="1" baseline="-25000"/>
              <a:t>t</a:t>
            </a:r>
            <a:r>
              <a:rPr lang="en-US" sz="2000"/>
              <a:t> links. Number the links first to be</a:t>
            </a:r>
          </a:p>
          <a:p>
            <a:r>
              <a:rPr lang="en-US" sz="2000"/>
              <a:t>1,2….</a:t>
            </a:r>
            <a:r>
              <a:rPr lang="en-US" sz="2000" i="1">
                <a:latin typeface="Gigi" pitchFamily="82" charset="0"/>
              </a:rPr>
              <a:t>l</a:t>
            </a:r>
            <a:r>
              <a:rPr lang="en-US" sz="2000">
                <a:latin typeface="Batang" pitchFamily="18" charset="-127"/>
              </a:rPr>
              <a:t> </a:t>
            </a:r>
            <a:r>
              <a:rPr lang="en-US" sz="2000"/>
              <a:t>and number the tree from </a:t>
            </a:r>
            <a:r>
              <a:rPr lang="en-US" sz="2000">
                <a:latin typeface="Gigi" pitchFamily="82" charset="0"/>
              </a:rPr>
              <a:t>l+1</a:t>
            </a:r>
            <a:r>
              <a:rPr lang="en-US" sz="2000"/>
              <a:t> to </a:t>
            </a:r>
            <a:r>
              <a:rPr lang="en-US" sz="2000">
                <a:latin typeface="Batang" pitchFamily="18" charset="-127"/>
              </a:rPr>
              <a:t>b </a:t>
            </a:r>
            <a:r>
              <a:rPr lang="en-US" sz="2000"/>
              <a:t>. Every link and a unique path of</a:t>
            </a:r>
          </a:p>
          <a:p>
            <a:r>
              <a:rPr lang="en-US" sz="2000"/>
              <a:t>tree branches defines a fundamental loop.</a:t>
            </a:r>
            <a:endParaRPr lang="en-US" sz="2000">
              <a:latin typeface="Batang" pitchFamily="18" charset="-127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57800" y="5257800"/>
            <a:ext cx="258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Fig.4 Fundamental loop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69925" y="2754313"/>
            <a:ext cx="7756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The graph of Fig. 4 illustrates fundamental loop for the chosen Tree</a:t>
            </a:r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914400" y="3124200"/>
          <a:ext cx="4343400" cy="2968625"/>
        </p:xfrm>
        <a:graphic>
          <a:graphicData uri="http://schemas.openxmlformats.org/presentationml/2006/ole">
            <p:oleObj spid="_x0000_s3074" name="Visio" r:id="rId3" imgW="1538326" imgH="1109167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Loop Analysis</a:t>
            </a:r>
            <a:endParaRPr lang="en-US">
              <a:ea typeface="宋体" pitchFamily="2" charset="-122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17525" y="1154113"/>
            <a:ext cx="8431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Assign the direction of loop current to the same as the direction of the link</a:t>
            </a:r>
          </a:p>
          <a:p>
            <a:r>
              <a:rPr lang="en-US" sz="2000"/>
              <a:t>the KVL for each fundamental loop are.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828800" y="1828800"/>
          <a:ext cx="4267200" cy="1987550"/>
        </p:xfrm>
        <a:graphic>
          <a:graphicData uri="http://schemas.openxmlformats.org/presentationml/2006/ole">
            <p:oleObj spid="_x0000_s4098" name="Equation" r:id="rId3" imgW="1663560" imgH="774360" progId="Equation.3">
              <p:embed/>
            </p:oleObj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57200" y="3733800"/>
            <a:ext cx="173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In matrix form</a:t>
            </a:r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2971800" y="3200400"/>
          <a:ext cx="4800600" cy="3473450"/>
        </p:xfrm>
        <a:graphic>
          <a:graphicData uri="http://schemas.openxmlformats.org/presentationml/2006/ole">
            <p:oleObj spid="_x0000_s4099" name="Equation" r:id="rId4" imgW="2158920" imgH="1562040" progId="Equation.DSMT4">
              <p:embed/>
            </p:oleObj>
          </a:graphicData>
        </a:graphic>
      </p:graphicFrame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2514600" y="3810000"/>
            <a:ext cx="2209800" cy="2286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2667000" y="6172200"/>
          <a:ext cx="1905000" cy="374650"/>
        </p:xfrm>
        <a:graphic>
          <a:graphicData uri="http://schemas.openxmlformats.org/presentationml/2006/ole">
            <p:oleObj spid="_x0000_s4100" name="Equation" r:id="rId5" imgW="901440" imgH="177480" progId="Equation.DSMT4">
              <p:embed/>
            </p:oleObj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>
            <p:ph idx="1"/>
          </p:nvPr>
        </p:nvGraphicFramePr>
        <p:xfrm>
          <a:off x="4795838" y="6065838"/>
          <a:ext cx="1681162" cy="792162"/>
        </p:xfrm>
        <a:graphic>
          <a:graphicData uri="http://schemas.openxmlformats.org/presentationml/2006/ole">
            <p:oleObj spid="_x0000_s4101" name="Equation" r:id="rId6" imgW="863280" imgH="406080" progId="Equation.DSMT4">
              <p:embed/>
            </p:oleObj>
          </a:graphicData>
        </a:graphic>
      </p:graphicFrame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4572000" y="3733800"/>
            <a:ext cx="2057400" cy="22860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Loop Analysis</a:t>
            </a:r>
            <a:endParaRPr lang="en-US">
              <a:ea typeface="宋体" pitchFamily="2" charset="-122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1325" y="1187450"/>
            <a:ext cx="8174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The </a:t>
            </a:r>
            <a:r>
              <a:rPr lang="en-US" sz="2000" i="1">
                <a:latin typeface="Gigi" pitchFamily="82" charset="0"/>
              </a:rPr>
              <a:t>l</a:t>
            </a:r>
            <a:r>
              <a:rPr lang="en-US" sz="2000"/>
              <a:t> linear homogeneous algebraic equations in                      obtained</a:t>
            </a:r>
          </a:p>
          <a:p>
            <a:r>
              <a:rPr lang="en-US" sz="2000"/>
              <a:t>by applying KVL to each fundamental loop constitute a set of </a:t>
            </a:r>
            <a:r>
              <a:rPr lang="en-US" sz="2000" i="1">
                <a:latin typeface="Gigi" pitchFamily="82" charset="0"/>
              </a:rPr>
              <a:t>l</a:t>
            </a:r>
            <a:r>
              <a:rPr lang="en-US" sz="2000"/>
              <a:t> linearly </a:t>
            </a:r>
          </a:p>
          <a:p>
            <a:r>
              <a:rPr lang="en-US" sz="2000"/>
              <a:t>independent equation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6096000" y="1066800"/>
          <a:ext cx="1409700" cy="503238"/>
        </p:xfrm>
        <a:graphic>
          <a:graphicData uri="http://schemas.openxmlformats.org/presentationml/2006/ole">
            <p:oleObj spid="_x0000_s5122" name="Equation" r:id="rId3" imgW="533160" imgH="190440" progId="Equation.3">
              <p:embed/>
            </p:oleObj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09600" y="2209800"/>
            <a:ext cx="7908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If the reference direction of the loop agrees with that of the link which</a:t>
            </a:r>
          </a:p>
          <a:p>
            <a:r>
              <a:rPr lang="en-US" sz="2000"/>
              <a:t>defines it, the KVL is of the form.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479550" y="3033713"/>
          <a:ext cx="1081088" cy="419100"/>
        </p:xfrm>
        <a:graphic>
          <a:graphicData uri="http://schemas.openxmlformats.org/presentationml/2006/ole">
            <p:oleObj spid="_x0000_s5123" name="Equation" r:id="rId4" imgW="457200" imgH="177480" progId="Equation.DSMT4">
              <p:embed/>
            </p:oleObj>
          </a:graphicData>
        </a:graphic>
      </p:graphicFrame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93725" y="3730625"/>
            <a:ext cx="585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B</a:t>
            </a:r>
            <a:r>
              <a:rPr lang="en-US" sz="2000"/>
              <a:t> is </a:t>
            </a:r>
            <a:r>
              <a:rPr lang="en-US" sz="2000" i="1">
                <a:latin typeface="Gigi" pitchFamily="82" charset="0"/>
              </a:rPr>
              <a:t>l</a:t>
            </a:r>
            <a:r>
              <a:rPr lang="en-US" sz="2000"/>
              <a:t> x </a:t>
            </a:r>
            <a:r>
              <a:rPr lang="en-US" sz="2000" i="1">
                <a:latin typeface="Batang" pitchFamily="18" charset="-127"/>
              </a:rPr>
              <a:t>b</a:t>
            </a:r>
            <a:r>
              <a:rPr lang="en-US"/>
              <a:t> </a:t>
            </a:r>
            <a:r>
              <a:rPr lang="en-US" sz="2000"/>
              <a:t>matrix called the fundamental loop matrix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219200" y="4343400"/>
          <a:ext cx="1393825" cy="1524000"/>
        </p:xfrm>
        <a:graphic>
          <a:graphicData uri="http://schemas.openxmlformats.org/presentationml/2006/ole">
            <p:oleObj spid="_x0000_s5124" name="Equation" r:id="rId5" imgW="545760" imgH="596880" progId="Equation.3">
              <p:embed/>
            </p:oleObj>
          </a:graphicData>
        </a:graphic>
      </p:graphicFrame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667000" y="4354513"/>
            <a:ext cx="6116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If branch      is in loop   and reference direction agree</a:t>
            </a:r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3849688" y="4343400"/>
          <a:ext cx="265112" cy="381000"/>
        </p:xfrm>
        <a:graphic>
          <a:graphicData uri="http://schemas.openxmlformats.org/presentationml/2006/ole">
            <p:oleObj spid="_x0000_s5125" name="Equation" r:id="rId6" imgW="114120" imgH="164880" progId="Equation.3">
              <p:embed/>
            </p:oleObj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5181600" y="4343400"/>
          <a:ext cx="222250" cy="381000"/>
        </p:xfrm>
        <a:graphic>
          <a:graphicData uri="http://schemas.openxmlformats.org/presentationml/2006/ole">
            <p:oleObj spid="_x0000_s5126" name="Equation" r:id="rId7" imgW="88560" imgH="152280" progId="Equation.3">
              <p:embed/>
            </p:oleObj>
          </a:graphicData>
        </a:graphic>
      </p:graphicFrame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667000" y="4876800"/>
            <a:ext cx="6427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If branch      is in loop   and reference direction opposite</a:t>
            </a:r>
          </a:p>
        </p:txBody>
      </p:sp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3810000" y="4876800"/>
          <a:ext cx="265113" cy="381000"/>
        </p:xfrm>
        <a:graphic>
          <a:graphicData uri="http://schemas.openxmlformats.org/presentationml/2006/ole">
            <p:oleObj spid="_x0000_s5127" name="Equation" r:id="rId8" imgW="114120" imgH="164880" progId="Equation.3">
              <p:embed/>
            </p:oleObj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5181600" y="4876800"/>
          <a:ext cx="222250" cy="381000"/>
        </p:xfrm>
        <a:graphic>
          <a:graphicData uri="http://schemas.openxmlformats.org/presentationml/2006/ole">
            <p:oleObj spid="_x0000_s5128" name="Equation" r:id="rId9" imgW="88560" imgH="152280" progId="Equation.3">
              <p:embed/>
            </p:oleObj>
          </a:graphicData>
        </a:graphic>
      </p:graphicFrame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667000" y="5334000"/>
            <a:ext cx="3014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If branch      is not in loop</a:t>
            </a:r>
          </a:p>
        </p:txBody>
      </p:sp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3865563" y="5322888"/>
          <a:ext cx="265112" cy="381000"/>
        </p:xfrm>
        <a:graphic>
          <a:graphicData uri="http://schemas.openxmlformats.org/presentationml/2006/ole">
            <p:oleObj spid="_x0000_s5129" name="Equation" r:id="rId10" imgW="114120" imgH="164880" progId="Equation.3">
              <p:embed/>
            </p:oleObj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5645150" y="5322888"/>
          <a:ext cx="222250" cy="381000"/>
        </p:xfrm>
        <a:graphic>
          <a:graphicData uri="http://schemas.openxmlformats.org/presentationml/2006/ole">
            <p:oleObj spid="_x0000_s5130" name="Equation" r:id="rId11" imgW="88560" imgH="1522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Loop Analysis</a:t>
            </a:r>
            <a:endParaRPr lang="en-US">
              <a:ea typeface="宋体" pitchFamily="2" charset="-122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65125" y="1077913"/>
            <a:ext cx="6037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The fundamental loop matrix can be partitioned in to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628775" y="1550988"/>
          <a:ext cx="1876425" cy="601662"/>
        </p:xfrm>
        <a:graphic>
          <a:graphicData uri="http://schemas.openxmlformats.org/presentationml/2006/ole">
            <p:oleObj spid="_x0000_s6146" name="Equation" r:id="rId3" imgW="711000" imgH="228600" progId="Equation.DSMT4">
              <p:embed/>
            </p:oleObj>
          </a:graphicData>
        </a:graphic>
      </p:graphicFrame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65125" y="2220913"/>
            <a:ext cx="4103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The KCL can be written in the form</a:t>
            </a: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1465263" y="2525713"/>
          <a:ext cx="2622550" cy="1208087"/>
        </p:xfrm>
        <a:graphic>
          <a:graphicData uri="http://schemas.openxmlformats.org/presentationml/2006/ole">
            <p:oleObj spid="_x0000_s6147" name="Equation" r:id="rId4" imgW="990360" imgH="457200" progId="Equation.DSMT4">
              <p:embed/>
            </p:oleObj>
          </a:graphicData>
        </a:graphic>
      </p:graphicFrame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124200" y="3124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81000" y="3581400"/>
            <a:ext cx="2441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The KCL for Fig.4 is</a:t>
            </a:r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1828800" y="3886200"/>
          <a:ext cx="1117600" cy="2201863"/>
        </p:xfrm>
        <a:graphic>
          <a:graphicData uri="http://schemas.openxmlformats.org/presentationml/2006/ole">
            <p:oleObj spid="_x0000_s6148" name="Equation" r:id="rId5" imgW="393480" imgH="774360" progId="Equation.3">
              <p:embed/>
            </p:oleObj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4648200" y="3886200"/>
          <a:ext cx="2743200" cy="2203450"/>
        </p:xfrm>
        <a:graphic>
          <a:graphicData uri="http://schemas.openxmlformats.org/presentationml/2006/ole">
            <p:oleObj spid="_x0000_s6149" name="Equation" r:id="rId6" imgW="965160" imgH="774360" progId="Equation.DSMT4">
              <p:embed/>
            </p:oleObj>
          </a:graphicData>
        </a:graphic>
      </p:graphicFrame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895600" y="16002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Loop Analysis</a:t>
            </a:r>
            <a:endParaRPr lang="en-US">
              <a:ea typeface="宋体" pitchFamily="2" charset="-122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88925" y="1154113"/>
            <a:ext cx="2154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In the matrix form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905000" y="1447800"/>
          <a:ext cx="4648200" cy="4502150"/>
        </p:xfrm>
        <a:graphic>
          <a:graphicData uri="http://schemas.openxmlformats.org/presentationml/2006/ole">
            <p:oleObj spid="_x0000_s7170" name="Equation" r:id="rId3" imgW="1612800" imgH="15620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337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Office Theme</vt:lpstr>
      <vt:lpstr>Microsoft Visio Drawing</vt:lpstr>
      <vt:lpstr>Microsoft Equation 3.0</vt:lpstr>
      <vt:lpstr>MathType 5.0 Equation</vt:lpstr>
      <vt:lpstr>MathType 4.0 Equation</vt:lpstr>
      <vt:lpstr>Graph Theory Loop and cut set Analysis Unit-1(ECE-S202) (Atul Kr. Agnihotri )</vt:lpstr>
      <vt:lpstr>Slide 2</vt:lpstr>
      <vt:lpstr>Loop and cut set Analysis</vt:lpstr>
      <vt:lpstr>Loop and cut set Analysis</vt:lpstr>
      <vt:lpstr>Loop Analysis</vt:lpstr>
      <vt:lpstr>Loop Analysis</vt:lpstr>
      <vt:lpstr>Loop Analysis</vt:lpstr>
      <vt:lpstr>Loop Analysis</vt:lpstr>
      <vt:lpstr>Loop Analysis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Theory Unit-1</dc:title>
  <dc:creator>Atul</dc:creator>
  <cp:lastModifiedBy>Atul</cp:lastModifiedBy>
  <cp:revision>4</cp:revision>
  <dcterms:created xsi:type="dcterms:W3CDTF">2006-08-16T00:00:00Z</dcterms:created>
  <dcterms:modified xsi:type="dcterms:W3CDTF">2021-11-20T02:01:34Z</dcterms:modified>
</cp:coreProperties>
</file>