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1" r:id="rId1"/>
  </p:sldMasterIdLst>
  <p:notesMasterIdLst>
    <p:notesMasterId r:id="rId24"/>
  </p:notesMasterIdLst>
  <p:sldIdLst>
    <p:sldId id="256" r:id="rId2"/>
    <p:sldId id="262" r:id="rId3"/>
    <p:sldId id="266" r:id="rId4"/>
    <p:sldId id="267" r:id="rId5"/>
    <p:sldId id="268" r:id="rId6"/>
    <p:sldId id="269" r:id="rId7"/>
    <p:sldId id="270" r:id="rId8"/>
    <p:sldId id="279" r:id="rId9"/>
    <p:sldId id="272" r:id="rId10"/>
    <p:sldId id="273" r:id="rId11"/>
    <p:sldId id="274" r:id="rId12"/>
    <p:sldId id="315" r:id="rId13"/>
    <p:sldId id="275" r:id="rId14"/>
    <p:sldId id="276" r:id="rId15"/>
    <p:sldId id="280" r:id="rId16"/>
    <p:sldId id="281" r:id="rId17"/>
    <p:sldId id="316" r:id="rId18"/>
    <p:sldId id="282" r:id="rId19"/>
    <p:sldId id="283" r:id="rId20"/>
    <p:sldId id="314" r:id="rId21"/>
    <p:sldId id="284" r:id="rId22"/>
    <p:sldId id="318" r:id="rId23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CC"/>
    <a:srgbClr val="FF9900"/>
    <a:srgbClr val="D99B01"/>
    <a:srgbClr val="FF66CC"/>
    <a:srgbClr val="FF67AC"/>
    <a:srgbClr val="CC0099"/>
    <a:srgbClr val="FFDC47"/>
    <a:srgbClr val="5EEC3C"/>
    <a:srgbClr val="CCCC00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2" d="100"/>
          <a:sy n="102" d="100"/>
        </p:scale>
        <p:origin x="-1884" y="-82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Relationship Id="rId30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5F3A11-05B2-420A-985B-9A9F19398BA4}" type="datetimeFigureOut">
              <a:rPr lang="en-US" smtClean="0"/>
              <a:pPr/>
              <a:t>10/14/2022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1A11AD-0E51-42C2-8A1D-E4A1226F47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6571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1A11AD-0E51-42C2-8A1D-E4A1226F47F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3473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27B26-779B-4F92-9689-B6A06C446FA0}" type="datetime1">
              <a:rPr lang="en-US" smtClean="0"/>
              <a:t>10/14/2022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Essentials of Medical Microbiology © 2018, Jaypee Brothers Medical Publishers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048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EB595-252D-4F6A-A5EA-73E7988D06E3}" type="datetime1">
              <a:rPr lang="en-US" smtClean="0"/>
              <a:t>10/14/2022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Essentials of Medical Microbiology © 2018, Jaypee Brothers Medical Publishers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048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2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2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89431-9879-4451-86A5-C3872D0F5DAF}" type="datetime1">
              <a:rPr lang="en-US" smtClean="0"/>
              <a:t>10/14/2022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Essentials of Medical Microbiology © 2018, Jaypee Brothers Medical Publishers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E:\websites\free-power-point-templates\2012\logos.png">
            <a:extLst>
              <a:ext uri="{FF2B5EF4-FFF2-40B4-BE49-F238E27FC236}">
                <a16:creationId xmlns:a16="http://schemas.microsoft.com/office/drawing/2014/main" xmlns="" id="{9978F3B5-C1BB-4004-968A-3E3E8A691AF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18306" y="2326214"/>
            <a:ext cx="1463784" cy="52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0637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F627F-B2CE-452D-9AFA-2510263BA871}" type="datetime1">
              <a:rPr lang="en-US" smtClean="0"/>
              <a:t>10/14/2022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Essentials of Medical Microbiology © 2018, Jaypee Brothers Medical Publishers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107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CF554-CEDA-470B-BB4B-DA8FB9B2C60D}" type="datetime1">
              <a:rPr lang="en-US" smtClean="0"/>
              <a:t>10/14/2022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Essentials of Medical Microbiology © 2018, Jaypee Brothers Medical Publishers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388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7752A-4FF2-411D-BCC0-295E21FF1F21}" type="datetime1">
              <a:rPr lang="en-US" smtClean="0"/>
              <a:t>10/14/2022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Essentials of Medical Microbiology © 2018, Jaypee Brothers Medical Publishers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750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15691-1BEA-4A56-B1E2-31D8CCF9B7EA}" type="datetime1">
              <a:rPr lang="en-US" smtClean="0"/>
              <a:t>10/14/2022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Essentials of Medical Microbiology © 2018, Jaypee Brothers Medical Publishers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825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9825-EC13-4B40-83DE-EE9B2DADEC61}" type="datetime1">
              <a:rPr lang="en-US" smtClean="0"/>
              <a:t>10/14/2022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Essentials of Medical Microbiology © 2018, Jaypee Brothers Medical Publishers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904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B18A7-D912-4995-AE7B-3E663375527B}" type="datetime1">
              <a:rPr lang="en-US" smtClean="0"/>
              <a:t>10/14/2022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Essentials of Medical Microbiology © 2018, Jaypee Brothers Medical Publishers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649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47853-E4A7-479E-A7B9-11CE03A0C0BE}" type="datetime1">
              <a:rPr lang="en-US" smtClean="0"/>
              <a:t>10/14/2022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Essentials of Medical Microbiology © 2018, Jaypee Brothers Medical Publishers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750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74B26-A8A8-4FD7-A487-F828020F44F4}" type="datetime1">
              <a:rPr lang="en-US" smtClean="0"/>
              <a:t>10/14/2022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Essentials of Medical Microbiology © 2018, Jaypee Brothers Medical Publishers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026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95E626-223C-41F2-939D-FA9EF72EE684}" type="datetime1">
              <a:rPr lang="en-US" smtClean="0"/>
              <a:t>10/14/2022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IN" smtClean="0"/>
              <a:t>Essentials of Medical Microbiology © 2018, Jaypee Brothers Medical Publishers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7B364F1B-2610-4915-B5CD-C31AECC93816}"/>
              </a:ext>
            </a:extLst>
          </p:cNvPr>
          <p:cNvSpPr txBox="1"/>
          <p:nvPr userDrawn="1"/>
        </p:nvSpPr>
        <p:spPr>
          <a:xfrm>
            <a:off x="-9150" y="5213747"/>
            <a:ext cx="8389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solidFill>
                  <a:schemeClr val="bg1">
                    <a:lumMod val="65000"/>
                  </a:schemeClr>
                </a:solidFill>
              </a:rPr>
              <a:t>This presentation uses a free template provided by FPPT.com</a:t>
            </a:r>
          </a:p>
          <a:p>
            <a:r>
              <a:rPr lang="en-US" sz="1400">
                <a:solidFill>
                  <a:schemeClr val="bg1">
                    <a:lumMod val="65000"/>
                  </a:schemeClr>
                </a:solidFill>
              </a:rPr>
              <a:t>www.free-power-point-templates.com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15305">
            <a:off x="922704" y="1934669"/>
            <a:ext cx="7013297" cy="1309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8184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13885" y="1359588"/>
            <a:ext cx="4886560" cy="1221640"/>
          </a:xfrm>
        </p:spPr>
        <p:txBody>
          <a:bodyPr>
            <a:noAutofit/>
          </a:bodyPr>
          <a:lstStyle/>
          <a:p>
            <a:r>
              <a:rPr lang="en-IN" sz="4000" b="1" dirty="0" smtClean="0"/>
              <a:t>Normal Microbial</a:t>
            </a:r>
            <a:br>
              <a:rPr lang="en-IN" sz="4000" b="1" dirty="0" smtClean="0"/>
            </a:br>
            <a:r>
              <a:rPr lang="en-IN" sz="4000" b="1" dirty="0" smtClean="0"/>
              <a:t>Flora of Human Body</a:t>
            </a:r>
            <a:endParaRPr lang="en-US" sz="4000" b="1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-314560" y="5320440"/>
            <a:ext cx="6407205" cy="1314450"/>
          </a:xfrm>
        </p:spPr>
        <p:txBody>
          <a:bodyPr/>
          <a:lstStyle/>
          <a:p>
            <a:endParaRPr lang="en-IN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739540" y="3335275"/>
            <a:ext cx="6108200" cy="9162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b="0" i="0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b="1" dirty="0" smtClean="0">
                <a:effectLst/>
              </a:rPr>
              <a:t>Beneficial Effects of Normal Flora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IN" dirty="0" smtClean="0"/>
              <a:t></a:t>
            </a:r>
            <a:r>
              <a:rPr lang="en-IN" b="1" dirty="0" smtClean="0"/>
              <a:t>Immune stimulation</a:t>
            </a:r>
            <a:endParaRPr lang="en-IN" dirty="0" smtClean="0"/>
          </a:p>
          <a:p>
            <a:r>
              <a:rPr lang="en-IN" dirty="0" smtClean="0"/>
              <a:t></a:t>
            </a:r>
            <a:r>
              <a:rPr lang="en-IN" b="1" dirty="0" smtClean="0"/>
              <a:t>Development of lymphatic tissues</a:t>
            </a:r>
            <a:r>
              <a:rPr lang="en-IN" dirty="0" smtClean="0"/>
              <a:t>: e.g. </a:t>
            </a:r>
            <a:r>
              <a:rPr lang="en-IN" dirty="0" err="1" smtClean="0"/>
              <a:t>Peyer’s</a:t>
            </a:r>
            <a:r>
              <a:rPr lang="en-IN" dirty="0" smtClean="0"/>
              <a:t> patches in intestine</a:t>
            </a:r>
          </a:p>
          <a:p>
            <a:r>
              <a:rPr lang="en-IN" dirty="0" smtClean="0"/>
              <a:t></a:t>
            </a:r>
            <a:r>
              <a:rPr lang="en-IN" b="1" dirty="0" smtClean="0"/>
              <a:t>Stimulate antibody production</a:t>
            </a:r>
            <a:r>
              <a:rPr lang="en-IN" dirty="0" smtClean="0"/>
              <a:t>: that cross-react with pathogens having related or shared antigens and prevent their entry</a:t>
            </a:r>
          </a:p>
          <a:p>
            <a:r>
              <a:rPr lang="en-IN" dirty="0" smtClean="0"/>
              <a:t></a:t>
            </a:r>
            <a:r>
              <a:rPr lang="en-IN" b="1" dirty="0" smtClean="0"/>
              <a:t>Complement activation</a:t>
            </a:r>
            <a:r>
              <a:rPr lang="en-IN" dirty="0" smtClean="0"/>
              <a:t>: endotoxins liberated by the gram-negative normal flora </a:t>
            </a:r>
            <a:r>
              <a:rPr lang="en-IN" dirty="0" smtClean="0">
                <a:sym typeface="Wingdings" pitchFamily="2" charset="2"/>
              </a:rPr>
              <a:t></a:t>
            </a:r>
            <a:r>
              <a:rPr lang="en-IN" dirty="0" smtClean="0"/>
              <a:t> trigger alternative complement pathway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b="1" dirty="0" smtClean="0">
                <a:effectLst/>
              </a:rPr>
              <a:t>Beneficial Effects of Normal Flora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IN" b="1" dirty="0" smtClean="0"/>
              <a:t>Prevent allergic diseases (Hygiene hypothesis):</a:t>
            </a:r>
          </a:p>
          <a:p>
            <a:pPr>
              <a:buNone/>
            </a:pPr>
            <a:r>
              <a:rPr lang="en-IN" dirty="0" smtClean="0"/>
              <a:t>- Lack of early childhood exposure to symbiotic microorganisms (e.g. gut flora or </a:t>
            </a:r>
            <a:r>
              <a:rPr lang="en-IN" dirty="0" err="1" smtClean="0"/>
              <a:t>probiotics</a:t>
            </a:r>
            <a:r>
              <a:rPr lang="en-IN" dirty="0" smtClean="0"/>
              <a:t>), infectious agents and parasites increases susceptibility of the individual to allergic diseases by suppressing the natural development of the immune system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b="1" dirty="0" smtClean="0">
                <a:effectLst/>
              </a:rPr>
              <a:t>Beneficial Effects of Normal Flora</a:t>
            </a:r>
            <a:endParaRPr lang="en-IN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57200" y="1262955"/>
            <a:ext cx="8229600" cy="32684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 smtClean="0"/>
              <a:t>Disturbed Normal Flora Promote Infection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IN" b="1" dirty="0" smtClean="0"/>
              <a:t>Mechanisms by which the normal flora is disturbed</a:t>
            </a:r>
            <a:r>
              <a:rPr lang="en-IN" dirty="0" smtClean="0"/>
              <a:t>:</a:t>
            </a:r>
          </a:p>
          <a:p>
            <a:r>
              <a:rPr lang="en-IN" dirty="0" smtClean="0"/>
              <a:t></a:t>
            </a:r>
            <a:r>
              <a:rPr lang="en-IN" b="1" dirty="0" smtClean="0"/>
              <a:t>Injudicious use of broad spectrum antimicrobial agent</a:t>
            </a:r>
            <a:r>
              <a:rPr lang="en-IN" dirty="0" smtClean="0"/>
              <a:t>: suppress the normal flora &amp; permit pathogen to take the upper hand and cause infection - </a:t>
            </a:r>
            <a:r>
              <a:rPr lang="en-IN" i="1" dirty="0" err="1" smtClean="0"/>
              <a:t>Clostridioides</a:t>
            </a:r>
            <a:r>
              <a:rPr lang="en-IN" i="1" dirty="0" smtClean="0"/>
              <a:t> </a:t>
            </a:r>
            <a:r>
              <a:rPr lang="en-IN" i="1" dirty="0" err="1" smtClean="0"/>
              <a:t>difficile</a:t>
            </a:r>
            <a:r>
              <a:rPr lang="en-IN" i="1" dirty="0" smtClean="0"/>
              <a:t> </a:t>
            </a:r>
            <a:r>
              <a:rPr lang="en-IN" dirty="0" smtClean="0"/>
              <a:t>causing </a:t>
            </a:r>
            <a:r>
              <a:rPr lang="en-IN" dirty="0" err="1" smtClean="0"/>
              <a:t>pseudomembranous</a:t>
            </a:r>
            <a:r>
              <a:rPr lang="en-IN" dirty="0" smtClean="0"/>
              <a:t> colitis</a:t>
            </a:r>
          </a:p>
          <a:p>
            <a:r>
              <a:rPr lang="en-IN" dirty="0" smtClean="0"/>
              <a:t></a:t>
            </a:r>
            <a:r>
              <a:rPr lang="en-IN" b="1" dirty="0" smtClean="0"/>
              <a:t>Host factors </a:t>
            </a:r>
            <a:r>
              <a:rPr lang="en-IN" dirty="0" smtClean="0"/>
              <a:t>- immune suppression, reduced peristalsis </a:t>
            </a:r>
            <a:r>
              <a:rPr lang="en-IN" dirty="0" smtClean="0">
                <a:sym typeface="Wingdings" pitchFamily="2" charset="2"/>
              </a:rPr>
              <a:t> promote pathogen to grow</a:t>
            </a:r>
            <a:endParaRPr lang="en-IN" dirty="0" smtClean="0"/>
          </a:p>
          <a:p>
            <a:r>
              <a:rPr lang="en-IN" dirty="0" smtClean="0"/>
              <a:t></a:t>
            </a:r>
            <a:r>
              <a:rPr lang="en-IN" b="1" dirty="0" smtClean="0"/>
              <a:t>Physical destruction of the normal flora</a:t>
            </a:r>
            <a:r>
              <a:rPr lang="en-IN" dirty="0" smtClean="0"/>
              <a:t>: irradiations, chemicals, burns</a:t>
            </a:r>
            <a:endParaRPr lang="en-IN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 smtClean="0"/>
              <a:t>Disturbed Normal Flora Promote Infection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b="1" dirty="0" smtClean="0"/>
              <a:t>Inoculum size of entering pathogen is high </a:t>
            </a:r>
            <a:r>
              <a:rPr lang="en-IN" dirty="0" smtClean="0"/>
              <a:t>then it can dominate over the normal flora</a:t>
            </a:r>
          </a:p>
          <a:p>
            <a:r>
              <a:rPr lang="en-IN" dirty="0" smtClean="0"/>
              <a:t></a:t>
            </a:r>
            <a:r>
              <a:rPr lang="en-IN" b="1" dirty="0" smtClean="0"/>
              <a:t>Minor trauma in mouth </a:t>
            </a:r>
            <a:r>
              <a:rPr lang="en-IN" dirty="0" smtClean="0"/>
              <a:t>(e.g. by dental procedure, chewing or vigorous brushing) </a:t>
            </a:r>
            <a:r>
              <a:rPr lang="en-IN" dirty="0" smtClean="0">
                <a:sym typeface="Wingdings" pitchFamily="2" charset="2"/>
              </a:rPr>
              <a:t> entry </a:t>
            </a:r>
            <a:r>
              <a:rPr lang="en-IN" dirty="0" smtClean="0"/>
              <a:t>of small numbers of bacteria (e.g. viridians streptococci) transiently into bloodstream </a:t>
            </a:r>
            <a:r>
              <a:rPr lang="en-IN" dirty="0" smtClean="0">
                <a:sym typeface="Wingdings" pitchFamily="2" charset="2"/>
              </a:rPr>
              <a:t></a:t>
            </a:r>
            <a:r>
              <a:rPr lang="en-IN" dirty="0" smtClean="0"/>
              <a:t>bacterial endocarditis</a:t>
            </a:r>
            <a:endParaRPr lang="en-IN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b="1" dirty="0" smtClean="0"/>
              <a:t>Harmful Effects of Normal Flora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IN" dirty="0" smtClean="0"/>
              <a:t></a:t>
            </a:r>
            <a:r>
              <a:rPr lang="en-IN" b="1" dirty="0" smtClean="0"/>
              <a:t>May be agents of disease: </a:t>
            </a:r>
            <a:r>
              <a:rPr lang="en-IN" dirty="0" smtClean="0"/>
              <a:t>endogenous disease</a:t>
            </a:r>
          </a:p>
          <a:p>
            <a:r>
              <a:rPr lang="en-IN" dirty="0" smtClean="0"/>
              <a:t>When the host immunity is lowered e.g. Gram negative organisms colonizing the respiratory tract </a:t>
            </a:r>
            <a:r>
              <a:rPr lang="en-IN" dirty="0" smtClean="0">
                <a:sym typeface="Wingdings" pitchFamily="2" charset="2"/>
              </a:rPr>
              <a:t> </a:t>
            </a:r>
            <a:r>
              <a:rPr lang="en-IN" dirty="0" smtClean="0"/>
              <a:t>pneumonia</a:t>
            </a:r>
          </a:p>
          <a:p>
            <a:r>
              <a:rPr lang="en-IN" dirty="0" smtClean="0"/>
              <a:t>Entry into wrong site or tissue (e.g. blood, sterile body cavities)</a:t>
            </a:r>
            <a:r>
              <a:rPr lang="en-IN" dirty="0" smtClean="0">
                <a:sym typeface="Wingdings" pitchFamily="2" charset="2"/>
              </a:rPr>
              <a:t></a:t>
            </a:r>
            <a:r>
              <a:rPr lang="en-IN" dirty="0" smtClean="0"/>
              <a:t> disease (E.coli, intestinal commensal </a:t>
            </a:r>
            <a:r>
              <a:rPr lang="en-IN" dirty="0" smtClean="0">
                <a:sym typeface="Wingdings" pitchFamily="2" charset="2"/>
              </a:rPr>
              <a:t> UTI</a:t>
            </a:r>
            <a:r>
              <a:rPr lang="en-IN" dirty="0" smtClean="0"/>
              <a:t>)</a:t>
            </a:r>
          </a:p>
          <a:p>
            <a:r>
              <a:rPr lang="en-IN" dirty="0" smtClean="0"/>
              <a:t></a:t>
            </a:r>
            <a:r>
              <a:rPr lang="en-IN" b="1" dirty="0" smtClean="0"/>
              <a:t>Transfer to susceptible hosts: </a:t>
            </a:r>
            <a:r>
              <a:rPr lang="en-IN" dirty="0" smtClean="0"/>
              <a:t>pathogens that colonize the upper respiratory tract (</a:t>
            </a:r>
            <a:r>
              <a:rPr lang="en-IN" dirty="0" err="1" smtClean="0"/>
              <a:t>meningococcus</a:t>
            </a:r>
            <a:r>
              <a:rPr lang="en-IN" dirty="0" smtClean="0"/>
              <a:t>, </a:t>
            </a:r>
            <a:r>
              <a:rPr lang="en-IN" dirty="0" err="1" smtClean="0"/>
              <a:t>pneumococcus</a:t>
            </a:r>
            <a:r>
              <a:rPr lang="en-IN" dirty="0" smtClean="0"/>
              <a:t>) can produce disease in susceptible hosts</a:t>
            </a:r>
            <a:endParaRPr lang="en-IN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b="1" dirty="0" smtClean="0"/>
              <a:t>Harmful Effects of Normal Flora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600" b="1" dirty="0" smtClean="0"/>
              <a:t>Bacterial synergism</a:t>
            </a:r>
            <a:r>
              <a:rPr lang="en-IN" sz="2600" dirty="0" smtClean="0"/>
              <a:t>: Bacterial vitamins and growth factors may promote the growth of the potential pathogens</a:t>
            </a:r>
          </a:p>
          <a:p>
            <a:r>
              <a:rPr lang="en-IN" sz="2600" b="1" dirty="0" smtClean="0"/>
              <a:t>Contribute to the drug resistance of pathogens: </a:t>
            </a:r>
            <a:r>
              <a:rPr lang="en-IN" sz="2600" dirty="0" smtClean="0"/>
              <a:t>normal flora produce enzymes such as beta lactamases which destroy the beta lactam antibiotics</a:t>
            </a:r>
          </a:p>
          <a:p>
            <a:r>
              <a:rPr lang="en-IN" sz="2600" dirty="0" smtClean="0"/>
              <a:t></a:t>
            </a:r>
            <a:r>
              <a:rPr lang="en-IN" sz="2600" b="1" dirty="0" smtClean="0"/>
              <a:t>Competition for host nutrients</a:t>
            </a:r>
            <a:endParaRPr lang="en-IN" sz="26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 smtClean="0">
                <a:effectLst/>
              </a:rPr>
              <a:t>Diseases produced by Normal Flora</a:t>
            </a:r>
            <a:endParaRPr lang="en-IN" b="1" dirty="0">
              <a:effectLst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296262" y="1196975"/>
          <a:ext cx="8704185" cy="454691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351941"/>
                <a:gridCol w="4352244"/>
              </a:tblGrid>
              <a:tr h="1042226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dirty="0"/>
                        <a:t>Diseases produced by normal flora</a:t>
                      </a:r>
                      <a:endParaRPr lang="en-IN" sz="20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/>
                        <a:t>Anatomical site from which the flora is transferred </a:t>
                      </a:r>
                      <a:endParaRPr lang="en-IN" sz="20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687324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dirty="0" err="1"/>
                        <a:t>Urogenital</a:t>
                      </a:r>
                      <a:r>
                        <a:rPr lang="en-IN" sz="2000" dirty="0"/>
                        <a:t> infections including UTI</a:t>
                      </a:r>
                      <a:endParaRPr lang="en-IN" sz="20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dirty="0" smtClean="0"/>
                        <a:t>E.coli</a:t>
                      </a:r>
                      <a:r>
                        <a:rPr lang="en-IN" sz="2000" dirty="0"/>
                        <a:t>, </a:t>
                      </a:r>
                      <a:r>
                        <a:rPr lang="en-IN" sz="2000" dirty="0" err="1"/>
                        <a:t>Klebsiella</a:t>
                      </a:r>
                      <a:r>
                        <a:rPr lang="en-IN" sz="2000" dirty="0"/>
                        <a:t>, Proteus </a:t>
                      </a:r>
                      <a:endParaRPr lang="en-IN" sz="20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687324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dirty="0"/>
                        <a:t>Endocarditis</a:t>
                      </a:r>
                      <a:endParaRPr lang="en-IN" sz="20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dirty="0"/>
                        <a:t>Oral </a:t>
                      </a:r>
                      <a:r>
                        <a:rPr lang="en-IN" sz="2000" dirty="0" smtClean="0"/>
                        <a:t>flora (</a:t>
                      </a:r>
                      <a:r>
                        <a:rPr lang="en-IN" sz="2000" dirty="0"/>
                        <a:t>Streptococcus </a:t>
                      </a:r>
                      <a:r>
                        <a:rPr lang="en-IN" sz="2000" dirty="0" err="1"/>
                        <a:t>viridans</a:t>
                      </a:r>
                      <a:r>
                        <a:rPr lang="en-IN" sz="2000" dirty="0"/>
                        <a:t>)</a:t>
                      </a:r>
                      <a:endParaRPr lang="en-IN" sz="20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701040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dirty="0"/>
                        <a:t>Dental caries and periodontal disease</a:t>
                      </a:r>
                      <a:endParaRPr lang="en-IN" sz="20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dirty="0"/>
                        <a:t>Oral flora </a:t>
                      </a:r>
                      <a:r>
                        <a:rPr lang="en-IN" sz="2000" dirty="0" smtClean="0"/>
                        <a:t>(</a:t>
                      </a:r>
                      <a:r>
                        <a:rPr lang="en-IN" sz="2000" dirty="0"/>
                        <a:t>Streptococcus </a:t>
                      </a:r>
                      <a:r>
                        <a:rPr lang="en-IN" sz="2000" dirty="0" err="1"/>
                        <a:t>mutans</a:t>
                      </a:r>
                      <a:r>
                        <a:rPr lang="en-IN" sz="2000" dirty="0"/>
                        <a:t>)</a:t>
                      </a:r>
                      <a:endParaRPr lang="en-IN" sz="20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687324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dirty="0"/>
                        <a:t>Peritonitis, abdominal infection</a:t>
                      </a:r>
                      <a:endParaRPr lang="en-IN" sz="20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/>
                        <a:t>Intestinal flora</a:t>
                      </a:r>
                      <a:endParaRPr lang="en-IN" sz="20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dirty="0"/>
                        <a:t>Pneumonia</a:t>
                      </a:r>
                      <a:endParaRPr lang="en-IN" sz="20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/>
                        <a:t>Transient respiratory flora</a:t>
                      </a:r>
                      <a:endParaRPr lang="en-IN" sz="20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dirty="0" err="1"/>
                        <a:t>Septicemia</a:t>
                      </a:r>
                      <a:endParaRPr lang="en-IN" sz="20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dirty="0"/>
                        <a:t>From any site</a:t>
                      </a:r>
                      <a:endParaRPr lang="en-IN" sz="20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b="1" dirty="0" err="1" smtClean="0"/>
              <a:t>Probiotics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IN" b="1" dirty="0" smtClean="0"/>
              <a:t>Definition:</a:t>
            </a:r>
            <a:r>
              <a:rPr lang="en-IN" dirty="0" smtClean="0"/>
              <a:t> As live microorganisms (part of normal flora) which, when administered in adequate amounts, confer a health benefit to the host</a:t>
            </a:r>
          </a:p>
          <a:p>
            <a:r>
              <a:rPr lang="en-IN" b="1" dirty="0" smtClean="0"/>
              <a:t>Indication:</a:t>
            </a:r>
            <a:r>
              <a:rPr lang="en-IN" dirty="0" smtClean="0"/>
              <a:t> when normal intestinal flora is suppressed</a:t>
            </a:r>
          </a:p>
          <a:p>
            <a:r>
              <a:rPr lang="en-IN" b="1" dirty="0" smtClean="0"/>
              <a:t>Commercially available </a:t>
            </a:r>
            <a:r>
              <a:rPr lang="en-IN" b="1" dirty="0" err="1" smtClean="0"/>
              <a:t>probiotics</a:t>
            </a:r>
            <a:r>
              <a:rPr lang="en-IN" b="1" dirty="0" smtClean="0"/>
              <a:t> contain:</a:t>
            </a:r>
          </a:p>
          <a:p>
            <a:pPr>
              <a:buFontTx/>
              <a:buChar char="-"/>
            </a:pPr>
            <a:r>
              <a:rPr lang="en-IN" i="1" dirty="0" smtClean="0"/>
              <a:t>Bacillus </a:t>
            </a:r>
            <a:r>
              <a:rPr lang="en-IN" i="1" dirty="0" err="1" smtClean="0"/>
              <a:t>coagulans</a:t>
            </a:r>
            <a:endParaRPr lang="en-IN" i="1" dirty="0" smtClean="0"/>
          </a:p>
          <a:p>
            <a:pPr>
              <a:buFontTx/>
              <a:buChar char="-"/>
            </a:pPr>
            <a:r>
              <a:rPr lang="en-IN" i="1" dirty="0" err="1" smtClean="0"/>
              <a:t>Bifidobacterium</a:t>
            </a:r>
            <a:r>
              <a:rPr lang="en-IN" i="1" dirty="0" smtClean="0"/>
              <a:t> </a:t>
            </a:r>
            <a:r>
              <a:rPr lang="en-IN" i="1" dirty="0" err="1" smtClean="0"/>
              <a:t>longum</a:t>
            </a:r>
            <a:endParaRPr lang="en-IN" i="1" dirty="0" smtClean="0"/>
          </a:p>
          <a:p>
            <a:pPr>
              <a:buFontTx/>
              <a:buChar char="-"/>
            </a:pPr>
            <a:r>
              <a:rPr lang="en-IN" i="1" dirty="0" smtClean="0"/>
              <a:t>Lactobacillus acidophilus</a:t>
            </a:r>
          </a:p>
          <a:p>
            <a:pPr>
              <a:buFontTx/>
              <a:buChar char="-"/>
            </a:pPr>
            <a:r>
              <a:rPr lang="en-IN" i="1" dirty="0" err="1" smtClean="0"/>
              <a:t>Saccharomyces</a:t>
            </a:r>
            <a:r>
              <a:rPr lang="en-IN" i="1" dirty="0" smtClean="0"/>
              <a:t> </a:t>
            </a:r>
            <a:r>
              <a:rPr lang="en-IN" i="1" dirty="0" err="1" smtClean="0"/>
              <a:t>boulardii</a:t>
            </a:r>
            <a:endParaRPr lang="en-IN" i="1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b="1" dirty="0" smtClean="0">
                <a:effectLst/>
              </a:rPr>
              <a:t>Uses of </a:t>
            </a:r>
            <a:r>
              <a:rPr lang="en-IN" b="1" dirty="0" err="1" smtClean="0">
                <a:effectLst/>
              </a:rPr>
              <a:t>Probiotics</a:t>
            </a:r>
            <a:endParaRPr lang="en-IN" b="1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Tx/>
              <a:buChar char="-"/>
            </a:pPr>
            <a:r>
              <a:rPr lang="en-IN" dirty="0" smtClean="0"/>
              <a:t>Gastroenteritis due to any cause </a:t>
            </a:r>
          </a:p>
          <a:p>
            <a:pPr>
              <a:buFontTx/>
              <a:buChar char="-"/>
            </a:pPr>
            <a:r>
              <a:rPr lang="en-IN" dirty="0" smtClean="0"/>
              <a:t>Antibiotic-associated </a:t>
            </a:r>
            <a:r>
              <a:rPr lang="en-IN" dirty="0" err="1" smtClean="0"/>
              <a:t>diarrhea</a:t>
            </a:r>
            <a:endParaRPr lang="en-IN" dirty="0" smtClean="0"/>
          </a:p>
          <a:p>
            <a:pPr>
              <a:buFontTx/>
              <a:buChar char="-"/>
            </a:pPr>
            <a:r>
              <a:rPr lang="en-IN" dirty="0" smtClean="0"/>
              <a:t>Lactose intolerance </a:t>
            </a:r>
          </a:p>
          <a:p>
            <a:pPr>
              <a:buFontTx/>
              <a:buChar char="-"/>
            </a:pPr>
            <a:r>
              <a:rPr lang="en-IN" dirty="0" smtClean="0"/>
              <a:t>Irritable bowel syndrome and colitis </a:t>
            </a:r>
          </a:p>
          <a:p>
            <a:pPr>
              <a:buFontTx/>
              <a:buChar char="-"/>
            </a:pPr>
            <a:r>
              <a:rPr lang="en-IN" dirty="0" smtClean="0"/>
              <a:t>Necrotizing enterocolitis </a:t>
            </a:r>
          </a:p>
          <a:p>
            <a:pPr>
              <a:buFontTx/>
              <a:buChar char="-"/>
            </a:pPr>
            <a:r>
              <a:rPr lang="en-IN" i="1" dirty="0" smtClean="0"/>
              <a:t>Helicobacter pylori infection </a:t>
            </a:r>
          </a:p>
          <a:p>
            <a:pPr>
              <a:buFontTx/>
              <a:buChar char="-"/>
            </a:pPr>
            <a:r>
              <a:rPr lang="en-IN" dirty="0" smtClean="0"/>
              <a:t>Reducing serum cholesterol level by breaking down bile in the gut, thus inhibiting its </a:t>
            </a:r>
            <a:r>
              <a:rPr lang="en-IN" dirty="0" err="1" smtClean="0"/>
              <a:t>reabsorption</a:t>
            </a:r>
            <a:endParaRPr lang="en-IN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Normal flora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Also called “indigenous </a:t>
            </a:r>
            <a:r>
              <a:rPr lang="en-IN" dirty="0" err="1" smtClean="0"/>
              <a:t>microbiota</a:t>
            </a:r>
            <a:r>
              <a:rPr lang="en-IN" dirty="0" smtClean="0"/>
              <a:t>”</a:t>
            </a:r>
          </a:p>
          <a:p>
            <a:r>
              <a:rPr lang="en-IN" dirty="0" smtClean="0"/>
              <a:t>Diverse group of microbial population that every human being </a:t>
            </a:r>
            <a:r>
              <a:rPr lang="en-IN" dirty="0" err="1" smtClean="0"/>
              <a:t>harbors</a:t>
            </a:r>
            <a:r>
              <a:rPr lang="en-IN" dirty="0" smtClean="0"/>
              <a:t> on his/her skin and mucous membranes</a:t>
            </a:r>
          </a:p>
          <a:p>
            <a:r>
              <a:rPr lang="en-IN" dirty="0" smtClean="0"/>
              <a:t></a:t>
            </a:r>
            <a:r>
              <a:rPr lang="en-IN" b="1" dirty="0" smtClean="0"/>
              <a:t>Sites</a:t>
            </a:r>
            <a:r>
              <a:rPr lang="en-IN" dirty="0" smtClean="0"/>
              <a:t> - gastrointestinal tract (GIT), respiratory tract, genitourinary tract &amp; skin</a:t>
            </a:r>
          </a:p>
        </p:txBody>
      </p:sp>
    </p:spTree>
    <p:extLst>
      <p:ext uri="{BB962C8B-B14F-4D97-AF65-F5344CB8AC3E}">
        <p14:creationId xmlns:p14="http://schemas.microsoft.com/office/powerpoint/2010/main" val="2665502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b="1" dirty="0" smtClean="0">
                <a:effectLst/>
              </a:rPr>
              <a:t>Uses of </a:t>
            </a:r>
            <a:r>
              <a:rPr lang="en-IN" b="1" dirty="0" err="1" smtClean="0">
                <a:effectLst/>
              </a:rPr>
              <a:t>Probiotics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Tx/>
              <a:buChar char="-"/>
            </a:pPr>
            <a:r>
              <a:rPr lang="en-IN" b="1" dirty="0" smtClean="0"/>
              <a:t>Reducing blood pressure </a:t>
            </a:r>
            <a:r>
              <a:rPr lang="en-IN" dirty="0" smtClean="0"/>
              <a:t>(by producing ACE inhibitor-like peptides during fermentation) </a:t>
            </a:r>
          </a:p>
          <a:p>
            <a:pPr>
              <a:buFontTx/>
              <a:buChar char="-"/>
            </a:pPr>
            <a:r>
              <a:rPr lang="en-IN" b="1" dirty="0" smtClean="0"/>
              <a:t>Immune function restoration </a:t>
            </a:r>
            <a:r>
              <a:rPr lang="en-IN" dirty="0" smtClean="0"/>
              <a:t>and preventing infections </a:t>
            </a:r>
          </a:p>
          <a:p>
            <a:pPr>
              <a:buFontTx/>
              <a:buChar char="-"/>
            </a:pPr>
            <a:r>
              <a:rPr lang="en-IN" b="1" dirty="0" smtClean="0"/>
              <a:t>Modulate inflammatory</a:t>
            </a:r>
            <a:r>
              <a:rPr lang="en-IN" dirty="0" smtClean="0"/>
              <a:t> and hypersensitivity </a:t>
            </a:r>
            <a:r>
              <a:rPr lang="en-IN" b="1" dirty="0" smtClean="0"/>
              <a:t>responses</a:t>
            </a:r>
          </a:p>
          <a:p>
            <a:pPr>
              <a:buFontTx/>
              <a:buChar char="-"/>
            </a:pPr>
            <a:r>
              <a:rPr lang="en-IN" b="1" dirty="0" smtClean="0"/>
              <a:t>Bacterial </a:t>
            </a:r>
            <a:r>
              <a:rPr lang="en-IN" b="1" dirty="0" err="1" smtClean="0"/>
              <a:t>vaginosis</a:t>
            </a:r>
            <a:r>
              <a:rPr lang="en-IN" b="1" dirty="0" smtClean="0"/>
              <a:t> </a:t>
            </a:r>
            <a:r>
              <a:rPr lang="en-IN" dirty="0" smtClean="0"/>
              <a:t>- restoring the acid pH of vagina by lactic acid producing bacteria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b="1" dirty="0" err="1" smtClean="0"/>
              <a:t>Prebiotics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Dietary </a:t>
            </a:r>
            <a:r>
              <a:rPr lang="en-IN" dirty="0" err="1" smtClean="0"/>
              <a:t>nondigestible</a:t>
            </a:r>
            <a:r>
              <a:rPr lang="en-IN" dirty="0" smtClean="0"/>
              <a:t> </a:t>
            </a:r>
            <a:r>
              <a:rPr lang="en-IN" dirty="0" err="1" smtClean="0"/>
              <a:t>fibers</a:t>
            </a:r>
            <a:r>
              <a:rPr lang="en-IN" dirty="0" smtClean="0"/>
              <a:t> which when administered, stimulate the growth and activity of commensal microorganisms and thereby exert beneficiary effect to the host indirectly</a:t>
            </a:r>
            <a:endParaRPr lang="en-IN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REFRENCES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221600"/>
            <a:ext cx="8229600" cy="339447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Text Book Of Medical Microbiology by </a:t>
            </a:r>
            <a:r>
              <a:rPr lang="en-US" dirty="0" err="1" smtClean="0"/>
              <a:t>Ananth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     Narayan </a:t>
            </a:r>
            <a:r>
              <a:rPr lang="en-US" dirty="0" err="1" smtClean="0"/>
              <a:t>Paniker</a:t>
            </a:r>
            <a:endParaRPr lang="en-US" dirty="0" smtClean="0"/>
          </a:p>
          <a:p>
            <a:r>
              <a:rPr lang="en-US" dirty="0"/>
              <a:t>Text Book Of Medical Microbiology by </a:t>
            </a:r>
            <a:r>
              <a:rPr lang="en-US" dirty="0" smtClean="0"/>
              <a:t>D R </a:t>
            </a:r>
            <a:r>
              <a:rPr lang="en-US" dirty="0" err="1" smtClean="0"/>
              <a:t>Arora</a:t>
            </a:r>
            <a:endParaRPr lang="en-US" dirty="0" smtClean="0"/>
          </a:p>
          <a:p>
            <a:r>
              <a:rPr lang="en-US" dirty="0"/>
              <a:t>Text Book Of Medical Microbiology by </a:t>
            </a:r>
            <a:r>
              <a:rPr lang="en-US" dirty="0" smtClean="0"/>
              <a:t>A S </a:t>
            </a:r>
            <a:r>
              <a:rPr lang="en-US" dirty="0" err="1" smtClean="0"/>
              <a:t>Sastry</a:t>
            </a:r>
            <a:endParaRPr lang="en-US" dirty="0" smtClean="0"/>
          </a:p>
          <a:p>
            <a:r>
              <a:rPr lang="en-US" dirty="0"/>
              <a:t>Text Book Of Medical Microbiology by </a:t>
            </a:r>
            <a:r>
              <a:rPr lang="en-US" dirty="0" err="1" smtClean="0"/>
              <a:t>Baweja</a:t>
            </a:r>
            <a:endParaRPr lang="en-US" dirty="0" smtClean="0"/>
          </a:p>
          <a:p>
            <a:r>
              <a:rPr lang="en-US" dirty="0"/>
              <a:t>Text Book Of Medical Microbiology by </a:t>
            </a:r>
            <a:r>
              <a:rPr lang="en-US" dirty="0" err="1" smtClean="0"/>
              <a:t>Satish</a:t>
            </a:r>
            <a:r>
              <a:rPr lang="en-US" dirty="0" smtClean="0"/>
              <a:t> </a:t>
            </a:r>
            <a:r>
              <a:rPr lang="en-US" dirty="0" err="1" smtClean="0"/>
              <a:t>Gupte</a:t>
            </a:r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917663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b="1" dirty="0" smtClean="0">
                <a:effectLst/>
              </a:rPr>
              <a:t>Normal Flora</a:t>
            </a:r>
            <a:endParaRPr lang="en-IN" b="1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b="1" dirty="0" smtClean="0"/>
              <a:t>Resident Flora</a:t>
            </a:r>
          </a:p>
          <a:p>
            <a:r>
              <a:rPr lang="en-IN" dirty="0" smtClean="0"/>
              <a:t>Life-long members of the body’s normal microbial community</a:t>
            </a:r>
          </a:p>
          <a:p>
            <a:r>
              <a:rPr lang="en-IN" dirty="0" smtClean="0"/>
              <a:t>Closely associated with a particular area, when disturbed re-establish themselves</a:t>
            </a:r>
          </a:p>
          <a:p>
            <a:r>
              <a:rPr lang="en-IN" dirty="0" smtClean="0"/>
              <a:t>Do not cause harm; rather can be </a:t>
            </a:r>
            <a:r>
              <a:rPr lang="en-IN" dirty="0" err="1" smtClean="0"/>
              <a:t>beneficil</a:t>
            </a:r>
            <a:endParaRPr lang="en-IN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b="1" dirty="0" smtClean="0"/>
              <a:t>Transient Flora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IN" dirty="0" smtClean="0"/>
              <a:t>Microorganisms that </a:t>
            </a:r>
            <a:r>
              <a:rPr lang="en-IN" b="1" dirty="0" smtClean="0"/>
              <a:t>inhabit the body surface or mucous membranes temporarily</a:t>
            </a:r>
            <a:r>
              <a:rPr lang="en-IN" dirty="0" smtClean="0"/>
              <a:t> for a short interval</a:t>
            </a:r>
          </a:p>
          <a:p>
            <a:r>
              <a:rPr lang="en-IN" dirty="0" smtClean="0"/>
              <a:t>Many are </a:t>
            </a:r>
            <a:r>
              <a:rPr lang="en-IN" b="1" dirty="0" smtClean="0"/>
              <a:t>potential pathogens</a:t>
            </a:r>
            <a:r>
              <a:rPr lang="en-IN" dirty="0" smtClean="0"/>
              <a:t>, e.g. </a:t>
            </a:r>
            <a:r>
              <a:rPr lang="en-IN" dirty="0" err="1" smtClean="0"/>
              <a:t>pneumococcus</a:t>
            </a:r>
            <a:r>
              <a:rPr lang="en-IN" dirty="0" smtClean="0"/>
              <a:t> and </a:t>
            </a:r>
            <a:r>
              <a:rPr lang="en-IN" dirty="0" err="1" smtClean="0"/>
              <a:t>meningococcus</a:t>
            </a:r>
            <a:r>
              <a:rPr lang="en-IN" dirty="0" smtClean="0"/>
              <a:t> in nasopharynx</a:t>
            </a:r>
          </a:p>
          <a:p>
            <a:r>
              <a:rPr lang="en-IN" dirty="0" smtClean="0"/>
              <a:t>Can be </a:t>
            </a:r>
            <a:r>
              <a:rPr lang="en-IN" b="1" dirty="0" smtClean="0"/>
              <a:t>easily eliminated </a:t>
            </a:r>
            <a:r>
              <a:rPr lang="en-IN" dirty="0" smtClean="0"/>
              <a:t>by following proper hand hygiene and other infection control practices</a:t>
            </a:r>
          </a:p>
          <a:p>
            <a:r>
              <a:rPr lang="en-IN" dirty="0" smtClean="0"/>
              <a:t>In hospitals, patients may acquire resistant organisms as transient flora from the healthcare workers and hospital environment</a:t>
            </a:r>
          </a:p>
          <a:p>
            <a:pPr>
              <a:buNone/>
            </a:pPr>
            <a:r>
              <a:rPr lang="en-IN" dirty="0" smtClean="0"/>
              <a:t>- MRSA in nose and skin</a:t>
            </a:r>
            <a:endParaRPr lang="en-IN" i="1" dirty="0" smtClean="0"/>
          </a:p>
          <a:p>
            <a:endParaRPr lang="en-IN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 smtClean="0"/>
              <a:t>MICRO BIOLOGY OF NORMAL FLORA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IN" sz="2400" dirty="0" smtClean="0"/>
              <a:t>Almost constant for an area of the body at a given age</a:t>
            </a:r>
          </a:p>
          <a:p>
            <a:r>
              <a:rPr lang="en-IN" sz="2400" dirty="0" smtClean="0"/>
              <a:t>Normal flora acquired soon after  birth and persist  till death</a:t>
            </a:r>
          </a:p>
          <a:p>
            <a:r>
              <a:rPr lang="en-IN" sz="2400" dirty="0" smtClean="0"/>
              <a:t></a:t>
            </a:r>
            <a:r>
              <a:rPr lang="en-IN" sz="2400" b="1" dirty="0" smtClean="0"/>
              <a:t>Their presence depends upon:</a:t>
            </a:r>
          </a:p>
          <a:p>
            <a:pPr>
              <a:buFontTx/>
              <a:buChar char="-"/>
            </a:pPr>
            <a:r>
              <a:rPr lang="en-IN" sz="2400" dirty="0" smtClean="0"/>
              <a:t>Local temperature, moisture, pH</a:t>
            </a:r>
          </a:p>
          <a:p>
            <a:pPr>
              <a:buFontTx/>
              <a:buChar char="-"/>
            </a:pPr>
            <a:r>
              <a:rPr lang="en-IN" sz="2400" dirty="0" smtClean="0"/>
              <a:t>Presence of certain nutrients and inhibitory substances</a:t>
            </a:r>
          </a:p>
          <a:p>
            <a:pPr>
              <a:buFontTx/>
              <a:buChar char="-"/>
            </a:pPr>
            <a:r>
              <a:rPr lang="en-IN" sz="2400" dirty="0" smtClean="0"/>
              <a:t>Environmental flora</a:t>
            </a:r>
          </a:p>
          <a:p>
            <a:pPr>
              <a:buFontTx/>
              <a:buChar char="-"/>
            </a:pPr>
            <a:r>
              <a:rPr lang="en-IN" sz="2400" dirty="0" smtClean="0"/>
              <a:t>Immune status of the individual </a:t>
            </a:r>
          </a:p>
          <a:p>
            <a:pPr>
              <a:buFontTx/>
              <a:buChar char="-"/>
            </a:pPr>
            <a:r>
              <a:rPr lang="fr-FR" sz="2400" dirty="0" err="1" smtClean="0"/>
              <a:t>Anatomical</a:t>
            </a:r>
            <a:r>
              <a:rPr lang="fr-FR" sz="2400" dirty="0" smtClean="0"/>
              <a:t> site: Skin or </a:t>
            </a:r>
            <a:r>
              <a:rPr lang="fr-FR" sz="2400" dirty="0" err="1" smtClean="0"/>
              <a:t>mucosa</a:t>
            </a:r>
            <a:endParaRPr lang="en-IN" sz="2400" dirty="0" smtClean="0"/>
          </a:p>
          <a:p>
            <a:endParaRPr lang="en-IN" sz="2400" dirty="0" smtClean="0"/>
          </a:p>
          <a:p>
            <a:endParaRPr lang="en-IN" sz="2400" dirty="0" smtClean="0"/>
          </a:p>
          <a:p>
            <a:r>
              <a:rPr lang="en-IN" sz="2400" dirty="0" smtClean="0"/>
              <a:t></a:t>
            </a:r>
            <a:endParaRPr lang="en-IN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N" b="1" dirty="0" smtClean="0"/>
              <a:t>Composition</a:t>
            </a:r>
            <a:r>
              <a:rPr lang="en-IN" dirty="0" smtClean="0"/>
              <a:t>: Predominantly bacteria &amp; some fungi</a:t>
            </a:r>
          </a:p>
          <a:p>
            <a:r>
              <a:rPr lang="en-IN" dirty="0" smtClean="0"/>
              <a:t></a:t>
            </a:r>
            <a:r>
              <a:rPr lang="en-IN" b="1" dirty="0" smtClean="0"/>
              <a:t>Total population </a:t>
            </a:r>
            <a:r>
              <a:rPr lang="en-IN" dirty="0" smtClean="0"/>
              <a:t>of normal flora - </a:t>
            </a:r>
            <a:r>
              <a:rPr lang="en-IN" b="1" dirty="0" smtClean="0"/>
              <a:t>about 10</a:t>
            </a:r>
            <a:r>
              <a:rPr lang="en-IN" b="1" baseline="30000" dirty="0" smtClean="0"/>
              <a:t>14</a:t>
            </a:r>
            <a:r>
              <a:rPr lang="en-IN" b="1" dirty="0" smtClean="0"/>
              <a:t> </a:t>
            </a:r>
            <a:r>
              <a:rPr lang="en-IN" dirty="0" smtClean="0"/>
              <a:t>bacteria; which is more than total number of cells (10</a:t>
            </a:r>
            <a:r>
              <a:rPr lang="en-IN" baseline="30000" dirty="0" smtClean="0"/>
              <a:t>13</a:t>
            </a:r>
            <a:r>
              <a:rPr lang="en-IN" dirty="0" smtClean="0"/>
              <a:t>) present in human body</a:t>
            </a:r>
          </a:p>
          <a:p>
            <a:r>
              <a:rPr lang="en-IN" b="1" dirty="0" smtClean="0"/>
              <a:t>Anaerobes &gt; aerobes</a:t>
            </a:r>
          </a:p>
          <a:p>
            <a:r>
              <a:rPr lang="en-IN" dirty="0" smtClean="0"/>
              <a:t>Anaerobic/aerobic bacteria varies depending upon the body site</a:t>
            </a:r>
            <a:endParaRPr lang="en-IN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b="1" dirty="0" smtClean="0"/>
              <a:t>GIT</a:t>
            </a:r>
            <a:r>
              <a:rPr lang="en-IN" dirty="0" smtClean="0"/>
              <a:t> - predominant site</a:t>
            </a:r>
          </a:p>
          <a:p>
            <a:r>
              <a:rPr lang="en-IN" dirty="0" smtClean="0"/>
              <a:t>Commonest normal flora - </a:t>
            </a:r>
            <a:r>
              <a:rPr lang="en-IN" i="1" dirty="0" err="1" smtClean="0"/>
              <a:t>Bacteroides</a:t>
            </a:r>
            <a:r>
              <a:rPr lang="en-IN" i="1" dirty="0" smtClean="0"/>
              <a:t> </a:t>
            </a:r>
            <a:r>
              <a:rPr lang="en-IN" i="1" dirty="0" err="1" smtClean="0"/>
              <a:t>fragilis</a:t>
            </a:r>
            <a:r>
              <a:rPr lang="en-IN" i="1" dirty="0" smtClean="0"/>
              <a:t>; </a:t>
            </a:r>
            <a:r>
              <a:rPr lang="en-IN" dirty="0" smtClean="0"/>
              <a:t>among aerobes - </a:t>
            </a:r>
            <a:r>
              <a:rPr lang="en-IN" i="1" dirty="0" smtClean="0"/>
              <a:t>Escherichia coli</a:t>
            </a:r>
            <a:endParaRPr lang="en-IN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0"/>
            <a:ext cx="8229600" cy="857250"/>
          </a:xfrm>
        </p:spPr>
        <p:txBody>
          <a:bodyPr>
            <a:normAutofit/>
          </a:bodyPr>
          <a:lstStyle/>
          <a:p>
            <a:endParaRPr lang="en-IN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9998114"/>
              </p:ext>
            </p:extLst>
          </p:nvPr>
        </p:nvGraphicFramePr>
        <p:xfrm>
          <a:off x="296260" y="-2620220"/>
          <a:ext cx="8390540" cy="883118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532540"/>
                <a:gridCol w="1371600"/>
                <a:gridCol w="1371600"/>
                <a:gridCol w="1371600"/>
                <a:gridCol w="1371600"/>
                <a:gridCol w="1371600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800" dirty="0"/>
                        <a:t>Anatomical Site</a:t>
                      </a:r>
                      <a:endParaRPr lang="en-IN" sz="1000" dirty="0">
                        <a:latin typeface="Times New Roman"/>
                        <a:ea typeface="Calibri"/>
                      </a:endParaRPr>
                    </a:p>
                  </a:txBody>
                  <a:tcPr marL="68448" marR="684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800"/>
                        <a:t>Total  bacteria/ gm or ml</a:t>
                      </a:r>
                      <a:endParaRPr lang="en-IN" sz="1000">
                        <a:latin typeface="Times New Roman"/>
                        <a:ea typeface="Calibri"/>
                      </a:endParaRPr>
                    </a:p>
                  </a:txBody>
                  <a:tcPr marL="68448" marR="684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800"/>
                        <a:t>Anaerobic/</a:t>
                      </a:r>
                      <a:endParaRPr lang="en-IN" sz="100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800"/>
                        <a:t>Aerobic Ratio</a:t>
                      </a:r>
                      <a:endParaRPr lang="en-IN" sz="1000">
                        <a:latin typeface="Times New Roman"/>
                        <a:ea typeface="Calibri"/>
                      </a:endParaRPr>
                    </a:p>
                  </a:txBody>
                  <a:tcPr marL="68448" marR="684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800"/>
                        <a:t>Anaerobic Normal flora (common)</a:t>
                      </a:r>
                      <a:endParaRPr lang="en-IN" sz="1000">
                        <a:latin typeface="Times New Roman"/>
                        <a:ea typeface="Calibri"/>
                      </a:endParaRPr>
                    </a:p>
                  </a:txBody>
                  <a:tcPr marL="68448" marR="68448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800"/>
                        <a:t>Aerobic Normal flora (common)</a:t>
                      </a:r>
                      <a:endParaRPr lang="en-IN" sz="1000">
                        <a:latin typeface="Times New Roman"/>
                        <a:ea typeface="Calibri"/>
                      </a:endParaRPr>
                    </a:p>
                  </a:txBody>
                  <a:tcPr marL="68448" marR="68448" marT="0" marB="0"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900"/>
                        <a:t>Mouth</a:t>
                      </a:r>
                      <a:endParaRPr lang="en-IN" sz="1000">
                        <a:latin typeface="Times New Roman"/>
                        <a:ea typeface="Calibri"/>
                      </a:endParaRPr>
                    </a:p>
                  </a:txBody>
                  <a:tcPr marL="68448" marR="68448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900">
                        <a:latin typeface="Times New Roman"/>
                        <a:ea typeface="Calibri"/>
                      </a:endParaRPr>
                    </a:p>
                  </a:txBody>
                  <a:tcPr marL="68448" marR="68448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900">
                        <a:latin typeface="Times New Roman"/>
                        <a:ea typeface="Calibri"/>
                      </a:endParaRPr>
                    </a:p>
                  </a:txBody>
                  <a:tcPr marL="68448" marR="68448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900">
                        <a:latin typeface="Times New Roman"/>
                        <a:ea typeface="Calibri"/>
                      </a:endParaRPr>
                    </a:p>
                  </a:txBody>
                  <a:tcPr marL="68448" marR="68448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900"/>
                        <a:t>Predominant-</a:t>
                      </a:r>
                      <a:endParaRPr lang="en-IN" sz="1000">
                        <a:latin typeface="Times New Roman"/>
                        <a:ea typeface="Calibri"/>
                      </a:endParaRPr>
                    </a:p>
                  </a:txBody>
                  <a:tcPr marL="68448" marR="6844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900"/>
                        <a:t>Less predominant-</a:t>
                      </a:r>
                      <a:endParaRPr lang="en-IN" sz="1000">
                        <a:latin typeface="Times New Roman"/>
                        <a:ea typeface="Calibri"/>
                      </a:endParaRPr>
                    </a:p>
                  </a:txBody>
                  <a:tcPr marL="68448" marR="68448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900"/>
                        <a:t>Saliva </a:t>
                      </a:r>
                      <a:endParaRPr lang="en-IN" sz="1000">
                        <a:latin typeface="Times New Roman"/>
                        <a:ea typeface="Calibri"/>
                      </a:endParaRPr>
                    </a:p>
                  </a:txBody>
                  <a:tcPr marL="68448" marR="6844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900"/>
                        <a:t>10</a:t>
                      </a:r>
                      <a:r>
                        <a:rPr lang="en-IN" sz="900" baseline="30000"/>
                        <a:t>8</a:t>
                      </a:r>
                      <a:r>
                        <a:rPr lang="en-IN" sz="900"/>
                        <a:t>–10</a:t>
                      </a:r>
                      <a:r>
                        <a:rPr lang="en-IN" sz="900" baseline="30000"/>
                        <a:t>9</a:t>
                      </a:r>
                      <a:endParaRPr lang="en-IN" sz="1000">
                        <a:latin typeface="Times New Roman"/>
                        <a:ea typeface="Calibri"/>
                      </a:endParaRPr>
                    </a:p>
                  </a:txBody>
                  <a:tcPr marL="68448" marR="6844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900"/>
                        <a:t>1:1 </a:t>
                      </a:r>
                      <a:endParaRPr lang="en-IN" sz="1000">
                        <a:latin typeface="Times New Roman"/>
                        <a:ea typeface="Calibri"/>
                      </a:endParaRPr>
                    </a:p>
                  </a:txBody>
                  <a:tcPr marL="68448" marR="68448" marT="0" marB="0"/>
                </a:tc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900" dirty="0"/>
                        <a:t>Anaerobic cocci</a:t>
                      </a:r>
                      <a:endParaRPr lang="en-IN" sz="1000" dirty="0"/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900" dirty="0"/>
                        <a:t>Actinomyces</a:t>
                      </a:r>
                      <a:endParaRPr lang="en-IN" sz="1000" dirty="0"/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900" dirty="0" err="1"/>
                        <a:t>Fusobacterium</a:t>
                      </a:r>
                      <a:endParaRPr lang="en-IN" sz="1000" dirty="0"/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900" dirty="0" err="1"/>
                        <a:t>Bifidobacterium</a:t>
                      </a:r>
                      <a:endParaRPr lang="en-IN" sz="1000" dirty="0"/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900" dirty="0" err="1"/>
                        <a:t>P.melaninogenica</a:t>
                      </a:r>
                      <a:endParaRPr lang="en-IN" sz="1000" dirty="0"/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900" dirty="0"/>
                        <a:t>Spirochetes</a:t>
                      </a:r>
                      <a:endParaRPr lang="en-IN" sz="1000" dirty="0">
                        <a:latin typeface="Times New Roman"/>
                        <a:ea typeface="Calibri"/>
                      </a:endParaRPr>
                    </a:p>
                  </a:txBody>
                  <a:tcPr marL="68448" marR="68448" marT="0" marB="0"/>
                </a:tc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900"/>
                        <a:t>Viridans streptococci</a:t>
                      </a:r>
                      <a:endParaRPr lang="en-IN" sz="1000">
                        <a:latin typeface="Times New Roman"/>
                        <a:ea typeface="Calibri"/>
                      </a:endParaRPr>
                    </a:p>
                  </a:txBody>
                  <a:tcPr marL="68448" marR="68448" marT="0" marB="0"/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900"/>
                        <a:t>---</a:t>
                      </a:r>
                      <a:endParaRPr lang="en-IN" sz="1000">
                        <a:latin typeface="Times New Roman"/>
                        <a:ea typeface="Calibri"/>
                      </a:endParaRPr>
                    </a:p>
                  </a:txBody>
                  <a:tcPr marL="68448" marR="68448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900"/>
                        <a:t>Tooth surface </a:t>
                      </a:r>
                      <a:endParaRPr lang="en-IN" sz="1000">
                        <a:latin typeface="Times New Roman"/>
                        <a:ea typeface="Calibri"/>
                      </a:endParaRPr>
                    </a:p>
                  </a:txBody>
                  <a:tcPr marL="68448" marR="6844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900"/>
                        <a:t>10</a:t>
                      </a:r>
                      <a:r>
                        <a:rPr lang="en-IN" sz="900" baseline="30000"/>
                        <a:t>10</a:t>
                      </a:r>
                      <a:r>
                        <a:rPr lang="en-IN" sz="900"/>
                        <a:t>–10</a:t>
                      </a:r>
                      <a:r>
                        <a:rPr lang="en-IN" sz="900" baseline="30000"/>
                        <a:t>11</a:t>
                      </a:r>
                      <a:endParaRPr lang="en-IN" sz="1000">
                        <a:latin typeface="Times New Roman"/>
                        <a:ea typeface="Calibri"/>
                      </a:endParaRPr>
                    </a:p>
                  </a:txBody>
                  <a:tcPr marL="68448" marR="6844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900"/>
                        <a:t>1:1 </a:t>
                      </a:r>
                      <a:endParaRPr lang="en-IN" sz="1000">
                        <a:latin typeface="Times New Roman"/>
                        <a:ea typeface="Calibri"/>
                      </a:endParaRPr>
                    </a:p>
                  </a:txBody>
                  <a:tcPr marL="68448" marR="68448" marT="0" marB="0"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900"/>
                        <a:t>Gingiva</a:t>
                      </a:r>
                      <a:endParaRPr lang="en-IN" sz="1000">
                        <a:latin typeface="Times New Roman"/>
                        <a:ea typeface="Calibri"/>
                      </a:endParaRPr>
                    </a:p>
                  </a:txBody>
                  <a:tcPr marL="68448" marR="6844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900"/>
                        <a:t>10</a:t>
                      </a:r>
                      <a:r>
                        <a:rPr lang="en-IN" sz="900" baseline="30000"/>
                        <a:t>11</a:t>
                      </a:r>
                      <a:r>
                        <a:rPr lang="en-IN" sz="900"/>
                        <a:t>–10</a:t>
                      </a:r>
                      <a:r>
                        <a:rPr lang="en-IN" sz="900" baseline="30000"/>
                        <a:t>12</a:t>
                      </a:r>
                      <a:endParaRPr lang="en-IN" sz="1000">
                        <a:latin typeface="Times New Roman"/>
                        <a:ea typeface="Calibri"/>
                      </a:endParaRPr>
                    </a:p>
                  </a:txBody>
                  <a:tcPr marL="68448" marR="6844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900"/>
                        <a:t>10</a:t>
                      </a:r>
                      <a:r>
                        <a:rPr lang="en-IN" sz="900" baseline="30000"/>
                        <a:t>3</a:t>
                      </a:r>
                      <a:r>
                        <a:rPr lang="en-IN" sz="900"/>
                        <a:t>:1</a:t>
                      </a:r>
                      <a:endParaRPr lang="en-IN" sz="1000">
                        <a:latin typeface="Times New Roman"/>
                        <a:ea typeface="Calibri"/>
                      </a:endParaRPr>
                    </a:p>
                  </a:txBody>
                  <a:tcPr marL="68448" marR="68448" marT="0" marB="0"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900"/>
                        <a:t>Nasopharynx </a:t>
                      </a:r>
                      <a:endParaRPr lang="en-IN" sz="1000">
                        <a:latin typeface="Times New Roman"/>
                        <a:ea typeface="Calibri"/>
                      </a:endParaRPr>
                    </a:p>
                  </a:txBody>
                  <a:tcPr marL="68448" marR="68448" marT="0" marB="0"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900">
                        <a:latin typeface="Times New Roman"/>
                        <a:ea typeface="Calibri"/>
                      </a:endParaRPr>
                    </a:p>
                  </a:txBody>
                  <a:tcPr marL="68448" marR="68448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900">
                        <a:latin typeface="Times New Roman"/>
                        <a:ea typeface="Calibri"/>
                      </a:endParaRPr>
                    </a:p>
                  </a:txBody>
                  <a:tcPr marL="68448" marR="68448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900"/>
                        <a:t>Predominant-</a:t>
                      </a:r>
                      <a:endParaRPr lang="en-IN" sz="1000">
                        <a:latin typeface="Times New Roman"/>
                        <a:ea typeface="Calibri"/>
                      </a:endParaRPr>
                    </a:p>
                  </a:txBody>
                  <a:tcPr marL="68448" marR="6844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900"/>
                        <a:t>Less predominant-</a:t>
                      </a:r>
                      <a:endParaRPr lang="en-IN" sz="1000">
                        <a:latin typeface="Times New Roman"/>
                        <a:ea typeface="Calibri"/>
                      </a:endParaRPr>
                    </a:p>
                  </a:txBody>
                  <a:tcPr marL="68448" marR="68448" marT="0" marB="0"/>
                </a:tc>
              </a:tr>
              <a:tr h="1097280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900">
                        <a:latin typeface="Times New Roman"/>
                        <a:ea typeface="Calibri"/>
                      </a:endParaRPr>
                    </a:p>
                  </a:txBody>
                  <a:tcPr marL="68448" marR="6844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900">
                        <a:latin typeface="Times New Roman"/>
                        <a:ea typeface="Times New Roman"/>
                      </a:endParaRPr>
                    </a:p>
                  </a:txBody>
                  <a:tcPr marL="68448" marR="68448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900">
                        <a:latin typeface="Times New Roman"/>
                        <a:ea typeface="Calibri"/>
                      </a:endParaRPr>
                    </a:p>
                  </a:txBody>
                  <a:tcPr marL="68448" marR="6844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900"/>
                        <a:t>Prevotella species</a:t>
                      </a:r>
                      <a:endParaRPr lang="en-IN" sz="1000"/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900"/>
                        <a:t>Anaerobic cocci,</a:t>
                      </a:r>
                      <a:endParaRPr lang="en-IN" sz="1000"/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900"/>
                        <a:t>Fusobacterium </a:t>
                      </a:r>
                      <a:endParaRPr lang="en-IN" sz="1000">
                        <a:latin typeface="Times New Roman"/>
                        <a:ea typeface="Calibri"/>
                      </a:endParaRPr>
                    </a:p>
                  </a:txBody>
                  <a:tcPr marL="68448" marR="6844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900"/>
                        <a:t>Streptococci (α and non-hemolytic)</a:t>
                      </a:r>
                      <a:endParaRPr lang="en-IN" sz="1000"/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900"/>
                        <a:t>Neisseria (non-pathogenic species) </a:t>
                      </a:r>
                      <a:endParaRPr lang="en-IN" sz="1000"/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900"/>
                        <a:t>Diphtheroids,  </a:t>
                      </a:r>
                      <a:endParaRPr lang="en-IN" sz="1000"/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900"/>
                        <a:t>Staphylococcus epidermidis</a:t>
                      </a:r>
                      <a:endParaRPr lang="en-IN" sz="1000">
                        <a:latin typeface="Times New Roman"/>
                        <a:ea typeface="Calibri"/>
                      </a:endParaRPr>
                    </a:p>
                  </a:txBody>
                  <a:tcPr marL="68448" marR="6844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900"/>
                        <a:t>Haemophilus, </a:t>
                      </a:r>
                      <a:endParaRPr lang="en-IN" sz="1000"/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900"/>
                        <a:t>Meningococcus, </a:t>
                      </a:r>
                      <a:endParaRPr lang="en-IN" sz="1000"/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900"/>
                        <a:t>pneumococci, </a:t>
                      </a:r>
                      <a:endParaRPr lang="en-IN" sz="1000"/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900"/>
                        <a:t>Staphylococcus aureus, </a:t>
                      </a:r>
                      <a:endParaRPr lang="en-IN" sz="1000"/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900"/>
                        <a:t>Gram-negative rods, </a:t>
                      </a:r>
                      <a:endParaRPr lang="en-IN" sz="1000"/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900"/>
                        <a:t>Yeasts</a:t>
                      </a:r>
                      <a:endParaRPr lang="en-IN" sz="1000">
                        <a:latin typeface="Times New Roman"/>
                        <a:ea typeface="Calibri"/>
                      </a:endParaRPr>
                    </a:p>
                  </a:txBody>
                  <a:tcPr marL="68448" marR="68448" marT="0" marB="0"/>
                </a:tc>
              </a:tr>
              <a:tr h="342600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900"/>
                        <a:t>GIT</a:t>
                      </a:r>
                      <a:endParaRPr lang="en-IN" sz="1000">
                        <a:latin typeface="Times New Roman"/>
                        <a:ea typeface="Calibri"/>
                      </a:endParaRPr>
                    </a:p>
                  </a:txBody>
                  <a:tcPr marL="68448" marR="6844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900">
                        <a:latin typeface="Times New Roman"/>
                        <a:ea typeface="Times New Roman"/>
                      </a:endParaRPr>
                    </a:p>
                  </a:txBody>
                  <a:tcPr marL="68448" marR="68448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900">
                        <a:latin typeface="Times New Roman"/>
                        <a:ea typeface="Calibri"/>
                      </a:endParaRPr>
                    </a:p>
                  </a:txBody>
                  <a:tcPr marL="68448" marR="68448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900">
                        <a:latin typeface="Times New Roman"/>
                        <a:ea typeface="Calibri"/>
                      </a:endParaRPr>
                    </a:p>
                  </a:txBody>
                  <a:tcPr marL="68448" marR="68448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900"/>
                        <a:t>Predominant-</a:t>
                      </a:r>
                      <a:endParaRPr lang="en-IN" sz="1000">
                        <a:latin typeface="Times New Roman"/>
                        <a:ea typeface="Calibri"/>
                      </a:endParaRPr>
                    </a:p>
                  </a:txBody>
                  <a:tcPr marL="68448" marR="6844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900"/>
                        <a:t>Less predominant-</a:t>
                      </a:r>
                      <a:endParaRPr lang="en-IN" sz="1000">
                        <a:latin typeface="Times New Roman"/>
                        <a:ea typeface="Calibri"/>
                      </a:endParaRPr>
                    </a:p>
                  </a:txBody>
                  <a:tcPr marL="68448" marR="68448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900"/>
                        <a:t>Stomach </a:t>
                      </a:r>
                      <a:endParaRPr lang="en-IN" sz="1000">
                        <a:latin typeface="Times New Roman"/>
                        <a:ea typeface="Calibri"/>
                      </a:endParaRPr>
                    </a:p>
                  </a:txBody>
                  <a:tcPr marL="68448" marR="6844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900"/>
                        <a:t>0–10</a:t>
                      </a:r>
                      <a:r>
                        <a:rPr lang="en-IN" sz="900" baseline="30000"/>
                        <a:t>5</a:t>
                      </a:r>
                      <a:endParaRPr lang="en-IN" sz="1000">
                        <a:latin typeface="Times New Roman"/>
                        <a:ea typeface="Calibri"/>
                      </a:endParaRPr>
                    </a:p>
                  </a:txBody>
                  <a:tcPr marL="68448" marR="68448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900"/>
                        <a:t>1:1</a:t>
                      </a:r>
                      <a:endParaRPr lang="en-IN" sz="1000">
                        <a:latin typeface="Times New Roman"/>
                        <a:ea typeface="Calibri"/>
                      </a:endParaRPr>
                    </a:p>
                  </a:txBody>
                  <a:tcPr marL="68448" marR="68448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900"/>
                        <a:t>Lactobacillus</a:t>
                      </a:r>
                      <a:endParaRPr lang="en-IN" sz="1000">
                        <a:latin typeface="Times New Roman"/>
                        <a:ea typeface="Calibri"/>
                      </a:endParaRPr>
                    </a:p>
                  </a:txBody>
                  <a:tcPr marL="68448" marR="68448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900"/>
                        <a:t>Helicobacter pylori </a:t>
                      </a:r>
                      <a:endParaRPr lang="en-IN" sz="1000">
                        <a:latin typeface="Times New Roman"/>
                        <a:ea typeface="Calibri"/>
                      </a:endParaRPr>
                    </a:p>
                  </a:txBody>
                  <a:tcPr marL="68448" marR="68448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1000">
                        <a:latin typeface="Times New Roman"/>
                        <a:ea typeface="Calibri"/>
                      </a:endParaRPr>
                    </a:p>
                  </a:txBody>
                  <a:tcPr marL="68448" marR="68448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900"/>
                        <a:t>Jejunum/ileum </a:t>
                      </a:r>
                      <a:endParaRPr lang="en-IN" sz="1000">
                        <a:latin typeface="Times New Roman"/>
                        <a:ea typeface="Calibri"/>
                      </a:endParaRPr>
                    </a:p>
                  </a:txBody>
                  <a:tcPr marL="68448" marR="68448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900"/>
                        <a:t>10</a:t>
                      </a:r>
                      <a:r>
                        <a:rPr lang="en-IN" sz="900" baseline="30000"/>
                        <a:t>4</a:t>
                      </a:r>
                      <a:r>
                        <a:rPr lang="en-IN" sz="900"/>
                        <a:t>–10</a:t>
                      </a:r>
                      <a:r>
                        <a:rPr lang="en-IN" sz="900" baseline="30000"/>
                        <a:t>7</a:t>
                      </a:r>
                      <a:endParaRPr lang="en-IN" sz="1000">
                        <a:latin typeface="Times New Roman"/>
                        <a:ea typeface="Calibri"/>
                      </a:endParaRPr>
                    </a:p>
                  </a:txBody>
                  <a:tcPr marL="68448" marR="68448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900"/>
                        <a:t>1:1</a:t>
                      </a:r>
                      <a:endParaRPr lang="en-IN" sz="1000">
                        <a:latin typeface="Times New Roman"/>
                        <a:ea typeface="Calibri"/>
                      </a:endParaRPr>
                    </a:p>
                  </a:txBody>
                  <a:tcPr marL="68448" marR="68448" marT="0" marB="0"/>
                </a:tc>
                <a:tc rowSpan="2"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900"/>
                        <a:t>Anaerobic cocci</a:t>
                      </a:r>
                      <a:endParaRPr lang="en-IN" sz="1000"/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900"/>
                        <a:t>Bacteroides fragilis</a:t>
                      </a:r>
                      <a:endParaRPr lang="en-IN" sz="1000"/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900"/>
                        <a:t>Fusobacterium</a:t>
                      </a:r>
                      <a:endParaRPr lang="en-IN" sz="1000"/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900"/>
                        <a:t>Bifidobacterium</a:t>
                      </a:r>
                      <a:endParaRPr lang="en-IN" sz="1000"/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900"/>
                        <a:t>Prevotella</a:t>
                      </a:r>
                      <a:endParaRPr lang="en-IN" sz="1000"/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900"/>
                        <a:t>Clostridium</a:t>
                      </a:r>
                      <a:endParaRPr lang="en-IN" sz="1000">
                        <a:latin typeface="Times New Roman"/>
                        <a:ea typeface="Calibri"/>
                      </a:endParaRPr>
                    </a:p>
                  </a:txBody>
                  <a:tcPr marL="68448" marR="68448" marT="0" marB="0"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900"/>
                        <a:t>Enterobacteriaceae and other Gram-negative rods, Enterococci, </a:t>
                      </a:r>
                      <a:endParaRPr lang="en-IN" sz="1000"/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900"/>
                        <a:t>Streptococci (α and non hemolytic)</a:t>
                      </a:r>
                      <a:endParaRPr lang="en-IN" sz="1000">
                        <a:latin typeface="Times New Roman"/>
                        <a:ea typeface="Calibri"/>
                      </a:endParaRPr>
                    </a:p>
                  </a:txBody>
                  <a:tcPr marL="68448" marR="68448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900"/>
                        <a:t>Diphtheroids </a:t>
                      </a:r>
                      <a:endParaRPr lang="en-IN" sz="1000"/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900"/>
                        <a:t>Candida albicans and other yeasts</a:t>
                      </a:r>
                      <a:endParaRPr lang="en-IN" sz="1000"/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900"/>
                        <a:t>Staphylococcus aureus</a:t>
                      </a:r>
                      <a:endParaRPr lang="en-IN" sz="1000">
                        <a:latin typeface="Times New Roman"/>
                        <a:ea typeface="Calibri"/>
                      </a:endParaRPr>
                    </a:p>
                  </a:txBody>
                  <a:tcPr marL="68448" marR="68448" marT="0" marB="0"/>
                </a:tc>
              </a:tr>
              <a:tr h="11965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900"/>
                        <a:t>Terminal ileum &amp; colon</a:t>
                      </a:r>
                      <a:endParaRPr lang="en-IN" sz="1000">
                        <a:latin typeface="Times New Roman"/>
                        <a:ea typeface="Calibri"/>
                      </a:endParaRPr>
                    </a:p>
                  </a:txBody>
                  <a:tcPr marL="68448" marR="68448" marT="0" marB="0"/>
                </a:tc>
                <a:tc>
                  <a:txBody>
                    <a:bodyPr/>
                    <a:lstStyle/>
                    <a:p>
                      <a:r>
                        <a:rPr lang="en-IN" sz="900"/>
                        <a:t>10</a:t>
                      </a:r>
                      <a:r>
                        <a:rPr lang="en-IN" sz="900" baseline="30000"/>
                        <a:t>11</a:t>
                      </a:r>
                      <a:r>
                        <a:rPr lang="en-IN" sz="900"/>
                        <a:t>–10</a:t>
                      </a:r>
                      <a:r>
                        <a:rPr lang="en-IN" sz="900" baseline="30000"/>
                        <a:t>12</a:t>
                      </a:r>
                      <a:endParaRPr lang="en-IN" sz="1200">
                        <a:latin typeface="Times New Roman"/>
                        <a:ea typeface="Times New Roman"/>
                      </a:endParaRPr>
                    </a:p>
                  </a:txBody>
                  <a:tcPr marL="68448" marR="68448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900"/>
                        <a:t>10</a:t>
                      </a:r>
                      <a:r>
                        <a:rPr lang="en-IN" sz="900" baseline="30000"/>
                        <a:t>3</a:t>
                      </a:r>
                      <a:r>
                        <a:rPr lang="en-IN" sz="900"/>
                        <a:t>:1</a:t>
                      </a:r>
                      <a:endParaRPr lang="en-IN" sz="1000">
                        <a:latin typeface="Times New Roman"/>
                        <a:ea typeface="Calibri"/>
                      </a:endParaRPr>
                    </a:p>
                  </a:txBody>
                  <a:tcPr marL="68448" marR="68448" marT="0" marB="0"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370840">
                <a:tc gridSpan="4"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900"/>
                        <a:t>Female genital tract</a:t>
                      </a:r>
                      <a:endParaRPr lang="en-IN" sz="1000">
                        <a:latin typeface="Times New Roman"/>
                        <a:ea typeface="Calibri"/>
                      </a:endParaRPr>
                    </a:p>
                  </a:txBody>
                  <a:tcPr marL="68448" marR="68448" marT="0" marB="0"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900"/>
                        <a:t>Predominant-</a:t>
                      </a:r>
                      <a:endParaRPr lang="en-IN" sz="1000">
                        <a:latin typeface="Times New Roman"/>
                        <a:ea typeface="Calibri"/>
                      </a:endParaRPr>
                    </a:p>
                  </a:txBody>
                  <a:tcPr marL="68448" marR="6844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900"/>
                        <a:t>Less predominant-</a:t>
                      </a:r>
                      <a:endParaRPr lang="en-IN" sz="1000">
                        <a:latin typeface="Times New Roman"/>
                        <a:ea typeface="Calibri"/>
                      </a:endParaRPr>
                    </a:p>
                  </a:txBody>
                  <a:tcPr marL="68448" marR="68448" marT="0" marB="0"/>
                </a:tc>
              </a:tr>
              <a:tr h="12519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900"/>
                        <a:t>Vagina</a:t>
                      </a:r>
                      <a:endParaRPr lang="en-IN" sz="1000">
                        <a:latin typeface="Times New Roman"/>
                        <a:ea typeface="Calibri"/>
                      </a:endParaRPr>
                    </a:p>
                  </a:txBody>
                  <a:tcPr marL="68448" marR="68448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900"/>
                        <a:t>10</a:t>
                      </a:r>
                      <a:r>
                        <a:rPr lang="en-IN" sz="900" baseline="30000"/>
                        <a:t>7</a:t>
                      </a:r>
                      <a:r>
                        <a:rPr lang="en-IN" sz="900"/>
                        <a:t>–10</a:t>
                      </a:r>
                      <a:r>
                        <a:rPr lang="en-IN" sz="900" baseline="30000"/>
                        <a:t>9</a:t>
                      </a:r>
                      <a:endParaRPr lang="en-IN" sz="1000">
                        <a:latin typeface="Times New Roman"/>
                        <a:ea typeface="Calibri"/>
                      </a:endParaRPr>
                    </a:p>
                  </a:txBody>
                  <a:tcPr marL="68448" marR="68448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900"/>
                        <a:t>10:1</a:t>
                      </a:r>
                      <a:endParaRPr lang="en-IN" sz="1000">
                        <a:latin typeface="Times New Roman"/>
                        <a:ea typeface="Calibri"/>
                      </a:endParaRPr>
                    </a:p>
                  </a:txBody>
                  <a:tcPr marL="68448" marR="68448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900"/>
                        <a:t>Anaerobic cocci</a:t>
                      </a:r>
                      <a:endParaRPr lang="en-IN" sz="1000"/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900"/>
                        <a:t>Lactobacillus</a:t>
                      </a:r>
                      <a:endParaRPr lang="en-IN" sz="1000"/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900"/>
                        <a:t>Prevotella</a:t>
                      </a:r>
                      <a:endParaRPr lang="en-IN" sz="1000"/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900"/>
                        <a:t>Bifidobacterium</a:t>
                      </a:r>
                      <a:endParaRPr lang="en-IN" sz="1000"/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900"/>
                        <a:t>Clostridium</a:t>
                      </a:r>
                      <a:endParaRPr lang="en-IN" sz="1000">
                        <a:latin typeface="Times New Roman"/>
                        <a:ea typeface="Calibri"/>
                      </a:endParaRPr>
                    </a:p>
                  </a:txBody>
                  <a:tcPr marL="68448" marR="6844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900"/>
                        <a:t>Corynebacterium species, Lactobacillus species,</a:t>
                      </a:r>
                      <a:endParaRPr lang="en-IN" sz="1000"/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900"/>
                        <a:t>Streptococci (α and non hemolytic)</a:t>
                      </a:r>
                      <a:endParaRPr lang="en-IN" sz="1000"/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900"/>
                        <a:t>Neisseria (non-pathogenic species) </a:t>
                      </a:r>
                      <a:endParaRPr lang="en-IN" sz="1000">
                        <a:latin typeface="Times New Roman"/>
                        <a:ea typeface="Calibri"/>
                      </a:endParaRPr>
                    </a:p>
                  </a:txBody>
                  <a:tcPr marL="68448" marR="6844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900"/>
                        <a:t>Enterococci, Enterobacteriaceae &amp; other Gram-negative rods, </a:t>
                      </a:r>
                      <a:endParaRPr lang="en-IN" sz="1000"/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900"/>
                        <a:t>S.epidermidis, </a:t>
                      </a:r>
                      <a:endParaRPr lang="en-IN" sz="1000"/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900"/>
                        <a:t>Candida albicans and other yeasts</a:t>
                      </a:r>
                      <a:endParaRPr lang="en-IN" sz="1000">
                        <a:latin typeface="Times New Roman"/>
                        <a:ea typeface="Calibri"/>
                      </a:endParaRPr>
                    </a:p>
                  </a:txBody>
                  <a:tcPr marL="68448" marR="68448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/>
                        <a:t>Skin</a:t>
                      </a:r>
                      <a:endParaRPr lang="en-IN" sz="1000">
                        <a:latin typeface="Times New Roman"/>
                        <a:ea typeface="Calibri"/>
                      </a:endParaRPr>
                    </a:p>
                  </a:txBody>
                  <a:tcPr marL="68448" marR="6844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IN" sz="900">
                        <a:solidFill>
                          <a:srgbClr val="984806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8448" marR="6844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IN" sz="900">
                        <a:solidFill>
                          <a:srgbClr val="984806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8448" marR="6844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IN" sz="900">
                        <a:latin typeface="Times New Roman"/>
                        <a:ea typeface="Calibri"/>
                      </a:endParaRPr>
                    </a:p>
                  </a:txBody>
                  <a:tcPr marL="68448" marR="68448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900"/>
                        <a:t>Predominant-</a:t>
                      </a:r>
                      <a:endParaRPr lang="en-IN" sz="1000">
                        <a:latin typeface="Times New Roman"/>
                        <a:ea typeface="Calibri"/>
                      </a:endParaRPr>
                    </a:p>
                  </a:txBody>
                  <a:tcPr marL="68448" marR="6844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900"/>
                        <a:t>Less predominant-</a:t>
                      </a:r>
                      <a:endParaRPr lang="en-IN" sz="1000">
                        <a:latin typeface="Times New Roman"/>
                        <a:ea typeface="Calibri"/>
                      </a:endParaRPr>
                    </a:p>
                  </a:txBody>
                  <a:tcPr marL="68448" marR="68448" marT="0" marB="0"/>
                </a:tc>
              </a:tr>
              <a:tr h="12344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900">
                        <a:latin typeface="Times New Roman"/>
                        <a:ea typeface="Times New Roman"/>
                      </a:endParaRPr>
                    </a:p>
                  </a:txBody>
                  <a:tcPr marL="68448" marR="68448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900"/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900"/>
                        <a:t>10</a:t>
                      </a:r>
                      <a:r>
                        <a:rPr lang="en-IN" sz="900" baseline="30000"/>
                        <a:t>2</a:t>
                      </a:r>
                      <a:r>
                        <a:rPr lang="en-IN" sz="900"/>
                        <a:t>–10</a:t>
                      </a:r>
                      <a:r>
                        <a:rPr lang="en-IN" sz="900" baseline="30000"/>
                        <a:t>3</a:t>
                      </a:r>
                      <a:endParaRPr lang="en-IN" sz="1000">
                        <a:latin typeface="Times New Roman"/>
                        <a:ea typeface="Calibri"/>
                      </a:endParaRPr>
                    </a:p>
                  </a:txBody>
                  <a:tcPr marL="68448" marR="68448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900"/>
                        <a:t>3:2</a:t>
                      </a:r>
                      <a:endParaRPr lang="en-IN" sz="1000">
                        <a:latin typeface="Times New Roman"/>
                        <a:ea typeface="Calibri"/>
                      </a:endParaRPr>
                    </a:p>
                  </a:txBody>
                  <a:tcPr marL="68448" marR="6844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900"/>
                        <a:t>Propionibacterium </a:t>
                      </a:r>
                      <a:endParaRPr lang="en-IN" sz="1000"/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900"/>
                        <a:t>Anaerobic cocci</a:t>
                      </a:r>
                      <a:endParaRPr lang="en-IN" sz="1000">
                        <a:latin typeface="Times New Roman"/>
                        <a:ea typeface="Calibri"/>
                      </a:endParaRPr>
                    </a:p>
                  </a:txBody>
                  <a:tcPr marL="68448" marR="6844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900"/>
                        <a:t>Staphylococcus epidermidis </a:t>
                      </a:r>
                      <a:endParaRPr lang="en-IN" sz="1000"/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900"/>
                        <a:t>Diphtheroids </a:t>
                      </a:r>
                      <a:endParaRPr lang="en-IN" sz="1000"/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900"/>
                        <a:t>Micrococcus species </a:t>
                      </a:r>
                      <a:endParaRPr lang="en-IN" sz="1000"/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900"/>
                        <a:t>Neisseria (Non-pathogenic species) </a:t>
                      </a:r>
                      <a:endParaRPr lang="en-IN" sz="1000"/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900"/>
                        <a:t>Streptococci (α and non hemolytic)</a:t>
                      </a:r>
                      <a:endParaRPr lang="en-IN" sz="1000">
                        <a:latin typeface="Times New Roman"/>
                        <a:ea typeface="Calibri"/>
                      </a:endParaRPr>
                    </a:p>
                  </a:txBody>
                  <a:tcPr marL="68448" marR="6844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900" dirty="0"/>
                        <a:t>Staphylococcus aureus , </a:t>
                      </a:r>
                      <a:endParaRPr lang="en-IN" sz="1000" dirty="0"/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900" dirty="0"/>
                        <a:t>Candida species, </a:t>
                      </a:r>
                      <a:r>
                        <a:rPr lang="en-IN" sz="900" dirty="0" err="1"/>
                        <a:t>Acinetobacter</a:t>
                      </a:r>
                      <a:r>
                        <a:rPr lang="en-IN" sz="900" dirty="0"/>
                        <a:t> species</a:t>
                      </a:r>
                      <a:endParaRPr lang="en-IN" sz="1000" dirty="0">
                        <a:latin typeface="Times New Roman"/>
                        <a:ea typeface="Calibri"/>
                      </a:endParaRPr>
                    </a:p>
                  </a:txBody>
                  <a:tcPr marL="68448" marR="68448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N" sz="3200" b="1" dirty="0" smtClean="0">
                <a:effectLst/>
              </a:rPr>
              <a:t>Beneficial Effects of Normal Flora</a:t>
            </a:r>
            <a:endParaRPr lang="en-IN" sz="320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IN" b="1" dirty="0" smtClean="0"/>
              <a:t>Prevent colonization of pathogen</a:t>
            </a:r>
            <a:r>
              <a:rPr lang="en-IN" dirty="0" smtClean="0"/>
              <a:t>: compete for attachment sites or for essential nutrients</a:t>
            </a:r>
          </a:p>
          <a:p>
            <a:r>
              <a:rPr lang="en-IN" dirty="0" smtClean="0"/>
              <a:t></a:t>
            </a:r>
            <a:r>
              <a:rPr lang="en-IN" b="1" dirty="0" smtClean="0"/>
              <a:t>Synthesize vitamin</a:t>
            </a:r>
            <a:r>
              <a:rPr lang="en-IN" dirty="0" smtClean="0"/>
              <a:t>: Vitamin K and B complex</a:t>
            </a:r>
          </a:p>
          <a:p>
            <a:r>
              <a:rPr lang="en-IN" b="1" dirty="0" smtClean="0"/>
              <a:t>Waste produced antagonize other bacteria</a:t>
            </a:r>
            <a:r>
              <a:rPr lang="en-IN" dirty="0" smtClean="0"/>
              <a:t>:</a:t>
            </a:r>
          </a:p>
          <a:p>
            <a:pPr>
              <a:buFontTx/>
              <a:buChar char="-"/>
            </a:pPr>
            <a:r>
              <a:rPr lang="en-IN" dirty="0" smtClean="0"/>
              <a:t>Fatty acids and peroxides </a:t>
            </a:r>
          </a:p>
          <a:p>
            <a:pPr>
              <a:buFontTx/>
              <a:buChar char="-"/>
            </a:pPr>
            <a:r>
              <a:rPr lang="en-IN" dirty="0" smtClean="0"/>
              <a:t>Lactic acid: Lactobacilli in vagina of adult females maintain  acidic pH</a:t>
            </a:r>
          </a:p>
          <a:p>
            <a:pPr>
              <a:buFontTx/>
              <a:buChar char="-"/>
            </a:pPr>
            <a:r>
              <a:rPr lang="en-IN" dirty="0" smtClean="0"/>
              <a:t>Bacteriocin: antibiotic-like substances that can inhibit or kill other bacteria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1913</TotalTime>
  <Words>1163</Words>
  <Application>Microsoft Office PowerPoint</Application>
  <PresentationFormat>On-screen Show (16:9)</PresentationFormat>
  <Paragraphs>215</Paragraphs>
  <Slides>22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Normal Microbial Flora of Human Body</vt:lpstr>
      <vt:lpstr>Normal flora </vt:lpstr>
      <vt:lpstr>Normal Flora</vt:lpstr>
      <vt:lpstr>Transient Flora</vt:lpstr>
      <vt:lpstr>MICRO BIOLOGY OF NORMAL FLORA</vt:lpstr>
      <vt:lpstr>PowerPoint Presentation</vt:lpstr>
      <vt:lpstr>PowerPoint Presentation</vt:lpstr>
      <vt:lpstr>PowerPoint Presentation</vt:lpstr>
      <vt:lpstr>Beneficial Effects of Normal Flora</vt:lpstr>
      <vt:lpstr>Beneficial Effects of Normal Flora</vt:lpstr>
      <vt:lpstr>Beneficial Effects of Normal Flora</vt:lpstr>
      <vt:lpstr>Beneficial Effects of Normal Flora</vt:lpstr>
      <vt:lpstr>Disturbed Normal Flora Promote Infection</vt:lpstr>
      <vt:lpstr>Disturbed Normal Flora Promote Infection</vt:lpstr>
      <vt:lpstr>Harmful Effects of Normal Flora</vt:lpstr>
      <vt:lpstr>Harmful Effects of Normal Flora</vt:lpstr>
      <vt:lpstr>Diseases produced by Normal Flora</vt:lpstr>
      <vt:lpstr>Probiotics</vt:lpstr>
      <vt:lpstr>Uses of Probiotics</vt:lpstr>
      <vt:lpstr>Uses of Probiotics</vt:lpstr>
      <vt:lpstr>Prebiotics</vt:lpstr>
      <vt:lpstr>REFRENCES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Dr Munish</cp:lastModifiedBy>
  <cp:revision>155</cp:revision>
  <dcterms:created xsi:type="dcterms:W3CDTF">2013-08-21T19:17:07Z</dcterms:created>
  <dcterms:modified xsi:type="dcterms:W3CDTF">2022-10-14T08:58:29Z</dcterms:modified>
</cp:coreProperties>
</file>