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358" r:id="rId2"/>
    <p:sldId id="267" r:id="rId3"/>
    <p:sldId id="256" r:id="rId4"/>
    <p:sldId id="333" r:id="rId5"/>
    <p:sldId id="318" r:id="rId6"/>
    <p:sldId id="298" r:id="rId7"/>
    <p:sldId id="319" r:id="rId8"/>
    <p:sldId id="320" r:id="rId9"/>
    <p:sldId id="280" r:id="rId10"/>
    <p:sldId id="281" r:id="rId11"/>
    <p:sldId id="289" r:id="rId12"/>
    <p:sldId id="322" r:id="rId13"/>
    <p:sldId id="283" r:id="rId14"/>
    <p:sldId id="323" r:id="rId15"/>
    <p:sldId id="290" r:id="rId16"/>
    <p:sldId id="315" r:id="rId17"/>
    <p:sldId id="293" r:id="rId18"/>
    <p:sldId id="294" r:id="rId19"/>
    <p:sldId id="295" r:id="rId20"/>
    <p:sldId id="324" r:id="rId21"/>
    <p:sldId id="325" r:id="rId22"/>
    <p:sldId id="296" r:id="rId23"/>
    <p:sldId id="297" r:id="rId24"/>
    <p:sldId id="301" r:id="rId25"/>
    <p:sldId id="311" r:id="rId26"/>
    <p:sldId id="312" r:id="rId27"/>
    <p:sldId id="313" r:id="rId28"/>
    <p:sldId id="314" r:id="rId29"/>
    <p:sldId id="316" r:id="rId30"/>
    <p:sldId id="317" r:id="rId31"/>
    <p:sldId id="299" r:id="rId32"/>
    <p:sldId id="327" r:id="rId33"/>
    <p:sldId id="326" r:id="rId34"/>
    <p:sldId id="302" r:id="rId35"/>
    <p:sldId id="303" r:id="rId36"/>
    <p:sldId id="304" r:id="rId37"/>
    <p:sldId id="305" r:id="rId38"/>
    <p:sldId id="306" r:id="rId39"/>
    <p:sldId id="307" r:id="rId40"/>
    <p:sldId id="328" r:id="rId41"/>
    <p:sldId id="308" r:id="rId42"/>
    <p:sldId id="309" r:id="rId43"/>
    <p:sldId id="310" r:id="rId4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100" d="100"/>
          <a:sy n="100" d="100"/>
        </p:scale>
        <p:origin x="-516" y="1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3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="" xmlns:a16="http://schemas.microsoft.com/office/drawing/2014/main" id="{B63C5ECB-1834-420A-8DEC-7D02CDE9FA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>
            <a:extLst>
              <a:ext uri="{FF2B5EF4-FFF2-40B4-BE49-F238E27FC236}">
                <a16:creationId xmlns="" xmlns:a16="http://schemas.microsoft.com/office/drawing/2014/main" id="{100823EB-F5E3-41B5-8DAD-679658D9677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>
            <a:extLst>
              <a:ext uri="{FF2B5EF4-FFF2-40B4-BE49-F238E27FC236}">
                <a16:creationId xmlns="" xmlns:a16="http://schemas.microsoft.com/office/drawing/2014/main" id="{9D3ECB04-1801-4E58-AB36-29162721C0B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5">
            <a:extLst>
              <a:ext uri="{FF2B5EF4-FFF2-40B4-BE49-F238E27FC236}">
                <a16:creationId xmlns="" xmlns:a16="http://schemas.microsoft.com/office/drawing/2014/main" id="{2472F910-2502-45A8-AA4D-E802C795749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6">
            <a:extLst>
              <a:ext uri="{FF2B5EF4-FFF2-40B4-BE49-F238E27FC236}">
                <a16:creationId xmlns="" xmlns:a16="http://schemas.microsoft.com/office/drawing/2014/main" id="{A7649C76-A63F-45C5-98C3-F52FD070140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>
            <a:extLst>
              <a:ext uri="{FF2B5EF4-FFF2-40B4-BE49-F238E27FC236}">
                <a16:creationId xmlns="" xmlns:a16="http://schemas.microsoft.com/office/drawing/2014/main" id="{4B330CF9-9AB4-498F-AB9D-F49F259D12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9A9990-84CF-42D3-B366-FFCE01CAA0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137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="" xmlns:a16="http://schemas.microsoft.com/office/drawing/2014/main" id="{D9359E0C-1F73-40AE-9DBA-958119E87E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>
            <a:extLst>
              <a:ext uri="{FF2B5EF4-FFF2-40B4-BE49-F238E27FC236}">
                <a16:creationId xmlns="" xmlns:a16="http://schemas.microsoft.com/office/drawing/2014/main" id="{3A221B7D-712C-49EF-9701-760C48F2B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46084" name="Slide Number Placeholder 3">
            <a:extLst>
              <a:ext uri="{FF2B5EF4-FFF2-40B4-BE49-F238E27FC236}">
                <a16:creationId xmlns="" xmlns:a16="http://schemas.microsoft.com/office/drawing/2014/main" id="{59096FD9-4DCC-4F85-96D3-7BD439B124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653311-B55F-4826-A687-57778BAA31CD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A23B-9BE8-41BC-9CE9-3B9B3147DE0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60D6-024E-4D5E-8D78-EA50F644449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090F-92CF-4CA1-B75E-5C21E7EDAD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C260-B17B-4AFC-80F6-5700A4EDEC9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22FAC-9B9B-4D65-8762-BEFC6C286BA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E369-3E97-4BCE-8E00-61AD4D50D2B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0DCB-F6FB-4EBD-98B8-7BECCD6F0DC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4549-4CAE-4858-87B2-60F15094875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26458-C2AD-4FD9-B260-60CB98031E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AA41-EC1D-4305-BD27-150B7020E8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69D2C4-560C-4BDE-85E6-3677B553234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F838A6-EF8D-41A4-8DA5-FCBB9DD5B0A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zoom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lculator" TargetMode="External"/><Relationship Id="rId2" Type="http://schemas.openxmlformats.org/officeDocument/2006/relationships/hyperlink" Target="http://en.wikipedia.org/wiki/Digital_computer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n.wikipedia.org/wiki/Number_(mathematics)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tate_(computer_science)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Information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30480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COMPUTER FUNDAMENTAL &amp; PROBLEM SOLVING TECHNIQUES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33800" y="2286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BCA 1001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0" y="3810000"/>
            <a:ext cx="59436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By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Himanshu Shukla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Assistant Professor	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Computer Application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UIET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CSJM University, Kanpur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b="1" i="1" dirty="0">
              <a:solidFill>
                <a:schemeClr val="bg1">
                  <a:lumMod val="95000"/>
                  <a:lumOff val="5000"/>
                </a:schemeClr>
              </a:solidFill>
              <a:latin typeface="AmarilloUSAF" pitchFamily="2" charset="0"/>
            </a:endParaRPr>
          </a:p>
        </p:txBody>
      </p:sp>
    </p:spTree>
  </p:cSld>
  <p:clrMapOvr>
    <a:masterClrMapping/>
  </p:clrMapOvr>
  <p:transition spd="med" advTm="4000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="" xmlns:a16="http://schemas.microsoft.com/office/drawing/2014/main" id="{212EBE4A-3EED-4103-8A70-90553310E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 dirty="0">
                <a:latin typeface="Amelia" pitchFamily="2" charset="0"/>
              </a:rPr>
              <a:t>Decimal Number System</a:t>
            </a:r>
          </a:p>
        </p:txBody>
      </p:sp>
      <p:sp>
        <p:nvSpPr>
          <p:cNvPr id="9219" name="Rectangle 4">
            <a:extLst>
              <a:ext uri="{FF2B5EF4-FFF2-40B4-BE49-F238E27FC236}">
                <a16:creationId xmlns="" xmlns:a16="http://schemas.microsoft.com/office/drawing/2014/main" id="{30259C4A-5ABF-4F15-B5CA-503F714BC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9220" name="Rectangle 6">
            <a:extLst>
              <a:ext uri="{FF2B5EF4-FFF2-40B4-BE49-F238E27FC236}">
                <a16:creationId xmlns="" xmlns:a16="http://schemas.microsoft.com/office/drawing/2014/main" id="{AC6BCF63-898B-43BF-91BB-1F4CBA6B6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5847" name="Rectangle 7">
            <a:extLst>
              <a:ext uri="{FF2B5EF4-FFF2-40B4-BE49-F238E27FC236}">
                <a16:creationId xmlns="" xmlns:a16="http://schemas.microsoft.com/office/drawing/2014/main" id="{83F5229E-C6F2-4C07-9C3B-60B969175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514600"/>
            <a:ext cx="8229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Example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               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         1593</a:t>
            </a:r>
            <a:r>
              <a:rPr lang="en-US" altLang="en-US" sz="3200" baseline="-25000">
                <a:latin typeface="Times New Roman" panose="02020603050405020304" pitchFamily="18" charset="0"/>
              </a:rPr>
              <a:t>10</a:t>
            </a:r>
            <a:r>
              <a:rPr lang="en-US" altLang="en-US" sz="3200">
                <a:latin typeface="Times New Roman" panose="02020603050405020304" pitchFamily="18" charset="0"/>
              </a:rPr>
              <a:t> = 1x 10</a:t>
            </a:r>
            <a:r>
              <a:rPr lang="en-US" altLang="en-US" sz="3200" baseline="30000">
                <a:latin typeface="Times New Roman" panose="02020603050405020304" pitchFamily="18" charset="0"/>
              </a:rPr>
              <a:t>3</a:t>
            </a:r>
            <a:r>
              <a:rPr lang="en-US" altLang="en-US" sz="3200">
                <a:latin typeface="Times New Roman" panose="02020603050405020304" pitchFamily="18" charset="0"/>
              </a:rPr>
              <a:t> + 5x 10</a:t>
            </a:r>
            <a:r>
              <a:rPr lang="en-US" altLang="en-US" sz="3200" baseline="30000">
                <a:latin typeface="Times New Roman" panose="02020603050405020304" pitchFamily="18" charset="0"/>
              </a:rPr>
              <a:t>2 </a:t>
            </a:r>
            <a:r>
              <a:rPr lang="en-US" altLang="en-US" sz="3200">
                <a:latin typeface="Times New Roman" panose="02020603050405020304" pitchFamily="18" charset="0"/>
              </a:rPr>
              <a:t>+ 9x10</a:t>
            </a:r>
            <a:r>
              <a:rPr lang="en-US" altLang="en-US" sz="3200" baseline="30000">
                <a:latin typeface="Times New Roman" panose="02020603050405020304" pitchFamily="18" charset="0"/>
              </a:rPr>
              <a:t>1 </a:t>
            </a:r>
            <a:r>
              <a:rPr lang="en-US" altLang="en-US" sz="3200">
                <a:latin typeface="Times New Roman" panose="02020603050405020304" pitchFamily="18" charset="0"/>
              </a:rPr>
              <a:t>+3x10</a:t>
            </a:r>
            <a:r>
              <a:rPr lang="en-US" altLang="en-US" sz="3200" baseline="30000">
                <a:latin typeface="Times New Roman" panose="02020603050405020304" pitchFamily="18" charset="0"/>
              </a:rPr>
              <a:t>0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 baseline="30000">
                <a:latin typeface="Times New Roman" panose="02020603050405020304" pitchFamily="18" charset="0"/>
              </a:rPr>
              <a:t>                                  </a:t>
            </a:r>
            <a:r>
              <a:rPr lang="en-US" altLang="en-US" sz="3200">
                <a:latin typeface="Times New Roman" panose="02020603050405020304" pitchFamily="18" charset="0"/>
              </a:rPr>
              <a:t>= 1000   + 500     + 90      + 3</a:t>
            </a:r>
            <a:endParaRPr lang="en-US" altLang="en-US" sz="3200" baseline="30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			    = 1593</a:t>
            </a:r>
            <a:r>
              <a:rPr lang="en-US" altLang="en-US" sz="3200" baseline="-25000">
                <a:latin typeface="Times New Roman" panose="02020603050405020304" pitchFamily="18" charset="0"/>
              </a:rPr>
              <a:t>10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="" xmlns:a16="http://schemas.microsoft.com/office/drawing/2014/main" id="{A1B1E377-7DE9-49E5-808B-B24DA6E98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 dirty="0">
                <a:latin typeface="Amelia" pitchFamily="2" charset="0"/>
              </a:rPr>
              <a:t>Decimal Number System</a:t>
            </a:r>
          </a:p>
        </p:txBody>
      </p:sp>
      <p:sp>
        <p:nvSpPr>
          <p:cNvPr id="10243" name="Rectangle 4">
            <a:extLst>
              <a:ext uri="{FF2B5EF4-FFF2-40B4-BE49-F238E27FC236}">
                <a16:creationId xmlns="" xmlns:a16="http://schemas.microsoft.com/office/drawing/2014/main" id="{5AE38404-7189-4F5B-BC76-F65CC7D16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10244" name="Rectangle 6">
            <a:extLst>
              <a:ext uri="{FF2B5EF4-FFF2-40B4-BE49-F238E27FC236}">
                <a16:creationId xmlns="" xmlns:a16="http://schemas.microsoft.com/office/drawing/2014/main" id="{4915B943-8C12-4D8A-BCA5-787A13576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6087" name="Rectangle 7">
            <a:extLst>
              <a:ext uri="{FF2B5EF4-FFF2-40B4-BE49-F238E27FC236}">
                <a16:creationId xmlns="" xmlns:a16="http://schemas.microsoft.com/office/drawing/2014/main" id="{7ACF05A1-2C76-4A75-B483-9135B10B9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514600"/>
            <a:ext cx="8229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 dirty="0">
                <a:latin typeface="Times New Roman" panose="02020603050405020304" pitchFamily="18" charset="0"/>
              </a:rPr>
              <a:t> Example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          3576</a:t>
            </a:r>
            <a:r>
              <a:rPr lang="en-US" altLang="en-US" sz="3200" baseline="-25000" dirty="0">
                <a:latin typeface="Times New Roman" panose="02020603050405020304" pitchFamily="18" charset="0"/>
              </a:rPr>
              <a:t>10</a:t>
            </a:r>
            <a:r>
              <a:rPr lang="en-US" altLang="en-US" sz="3200" dirty="0">
                <a:latin typeface="Times New Roman" panose="02020603050405020304" pitchFamily="18" charset="0"/>
              </a:rPr>
              <a:t> = 3x 10</a:t>
            </a:r>
            <a:r>
              <a:rPr lang="en-US" altLang="en-US" sz="3200" baseline="30000" dirty="0">
                <a:latin typeface="Times New Roman" panose="02020603050405020304" pitchFamily="18" charset="0"/>
              </a:rPr>
              <a:t>3</a:t>
            </a:r>
            <a:r>
              <a:rPr lang="en-US" altLang="en-US" sz="3200" dirty="0">
                <a:latin typeface="Times New Roman" panose="02020603050405020304" pitchFamily="18" charset="0"/>
              </a:rPr>
              <a:t> + 5x 10</a:t>
            </a:r>
            <a:r>
              <a:rPr lang="en-US" altLang="en-US" sz="3200" baseline="30000" dirty="0">
                <a:latin typeface="Times New Roman" panose="02020603050405020304" pitchFamily="18" charset="0"/>
              </a:rPr>
              <a:t>2 </a:t>
            </a:r>
            <a:r>
              <a:rPr lang="en-US" altLang="en-US" sz="3200" dirty="0">
                <a:latin typeface="Times New Roman" panose="02020603050405020304" pitchFamily="18" charset="0"/>
              </a:rPr>
              <a:t>+ 7x10</a:t>
            </a:r>
            <a:r>
              <a:rPr lang="en-US" altLang="en-US" sz="3200" baseline="30000" dirty="0">
                <a:latin typeface="Times New Roman" panose="02020603050405020304" pitchFamily="18" charset="0"/>
              </a:rPr>
              <a:t>1 </a:t>
            </a:r>
            <a:r>
              <a:rPr lang="en-US" altLang="en-US" sz="3200" dirty="0">
                <a:latin typeface="Times New Roman" panose="02020603050405020304" pitchFamily="18" charset="0"/>
              </a:rPr>
              <a:t>+6x10</a:t>
            </a:r>
            <a:r>
              <a:rPr lang="en-US" altLang="en-US" sz="3200" baseline="30000" dirty="0">
                <a:latin typeface="Times New Roman" panose="02020603050405020304" pitchFamily="18" charset="0"/>
              </a:rPr>
              <a:t>0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 baseline="30000" dirty="0">
                <a:latin typeface="Times New Roman" panose="02020603050405020304" pitchFamily="18" charset="0"/>
              </a:rPr>
              <a:t>                                  </a:t>
            </a:r>
            <a:r>
              <a:rPr lang="en-US" altLang="en-US" sz="3200" dirty="0">
                <a:latin typeface="Times New Roman" panose="02020603050405020304" pitchFamily="18" charset="0"/>
              </a:rPr>
              <a:t>= 3000   + 500     + 70      + 6</a:t>
            </a:r>
            <a:endParaRPr lang="en-US" altLang="en-US" sz="3200" baseline="300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			    = 3576</a:t>
            </a:r>
            <a:r>
              <a:rPr lang="en-US" altLang="en-US" sz="3200" baseline="-25000" dirty="0">
                <a:latin typeface="Times New Roman" panose="02020603050405020304" pitchFamily="18" charset="0"/>
              </a:rPr>
              <a:t>10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D3295524-2D29-4A3C-AE2E-02F1EACC5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 dirty="0">
                <a:latin typeface="Amelia" pitchFamily="2" charset="0"/>
              </a:rPr>
              <a:t>Decimal Number System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94428087-11CB-42D2-A187-2C8D7525F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11268" name="Rectangle 5">
            <a:extLst>
              <a:ext uri="{FF2B5EF4-FFF2-40B4-BE49-F238E27FC236}">
                <a16:creationId xmlns="" xmlns:a16="http://schemas.microsoft.com/office/drawing/2014/main" id="{FC1A2ECF-E3A0-4D9D-AF75-299130CB4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88070" name="Rectangle 6">
            <a:extLst>
              <a:ext uri="{FF2B5EF4-FFF2-40B4-BE49-F238E27FC236}">
                <a16:creationId xmlns="" xmlns:a16="http://schemas.microsoft.com/office/drawing/2014/main" id="{F747E0E4-7468-422D-ACDF-1650BF231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514600"/>
            <a:ext cx="8229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Summary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In the decimal system, there are 10 digits (0 through 9) which combine to form numbers as follows: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  0 1 2 3 4 5 6 7 8 9 10 11 12 13 14 15 16 17 18 19 20 21 22 ...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               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         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="" xmlns:a16="http://schemas.microsoft.com/office/drawing/2014/main" id="{3C6E0669-BE11-464E-8790-627756B11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 dirty="0">
                <a:latin typeface="Amelia" pitchFamily="2" charset="0"/>
              </a:rPr>
              <a:t>Binary Number System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="" xmlns:a16="http://schemas.microsoft.com/office/drawing/2014/main" id="{CA630225-DFB0-4D19-A428-2D1440CDB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2292" name="Rectangle 6">
            <a:extLst>
              <a:ext uri="{FF2B5EF4-FFF2-40B4-BE49-F238E27FC236}">
                <a16:creationId xmlns="" xmlns:a16="http://schemas.microsoft.com/office/drawing/2014/main" id="{6DED4D29-1DB2-4FE0-8E38-B651FE34F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0"/>
            <a:ext cx="87630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</a:rPr>
              <a:t>The term computer numbering formats refers to the schemes implemented in </a:t>
            </a:r>
            <a:r>
              <a:rPr lang="en-US" altLang="en-US" sz="3200" dirty="0">
                <a:latin typeface="Times New Roman" panose="02020603050405020304" pitchFamily="18" charset="0"/>
                <a:hlinkClick r:id="rId2" tooltip="Digital computer"/>
              </a:rPr>
              <a:t>digital computer</a:t>
            </a:r>
            <a:r>
              <a:rPr lang="en-US" altLang="en-US" sz="3200" dirty="0">
                <a:latin typeface="Times New Roman" panose="02020603050405020304" pitchFamily="18" charset="0"/>
              </a:rPr>
              <a:t> and </a:t>
            </a:r>
            <a:r>
              <a:rPr lang="en-US" altLang="en-US" sz="3200" dirty="0">
                <a:latin typeface="Times New Roman" panose="02020603050405020304" pitchFamily="18" charset="0"/>
                <a:hlinkClick r:id="rId3" tooltip="Calculator"/>
              </a:rPr>
              <a:t>calculator</a:t>
            </a:r>
            <a:r>
              <a:rPr lang="en-US" altLang="en-US" sz="3200" dirty="0">
                <a:latin typeface="Times New Roman" panose="02020603050405020304" pitchFamily="18" charset="0"/>
              </a:rPr>
              <a:t> hardware and software to represent </a:t>
            </a:r>
            <a:r>
              <a:rPr lang="en-US" altLang="en-US" sz="3200" dirty="0">
                <a:latin typeface="Times New Roman" panose="02020603050405020304" pitchFamily="18" charset="0"/>
                <a:hlinkClick r:id="rId4" tooltip="Number (mathematics)"/>
              </a:rPr>
              <a:t>numbers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en-US" altLang="en-US" sz="3200" dirty="0">
                <a:latin typeface="Times New Roman" panose="02020603050405020304" pitchFamily="18" charset="0"/>
              </a:rPr>
              <a:t> Digital Computers and Calculator  use a binary systems</a:t>
            </a:r>
          </a:p>
          <a:p>
            <a:pPr lvl="1" eaLnBrk="1" hangingPunct="1"/>
            <a:endParaRPr lang="en-US" altLang="en-US" sz="3200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3200" dirty="0">
              <a:latin typeface="Times New Roman" panose="02020603050405020304" pitchFamily="18" charset="0"/>
            </a:endParaRPr>
          </a:p>
          <a:p>
            <a:pPr lvl="3" eaLnBrk="1" hangingPunct="1"/>
            <a:endParaRPr lang="en-US" altLang="en-US" sz="3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CB1E599C-B94B-46A6-9B0B-0F730B45C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 dirty="0">
                <a:latin typeface="Amelia" pitchFamily="2" charset="0"/>
              </a:rPr>
              <a:t>Binary Number System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696A44E-A397-4377-A109-7324121D5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3316" name="Rectangle 5">
            <a:extLst>
              <a:ext uri="{FF2B5EF4-FFF2-40B4-BE49-F238E27FC236}">
                <a16:creationId xmlns="" xmlns:a16="http://schemas.microsoft.com/office/drawing/2014/main" id="{2DDD27B2-7E99-4D4F-BDA8-F1BE2B4F6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0"/>
            <a:ext cx="87630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Easy to represent binary values electrically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• Voltages and currents.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• Can be implemented using circuits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• Create the building blocks of modern computers</a:t>
            </a:r>
          </a:p>
          <a:p>
            <a:pPr lvl="2" eaLnBrk="1" hangingPunct="1"/>
            <a:endParaRPr lang="en-US" altLang="en-US" sz="3200">
              <a:latin typeface="Times New Roman" panose="02020603050405020304" pitchFamily="18" charset="0"/>
            </a:endParaRPr>
          </a:p>
          <a:p>
            <a:pPr lvl="3" eaLnBrk="1" hangingPunct="1"/>
            <a:endParaRPr lang="en-US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="" xmlns:a16="http://schemas.microsoft.com/office/drawing/2014/main" id="{27CA4B03-EB54-4DAA-83F8-EAECA46DD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 dirty="0">
                <a:latin typeface="Amelia" pitchFamily="2" charset="0"/>
              </a:rPr>
              <a:t>Binary Number System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="" xmlns:a16="http://schemas.microsoft.com/office/drawing/2014/main" id="{32BDBC7A-7381-4FD0-851E-7AFF18DD3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4340" name="Rectangle 6">
            <a:extLst>
              <a:ext uri="{FF2B5EF4-FFF2-40B4-BE49-F238E27FC236}">
                <a16:creationId xmlns="" xmlns:a16="http://schemas.microsoft.com/office/drawing/2014/main" id="{FD77A27B-D8D4-4792-B2A4-093F057D1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0"/>
            <a:ext cx="8153400" cy="354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 eaLnBrk="1" hangingPunct="1"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Reliability</a:t>
            </a:r>
          </a:p>
          <a:p>
            <a:pPr lvl="3" eaLnBrk="1" hangingPunct="1"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With only 2 values, can be widely separated, therefore clearly differentiated</a:t>
            </a:r>
          </a:p>
          <a:p>
            <a:pPr lvl="3" eaLnBrk="1" hangingPunct="1"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Binary numbers are made of binary digits</a:t>
            </a:r>
          </a:p>
          <a:p>
            <a:pPr lvl="3" eaLnBrk="1" hangingPunct="1"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25C1F197-49CA-436C-9564-E5B59502B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 dirty="0">
                <a:latin typeface="Amelia" pitchFamily="2" charset="0"/>
              </a:rPr>
              <a:t>Binary Number Systems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="" xmlns:a16="http://schemas.microsoft.com/office/drawing/2014/main" id="{7D66BC03-90B6-4F16-A0F6-CAC5E5A44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05000"/>
            <a:ext cx="8153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20000"/>
              </a:spcBef>
            </a:pPr>
            <a:endParaRPr lang="en-US" altLang="en-US" sz="3200">
              <a:latin typeface="Times New Roman" panose="02020603050405020304" pitchFamily="18" charset="0"/>
            </a:endParaRPr>
          </a:p>
          <a:p>
            <a:pPr lvl="1" algn="ctr"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Base is 2</a:t>
            </a:r>
          </a:p>
          <a:p>
            <a:pPr lvl="1" algn="ctr"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Two symbols: 0 and 1</a:t>
            </a:r>
          </a:p>
          <a:p>
            <a:pPr lvl="1" algn="ctr" eaLnBrk="1" hangingPunct="1">
              <a:spcBef>
                <a:spcPct val="20000"/>
              </a:spcBef>
            </a:pPr>
            <a:endParaRPr lang="en-US" altLang="en-US" sz="32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1" algn="ctr"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Each place is weighted by the power of 2</a:t>
            </a:r>
          </a:p>
          <a:p>
            <a:pPr lvl="2" algn="ctr" eaLnBrk="1" hangingPunct="1">
              <a:spcBef>
                <a:spcPct val="20000"/>
              </a:spcBef>
              <a:spcAft>
                <a:spcPct val="20000"/>
              </a:spcAft>
            </a:pPr>
            <a:endParaRPr lang="en-US" altLang="en-US" sz="3200">
              <a:solidFill>
                <a:srgbClr val="539163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="" xmlns:a16="http://schemas.microsoft.com/office/drawing/2014/main" id="{AD244C98-3658-4555-9733-FA4E29F48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 dirty="0">
                <a:latin typeface="Amelia" pitchFamily="2" charset="0"/>
              </a:rPr>
              <a:t>Binary Number Systems</a:t>
            </a:r>
          </a:p>
        </p:txBody>
      </p:sp>
      <p:sp>
        <p:nvSpPr>
          <p:cNvPr id="17411" name="Rectangle 4">
            <a:extLst>
              <a:ext uri="{FF2B5EF4-FFF2-40B4-BE49-F238E27FC236}">
                <a16:creationId xmlns="" xmlns:a16="http://schemas.microsoft.com/office/drawing/2014/main" id="{7ADBFB01-E9A4-48DF-8BEB-82CA9D9E1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7412" name="Rectangle 6">
            <a:extLst>
              <a:ext uri="{FF2B5EF4-FFF2-40B4-BE49-F238E27FC236}">
                <a16:creationId xmlns="" xmlns:a16="http://schemas.microsoft.com/office/drawing/2014/main" id="{A2EDCA8E-8629-4213-9833-0459738A0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0"/>
            <a:ext cx="87630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All the information in the digital computer is represented as bit patterns</a:t>
            </a:r>
          </a:p>
          <a:p>
            <a:pPr eaLnBrk="1" hangingPunct="1"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What is a bit pattern?</a:t>
            </a:r>
          </a:p>
          <a:p>
            <a:pPr eaLnBrk="1" hangingPunct="1"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                     01010101  </a:t>
            </a:r>
          </a:p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This is called as the bit pattern </a:t>
            </a:r>
          </a:p>
        </p:txBody>
      </p:sp>
      <p:sp>
        <p:nvSpPr>
          <p:cNvPr id="51218" name="Line 18">
            <a:extLst>
              <a:ext uri="{FF2B5EF4-FFF2-40B4-BE49-F238E27FC236}">
                <a16:creationId xmlns="" xmlns:a16="http://schemas.microsoft.com/office/drawing/2014/main" id="{815F8416-23EB-42D3-8C0B-655477596B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1148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Text Box 22">
            <a:extLst>
              <a:ext uri="{FF2B5EF4-FFF2-40B4-BE49-F238E27FC236}">
                <a16:creationId xmlns="" xmlns:a16="http://schemas.microsoft.com/office/drawing/2014/main" id="{BEE7DC74-402F-4581-B242-6963A7DF3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886200"/>
            <a:ext cx="1981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This is one bit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="" xmlns:a16="http://schemas.microsoft.com/office/drawing/2014/main" id="{E11CC8A2-F4EE-457E-90B8-C31E99EB1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 dirty="0">
                <a:latin typeface="Amelia" pitchFamily="2" charset="0"/>
              </a:rPr>
              <a:t>Binary Number Systems</a:t>
            </a:r>
          </a:p>
        </p:txBody>
      </p:sp>
      <p:sp>
        <p:nvSpPr>
          <p:cNvPr id="18435" name="Rectangle 4">
            <a:extLst>
              <a:ext uri="{FF2B5EF4-FFF2-40B4-BE49-F238E27FC236}">
                <a16:creationId xmlns="" xmlns:a16="http://schemas.microsoft.com/office/drawing/2014/main" id="{E8B88F6F-FFED-4047-A406-B3C1B0B44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52230" name="Rectangle 6">
            <a:extLst>
              <a:ext uri="{FF2B5EF4-FFF2-40B4-BE49-F238E27FC236}">
                <a16:creationId xmlns="" xmlns:a16="http://schemas.microsoft.com/office/drawing/2014/main" id="{A59CBBDB-08A1-4C25-B09F-7128E5349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0"/>
            <a:ext cx="8763000" cy="550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200" b="1">
                <a:latin typeface="Times New Roman" panose="02020603050405020304" pitchFamily="18" charset="0"/>
              </a:rPr>
              <a:t>   </a:t>
            </a:r>
            <a:r>
              <a:rPr lang="en-US" altLang="en-US" sz="3200">
                <a:latin typeface="Times New Roman" panose="02020603050405020304" pitchFamily="18" charset="0"/>
              </a:rPr>
              <a:t>Look at this bit pattern</a:t>
            </a:r>
          </a:p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                       0101 0101  </a:t>
            </a:r>
          </a:p>
          <a:p>
            <a:pPr eaLnBrk="1" hangingPunct="1"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How many bits are present ?</a:t>
            </a:r>
          </a:p>
          <a:p>
            <a:pPr eaLnBrk="1" hangingPunct="1"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Count the number of ones and the zeros in the above pattern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Answer = Total 8 bits</a:t>
            </a:r>
          </a:p>
          <a:p>
            <a:pPr eaLnBrk="1" hangingPunct="1"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endParaRPr lang="en-US" altLang="en-US" sz="32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          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="" xmlns:a16="http://schemas.microsoft.com/office/drawing/2014/main" id="{F598ADAE-9A17-4899-820C-36F395005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Binary Number System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="" xmlns:a16="http://schemas.microsoft.com/office/drawing/2014/main" id="{45DBA3A4-E0B1-4358-B44F-1FE78EABD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9460" name="Rectangle 6">
            <a:extLst>
              <a:ext uri="{FF2B5EF4-FFF2-40B4-BE49-F238E27FC236}">
                <a16:creationId xmlns="" xmlns:a16="http://schemas.microsoft.com/office/drawing/2014/main" id="{6CEC07E3-0BFA-47A6-83A6-8D6DD8E12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5000"/>
            <a:ext cx="87630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                       </a:t>
            </a:r>
            <a:r>
              <a:rPr lang="en-US" altLang="en-US" sz="3200">
                <a:latin typeface="Times New Roman" panose="02020603050405020304" pitchFamily="18" charset="0"/>
              </a:rPr>
              <a:t>0101 0101 </a:t>
            </a:r>
          </a:p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This pattern is represented as follows in the digital computer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endParaRPr lang="en-US" altLang="en-US" sz="32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          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</p:txBody>
      </p:sp>
      <p:graphicFrame>
        <p:nvGraphicFramePr>
          <p:cNvPr id="53333" name="Group 85">
            <a:extLst>
              <a:ext uri="{FF2B5EF4-FFF2-40B4-BE49-F238E27FC236}">
                <a16:creationId xmlns="" xmlns:a16="http://schemas.microsoft.com/office/drawing/2014/main" id="{A236A7E5-E074-4048-A91C-A0E141DE0569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3505200"/>
          <a:ext cx="8229600" cy="1393825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822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5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4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3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2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1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="" xmlns:a16="http://schemas.microsoft.com/office/drawing/2014/main" id="{68AA2878-E6D2-42BE-B7F7-5AF1BF610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90600"/>
            <a:ext cx="8458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371600" y="304800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b="1" dirty="0" smtClean="0">
                <a:latin typeface="Times New Roman" pitchFamily="18" charset="0"/>
                <a:cs typeface="Times New Roman" pitchFamily="18" charset="0"/>
              </a:rPr>
              <a:t>Number System</a:t>
            </a:r>
            <a:endParaRPr lang="en-IN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="" xmlns:a16="http://schemas.microsoft.com/office/drawing/2014/main" id="{703082F3-4BF1-4B6A-A1AB-800B26F8B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Binary Number Systems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="" xmlns:a16="http://schemas.microsoft.com/office/drawing/2014/main" id="{FA98B500-8CA8-44C7-86C2-8A4D23379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0484" name="Rectangle 5">
            <a:extLst>
              <a:ext uri="{FF2B5EF4-FFF2-40B4-BE49-F238E27FC236}">
                <a16:creationId xmlns="" xmlns:a16="http://schemas.microsoft.com/office/drawing/2014/main" id="{DA3348BB-5B15-45B8-9123-6DB481F46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057400"/>
            <a:ext cx="8763000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200" b="1"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latin typeface="Times New Roman" panose="02020603050405020304" pitchFamily="18" charset="0"/>
              </a:rPr>
              <a:t>A single bit can represent two </a:t>
            </a:r>
            <a:r>
              <a:rPr lang="en-US" altLang="en-US" sz="3200">
                <a:latin typeface="Times New Roman" panose="02020603050405020304" pitchFamily="18" charset="0"/>
                <a:hlinkClick r:id="rId2" tooltip="State (computer science)"/>
              </a:rPr>
              <a:t>states</a:t>
            </a:r>
            <a:r>
              <a:rPr lang="en-US" altLang="en-US" sz="3200">
                <a:latin typeface="Times New Roman" panose="02020603050405020304" pitchFamily="18" charset="0"/>
              </a:rPr>
              <a:t>:0 1 </a:t>
            </a:r>
          </a:p>
          <a:p>
            <a:pPr eaLnBrk="1" hangingPunct="1"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Therefore, if you take two bits, you can use them to represent four unique states:</a:t>
            </a:r>
          </a:p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            00, 01, 10, &amp; 11 </a:t>
            </a:r>
          </a:p>
          <a:p>
            <a:pPr eaLnBrk="1" hangingPunct="1"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And, if you have three bits, then you can use them to represent eight unique states:</a:t>
            </a:r>
          </a:p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  000, 001, 010, 011, 100, 101, 110, &amp; 111</a:t>
            </a:r>
          </a:p>
          <a:p>
            <a:pPr eaLnBrk="1" hangingPunct="1"/>
            <a:endParaRPr lang="en-US" altLang="en-US" sz="32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          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B841C242-D114-44DD-BEE5-634BBDB12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Binary Number Systems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="" xmlns:a16="http://schemas.microsoft.com/office/drawing/2014/main" id="{572F0121-E964-4FEE-A5CA-5F94BE3A7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1508" name="Rectangle 5">
            <a:extLst>
              <a:ext uri="{FF2B5EF4-FFF2-40B4-BE49-F238E27FC236}">
                <a16:creationId xmlns="" xmlns:a16="http://schemas.microsoft.com/office/drawing/2014/main" id="{EBF5B2EC-812F-49CC-B8BA-205886CC8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5000"/>
            <a:ext cx="8763000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With every bit you add, you double the number of states you can represent. Therefore, the expression for the number of states with </a:t>
            </a:r>
            <a:r>
              <a:rPr lang="en-US" altLang="en-US" sz="3200" i="1">
                <a:latin typeface="Times New Roman" panose="02020603050405020304" pitchFamily="18" charset="0"/>
              </a:rPr>
              <a:t>n</a:t>
            </a:r>
            <a:r>
              <a:rPr lang="en-US" altLang="en-US" sz="3200">
                <a:latin typeface="Times New Roman" panose="02020603050405020304" pitchFamily="18" charset="0"/>
              </a:rPr>
              <a:t> bits is 2</a:t>
            </a:r>
            <a:r>
              <a:rPr lang="en-US" altLang="en-US" sz="3200" i="1" baseline="30000">
                <a:latin typeface="Times New Roman" panose="02020603050405020304" pitchFamily="18" charset="0"/>
              </a:rPr>
              <a:t>n</a:t>
            </a:r>
            <a:r>
              <a:rPr lang="en-US" altLang="en-US" sz="3200">
                <a:latin typeface="Times New Roman" panose="02020603050405020304" pitchFamily="18" charset="0"/>
              </a:rPr>
              <a:t>. Most computers operate on </a:t>
            </a:r>
            <a:r>
              <a:rPr lang="en-US" altLang="en-US" sz="3200">
                <a:latin typeface="Times New Roman" panose="02020603050405020304" pitchFamily="18" charset="0"/>
                <a:hlinkClick r:id="rId2" tooltip="Information"/>
              </a:rPr>
              <a:t>information</a:t>
            </a:r>
            <a:r>
              <a:rPr lang="en-US" altLang="en-US" sz="3200">
                <a:latin typeface="Times New Roman" panose="02020603050405020304" pitchFamily="18" charset="0"/>
              </a:rPr>
              <a:t> in groups of 8 bits, 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          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="" xmlns:a16="http://schemas.microsoft.com/office/drawing/2014/main" id="{397689DC-6FF4-48C8-BDD7-81581794D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Binary Number Systems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="" xmlns:a16="http://schemas.microsoft.com/office/drawing/2014/main" id="{0681062C-CA51-4C5B-95B2-4016FEDB6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2532" name="Rectangle 6">
            <a:extLst>
              <a:ext uri="{FF2B5EF4-FFF2-40B4-BE49-F238E27FC236}">
                <a16:creationId xmlns="" xmlns:a16="http://schemas.microsoft.com/office/drawing/2014/main" id="{C0BA7932-1613-4FBE-8BDC-4AC894095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87630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                       </a:t>
            </a:r>
          </a:p>
          <a:p>
            <a:pPr eaLnBrk="1" hangingPunct="1"/>
            <a:endParaRPr lang="en-US" altLang="en-US" sz="32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endParaRPr lang="en-US" altLang="en-US" sz="32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          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</p:txBody>
      </p:sp>
      <p:graphicFrame>
        <p:nvGraphicFramePr>
          <p:cNvPr id="54279" name="Group 7">
            <a:extLst>
              <a:ext uri="{FF2B5EF4-FFF2-40B4-BE49-F238E27FC236}">
                <a16:creationId xmlns="" xmlns:a16="http://schemas.microsoft.com/office/drawing/2014/main" id="{C3F4CB65-E2B4-4155-83E4-3B4C025FDB6D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286000"/>
          <a:ext cx="8229600" cy="1393825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822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5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4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3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2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1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562" name="Text Box 36">
            <a:extLst>
              <a:ext uri="{FF2B5EF4-FFF2-40B4-BE49-F238E27FC236}">
                <a16:creationId xmlns="" xmlns:a16="http://schemas.microsoft.com/office/drawing/2014/main" id="{9A53397B-B9CA-4BF5-9470-BA6494619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05200"/>
            <a:ext cx="815340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There are 8 bits in the above table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Group of 4 bits  = 1 Nibble   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Group of 8 bits  = 1 Byte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Group of 16 bits = 1 Word    2 Bytes = 1 Word</a:t>
            </a:r>
          </a:p>
        </p:txBody>
      </p:sp>
    </p:spTree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="" xmlns:a16="http://schemas.microsoft.com/office/drawing/2014/main" id="{9CF3764C-5C68-42B3-9D01-E70B05A6B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Binary Number Systems</a:t>
            </a:r>
          </a:p>
        </p:txBody>
      </p:sp>
      <p:sp>
        <p:nvSpPr>
          <p:cNvPr id="23555" name="Rectangle 4">
            <a:extLst>
              <a:ext uri="{FF2B5EF4-FFF2-40B4-BE49-F238E27FC236}">
                <a16:creationId xmlns="" xmlns:a16="http://schemas.microsoft.com/office/drawing/2014/main" id="{7AFB9116-4BDF-417E-AC22-3B68A9406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3556" name="Rectangle 6">
            <a:extLst>
              <a:ext uri="{FF2B5EF4-FFF2-40B4-BE49-F238E27FC236}">
                <a16:creationId xmlns="" xmlns:a16="http://schemas.microsoft.com/office/drawing/2014/main" id="{55E173EF-9A56-47C6-BCA2-B9181CCB6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87630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                       </a:t>
            </a:r>
          </a:p>
          <a:p>
            <a:pPr eaLnBrk="1" hangingPunct="1"/>
            <a:endParaRPr lang="en-US" altLang="en-US" sz="32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endParaRPr lang="en-US" altLang="en-US" sz="32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          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</p:txBody>
      </p:sp>
      <p:graphicFrame>
        <p:nvGraphicFramePr>
          <p:cNvPr id="55303" name="Group 7">
            <a:extLst>
              <a:ext uri="{FF2B5EF4-FFF2-40B4-BE49-F238E27FC236}">
                <a16:creationId xmlns="" xmlns:a16="http://schemas.microsoft.com/office/drawing/2014/main" id="{B628D3A2-03AE-4026-A6FB-3AA57C79D836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286000"/>
          <a:ext cx="8229600" cy="1393825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822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5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4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3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2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1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332" name="Text Box 36">
            <a:extLst>
              <a:ext uri="{FF2B5EF4-FFF2-40B4-BE49-F238E27FC236}">
                <a16:creationId xmlns="" xmlns:a16="http://schemas.microsoft.com/office/drawing/2014/main" id="{8FD41BF7-93F9-4ABC-9543-18D632E29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05200"/>
            <a:ext cx="81534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There are 8 bits in the above table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Bit 0 is called the Least Significant Bit 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LSB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Bit 1 is called the Most Significant Bit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MSB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="" xmlns:a16="http://schemas.microsoft.com/office/drawing/2014/main" id="{42DF9994-B808-44F1-A778-B19C1D52E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Binary Number Systems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="" xmlns:a16="http://schemas.microsoft.com/office/drawing/2014/main" id="{264FB383-FC44-4D9B-8DE4-ECBED53CF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4580" name="Rectangle 6">
            <a:extLst>
              <a:ext uri="{FF2B5EF4-FFF2-40B4-BE49-F238E27FC236}">
                <a16:creationId xmlns="" xmlns:a16="http://schemas.microsoft.com/office/drawing/2014/main" id="{62AFE5DE-FEA8-43BB-AA1A-DB3928045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87630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                       </a:t>
            </a:r>
          </a:p>
          <a:p>
            <a:pPr eaLnBrk="1" hangingPunct="1"/>
            <a:endParaRPr lang="en-US" altLang="en-US" sz="32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endParaRPr lang="en-US" altLang="en-US" sz="32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          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</p:txBody>
      </p:sp>
      <p:graphicFrame>
        <p:nvGraphicFramePr>
          <p:cNvPr id="59466" name="Group 74">
            <a:extLst>
              <a:ext uri="{FF2B5EF4-FFF2-40B4-BE49-F238E27FC236}">
                <a16:creationId xmlns="" xmlns:a16="http://schemas.microsoft.com/office/drawing/2014/main" id="{514EE15C-14C5-459E-AE44-EEB4F77D4EDF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2895600"/>
          <a:ext cx="8229600" cy="251460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619" name="Text Box 38">
            <a:extLst>
              <a:ext uri="{FF2B5EF4-FFF2-40B4-BE49-F238E27FC236}">
                <a16:creationId xmlns="" xmlns:a16="http://schemas.microsoft.com/office/drawing/2014/main" id="{8A3F6BCE-B107-412B-BE04-6CFE2E7E9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81200"/>
            <a:ext cx="8077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4620" name="Text Box 39">
            <a:extLst>
              <a:ext uri="{FF2B5EF4-FFF2-40B4-BE49-F238E27FC236}">
                <a16:creationId xmlns="" xmlns:a16="http://schemas.microsoft.com/office/drawing/2014/main" id="{1A297551-5A50-4984-81BB-272E99B15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57400"/>
            <a:ext cx="807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>
                <a:latin typeface="Times New Roman" panose="02020603050405020304" pitchFamily="18" charset="0"/>
              </a:rPr>
              <a:t>Bit positions and their values</a:t>
            </a:r>
          </a:p>
        </p:txBody>
      </p:sp>
    </p:spTree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="" xmlns:a16="http://schemas.microsoft.com/office/drawing/2014/main" id="{8A546926-6FFA-4324-A965-29BDAC6DB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Decimal to Binary</a:t>
            </a:r>
          </a:p>
        </p:txBody>
      </p:sp>
      <p:sp>
        <p:nvSpPr>
          <p:cNvPr id="25603" name="Rectangle 4">
            <a:extLst>
              <a:ext uri="{FF2B5EF4-FFF2-40B4-BE49-F238E27FC236}">
                <a16:creationId xmlns="" xmlns:a16="http://schemas.microsoft.com/office/drawing/2014/main" id="{2FB2E36C-06AA-41DE-BBA1-7D396B7FF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5604" name="Rectangle 6">
            <a:extLst>
              <a:ext uri="{FF2B5EF4-FFF2-40B4-BE49-F238E27FC236}">
                <a16:creationId xmlns="" xmlns:a16="http://schemas.microsoft.com/office/drawing/2014/main" id="{7955779D-2B42-42A0-B49F-968E5C0AB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0"/>
            <a:ext cx="8763000" cy="550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For Each Digit Position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en-US" altLang="en-US" sz="3200">
                <a:latin typeface="Times New Roman" panose="02020603050405020304" pitchFamily="18" charset="0"/>
              </a:rPr>
              <a:t>Divide decimal number by the base (e.g. 2)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2. The </a:t>
            </a:r>
            <a:r>
              <a:rPr lang="en-US" altLang="en-US" sz="3200" i="1">
                <a:latin typeface="Times New Roman" panose="02020603050405020304" pitchFamily="18" charset="0"/>
              </a:rPr>
              <a:t>remainder </a:t>
            </a:r>
            <a:r>
              <a:rPr lang="en-US" altLang="en-US" sz="3200">
                <a:latin typeface="Times New Roman" panose="02020603050405020304" pitchFamily="18" charset="0"/>
              </a:rPr>
              <a:t>is the lowest-order digit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3. Repeat first two steps until no </a:t>
            </a:r>
            <a:r>
              <a:rPr lang="en-US" altLang="en-US" sz="3200" i="1">
                <a:latin typeface="Times New Roman" panose="02020603050405020304" pitchFamily="18" charset="0"/>
              </a:rPr>
              <a:t>divisor </a:t>
            </a:r>
            <a:r>
              <a:rPr lang="en-US" altLang="en-US" sz="3200">
                <a:latin typeface="Times New Roman" panose="02020603050405020304" pitchFamily="18" charset="0"/>
              </a:rPr>
              <a:t>remains.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endParaRPr lang="en-US" altLang="en-US" sz="32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          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="" xmlns:a16="http://schemas.microsoft.com/office/drawing/2014/main" id="{0AD1A4FD-6F18-48A0-A424-1C071D180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Convert Decimal to Binary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="" xmlns:a16="http://schemas.microsoft.com/office/drawing/2014/main" id="{47BFED28-A344-4D3B-9CA5-91CC92C39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6628" name="Rectangle 6">
            <a:extLst>
              <a:ext uri="{FF2B5EF4-FFF2-40B4-BE49-F238E27FC236}">
                <a16:creationId xmlns="" xmlns:a16="http://schemas.microsoft.com/office/drawing/2014/main" id="{7DDE89FE-FB06-4C53-BC65-1201E93FD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0"/>
            <a:ext cx="8763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Example: Convert Decimal 13 (13 </a:t>
            </a:r>
            <a:r>
              <a:rPr lang="en-US" altLang="en-US" sz="3200" baseline="-25000">
                <a:latin typeface="Times New Roman" panose="02020603050405020304" pitchFamily="18" charset="0"/>
              </a:rPr>
              <a:t>10</a:t>
            </a:r>
            <a:r>
              <a:rPr lang="en-US" altLang="en-US" sz="3200">
                <a:latin typeface="Times New Roman" panose="02020603050405020304" pitchFamily="18" charset="0"/>
              </a:rPr>
              <a:t>) to Binary :</a:t>
            </a:r>
          </a:p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Repeated division by 2 (till quotient is zero)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          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</p:txBody>
      </p:sp>
      <p:graphicFrame>
        <p:nvGraphicFramePr>
          <p:cNvPr id="71708" name="Group 28">
            <a:extLst>
              <a:ext uri="{FF2B5EF4-FFF2-40B4-BE49-F238E27FC236}">
                <a16:creationId xmlns="" xmlns:a16="http://schemas.microsoft.com/office/drawing/2014/main" id="{2082136A-4B6C-479D-AA50-23D48F07BA3B}"/>
              </a:ext>
            </a:extLst>
          </p:cNvPr>
          <p:cNvGraphicFramePr>
            <a:graphicFrameLocks noGrp="1"/>
          </p:cNvGraphicFramePr>
          <p:nvPr/>
        </p:nvGraphicFramePr>
        <p:xfrm>
          <a:off x="2362200" y="3408363"/>
          <a:ext cx="5356226" cy="2595778"/>
        </p:xfrm>
        <a:graphic>
          <a:graphicData uri="http://schemas.openxmlformats.org/drawingml/2006/table">
            <a:tbl>
              <a:tblPr/>
              <a:tblGrid>
                <a:gridCol w="1958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84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219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Divide-by -2</a:t>
                      </a:r>
                    </a:p>
                  </a:txBody>
                  <a:tcPr marT="45642" marB="456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Quotient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Remainder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735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15/2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/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/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/ 2</a:t>
                      </a:r>
                    </a:p>
                  </a:txBody>
                  <a:tcPr marT="45642" marB="456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643" name="Line 25">
            <a:extLst>
              <a:ext uri="{FF2B5EF4-FFF2-40B4-BE49-F238E27FC236}">
                <a16:creationId xmlns="" xmlns:a16="http://schemas.microsoft.com/office/drawing/2014/main" id="{589959D9-9B48-483F-8E92-ADFC8FF35A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44831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6">
            <a:extLst>
              <a:ext uri="{FF2B5EF4-FFF2-40B4-BE49-F238E27FC236}">
                <a16:creationId xmlns="" xmlns:a16="http://schemas.microsoft.com/office/drawing/2014/main" id="{78DE9AEA-BE0A-4D94-B9A7-89506EA20C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8006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Text Box 27">
            <a:extLst>
              <a:ext uri="{FF2B5EF4-FFF2-40B4-BE49-F238E27FC236}">
                <a16:creationId xmlns="" xmlns:a16="http://schemas.microsoft.com/office/drawing/2014/main" id="{829F82E5-4B28-4D39-8F14-22F11BC96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096000"/>
            <a:ext cx="3886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Answer = 1111</a:t>
            </a:r>
            <a:r>
              <a:rPr lang="en-US" altLang="en-US" sz="32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6646" name="Line 29">
            <a:extLst>
              <a:ext uri="{FF2B5EF4-FFF2-40B4-BE49-F238E27FC236}">
                <a16:creationId xmlns="" xmlns:a16="http://schemas.microsoft.com/office/drawing/2014/main" id="{8B7C1F46-27BD-42FD-81F1-D66093A088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5334000"/>
            <a:ext cx="1371600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="" xmlns:a16="http://schemas.microsoft.com/office/drawing/2014/main" id="{8053EC88-1920-4E0A-A7BF-A2618CCDE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Convert Binary to Decimal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="" xmlns:a16="http://schemas.microsoft.com/office/drawing/2014/main" id="{0FC81184-9A08-4594-B76B-F245B4B3C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7652" name="Rectangle 6">
            <a:extLst>
              <a:ext uri="{FF2B5EF4-FFF2-40B4-BE49-F238E27FC236}">
                <a16:creationId xmlns="" xmlns:a16="http://schemas.microsoft.com/office/drawing/2014/main" id="{F9DE9CC4-503E-4958-97ED-3FAD351A3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5000"/>
            <a:ext cx="87630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Example: Convert 1101</a:t>
            </a:r>
            <a:r>
              <a:rPr lang="en-US" altLang="en-US" sz="3200" baseline="-25000">
                <a:latin typeface="Times New Roman" panose="02020603050405020304" pitchFamily="18" charset="0"/>
              </a:rPr>
              <a:t>2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Multiply each 1 bit by the appropriate power of 2 and add them together.</a:t>
            </a:r>
          </a:p>
          <a:p>
            <a:pPr eaLnBrk="1" hangingPunct="1"/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>
                <a:latin typeface="Times New Roman" panose="02020603050405020304" pitchFamily="18" charset="0"/>
              </a:rPr>
              <a:t>1           0            1            1</a:t>
            </a:r>
          </a:p>
        </p:txBody>
      </p:sp>
      <p:sp>
        <p:nvSpPr>
          <p:cNvPr id="27653" name="Line 65">
            <a:extLst>
              <a:ext uri="{FF2B5EF4-FFF2-40B4-BE49-F238E27FC236}">
                <a16:creationId xmlns="" xmlns:a16="http://schemas.microsoft.com/office/drawing/2014/main" id="{8C908B79-BF34-49DF-BF71-0DFCE0E990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6482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66">
            <a:extLst>
              <a:ext uri="{FF2B5EF4-FFF2-40B4-BE49-F238E27FC236}">
                <a16:creationId xmlns="" xmlns:a16="http://schemas.microsoft.com/office/drawing/2014/main" id="{AE0B5C26-7BC8-4515-94B4-E0AA366699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7244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67">
            <a:extLst>
              <a:ext uri="{FF2B5EF4-FFF2-40B4-BE49-F238E27FC236}">
                <a16:creationId xmlns="" xmlns:a16="http://schemas.microsoft.com/office/drawing/2014/main" id="{53A12FEA-E0AA-4B1B-A5E4-5A33A4D963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7244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68">
            <a:extLst>
              <a:ext uri="{FF2B5EF4-FFF2-40B4-BE49-F238E27FC236}">
                <a16:creationId xmlns="" xmlns:a16="http://schemas.microsoft.com/office/drawing/2014/main" id="{DDD9450B-3300-4FE6-98CF-1265A7D43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876800"/>
            <a:ext cx="1219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Bit 1</a:t>
            </a:r>
          </a:p>
        </p:txBody>
      </p:sp>
      <p:sp>
        <p:nvSpPr>
          <p:cNvPr id="27657" name="Text Box 69">
            <a:extLst>
              <a:ext uri="{FF2B5EF4-FFF2-40B4-BE49-F238E27FC236}">
                <a16:creationId xmlns="" xmlns:a16="http://schemas.microsoft.com/office/drawing/2014/main" id="{6147471C-0667-4BDF-80BE-C7310441E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953000"/>
            <a:ext cx="1219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Bit 2</a:t>
            </a:r>
          </a:p>
        </p:txBody>
      </p:sp>
      <p:sp>
        <p:nvSpPr>
          <p:cNvPr id="27658" name="Text Box 70">
            <a:extLst>
              <a:ext uri="{FF2B5EF4-FFF2-40B4-BE49-F238E27FC236}">
                <a16:creationId xmlns="" xmlns:a16="http://schemas.microsoft.com/office/drawing/2014/main" id="{8BC016D1-0BC6-4149-84B5-3A4262052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953000"/>
            <a:ext cx="1219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Bit 3</a:t>
            </a:r>
          </a:p>
        </p:txBody>
      </p:sp>
      <p:sp>
        <p:nvSpPr>
          <p:cNvPr id="27659" name="Line 71">
            <a:extLst>
              <a:ext uri="{FF2B5EF4-FFF2-40B4-BE49-F238E27FC236}">
                <a16:creationId xmlns="" xmlns:a16="http://schemas.microsoft.com/office/drawing/2014/main" id="{0E9A8D2C-2122-402A-B8FB-6581D1940A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648200"/>
            <a:ext cx="1524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Text Box 72">
            <a:extLst>
              <a:ext uri="{FF2B5EF4-FFF2-40B4-BE49-F238E27FC236}">
                <a16:creationId xmlns="" xmlns:a16="http://schemas.microsoft.com/office/drawing/2014/main" id="{32F225E0-792D-43FE-BB29-23E2A254E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800600"/>
            <a:ext cx="1219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Bit 0</a:t>
            </a:r>
          </a:p>
        </p:txBody>
      </p:sp>
    </p:spTree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="" xmlns:a16="http://schemas.microsoft.com/office/drawing/2014/main" id="{384D6565-BAFB-49DF-A4CF-29B6F87D4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 dirty="0"/>
              <a:t>Convert Binary to Decimal</a:t>
            </a:r>
          </a:p>
        </p:txBody>
      </p:sp>
      <p:sp>
        <p:nvSpPr>
          <p:cNvPr id="28675" name="Rectangle 4">
            <a:extLst>
              <a:ext uri="{FF2B5EF4-FFF2-40B4-BE49-F238E27FC236}">
                <a16:creationId xmlns="" xmlns:a16="http://schemas.microsoft.com/office/drawing/2014/main" id="{2BAF9726-444D-43AD-A256-E20FAA076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8676" name="Rectangle 6">
            <a:extLst>
              <a:ext uri="{FF2B5EF4-FFF2-40B4-BE49-F238E27FC236}">
                <a16:creationId xmlns="" xmlns:a16="http://schemas.microsoft.com/office/drawing/2014/main" id="{763142D3-AE3B-4C56-9BEE-B14B3C883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5000"/>
            <a:ext cx="87630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Example: Convert 1101</a:t>
            </a:r>
            <a:r>
              <a:rPr lang="en-US" altLang="en-US" sz="2400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 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2800">
              <a:latin typeface="Times New Roman" panose="02020603050405020304" pitchFamily="18" charset="0"/>
            </a:endParaRPr>
          </a:p>
        </p:txBody>
      </p:sp>
      <p:graphicFrame>
        <p:nvGraphicFramePr>
          <p:cNvPr id="73808" name="Group 80">
            <a:extLst>
              <a:ext uri="{FF2B5EF4-FFF2-40B4-BE49-F238E27FC236}">
                <a16:creationId xmlns="" xmlns:a16="http://schemas.microsoft.com/office/drawing/2014/main" id="{B3D002AF-DD2C-4AFA-A9FA-888EE197F389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2438400"/>
          <a:ext cx="8229600" cy="2346326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822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Bit7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5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Bit 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128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724" name="Line 82">
            <a:extLst>
              <a:ext uri="{FF2B5EF4-FFF2-40B4-BE49-F238E27FC236}">
                <a16:creationId xmlns="" xmlns:a16="http://schemas.microsoft.com/office/drawing/2014/main" id="{EC58CA58-9582-416D-A349-9EAB36880A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3657600"/>
            <a:ext cx="3276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Line 83">
            <a:extLst>
              <a:ext uri="{FF2B5EF4-FFF2-40B4-BE49-F238E27FC236}">
                <a16:creationId xmlns="" xmlns:a16="http://schemas.microsoft.com/office/drawing/2014/main" id="{390BEF9C-32C6-4D8A-9AC3-CDC0207E32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810000"/>
            <a:ext cx="411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6" name="Line 84">
            <a:extLst>
              <a:ext uri="{FF2B5EF4-FFF2-40B4-BE49-F238E27FC236}">
                <a16:creationId xmlns="" xmlns:a16="http://schemas.microsoft.com/office/drawing/2014/main" id="{BCA94250-80FF-480F-92C3-1D89399660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5029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Text Box 85">
            <a:extLst>
              <a:ext uri="{FF2B5EF4-FFF2-40B4-BE49-F238E27FC236}">
                <a16:creationId xmlns="" xmlns:a16="http://schemas.microsoft.com/office/drawing/2014/main" id="{031627D5-8318-4A51-82DD-A8F59D103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181600"/>
            <a:ext cx="2438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Multiply with these values</a:t>
            </a:r>
          </a:p>
        </p:txBody>
      </p:sp>
      <p:sp>
        <p:nvSpPr>
          <p:cNvPr id="28728" name="Text Box 86">
            <a:extLst>
              <a:ext uri="{FF2B5EF4-FFF2-40B4-BE49-F238E27FC236}">
                <a16:creationId xmlns="" xmlns:a16="http://schemas.microsoft.com/office/drawing/2014/main" id="{F9FEDA7B-5455-4177-857D-AB998F2B2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257800"/>
            <a:ext cx="54864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8 x 1 + 4 x 1 + 2 x 0 + 1x 1 = 8 + 4 + 0 + 1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                                 =   13</a:t>
            </a:r>
          </a:p>
        </p:txBody>
      </p:sp>
      <p:sp>
        <p:nvSpPr>
          <p:cNvPr id="28729" name="Line 87">
            <a:extLst>
              <a:ext uri="{FF2B5EF4-FFF2-40B4-BE49-F238E27FC236}">
                <a16:creationId xmlns="" xmlns:a16="http://schemas.microsoft.com/office/drawing/2014/main" id="{B04C84C7-81A1-471D-B7F3-787A282436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3733800"/>
            <a:ext cx="2667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="" xmlns:a16="http://schemas.microsoft.com/office/drawing/2014/main" id="{28D26FA7-8EF5-42FC-AA14-36FADA200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 dirty="0">
                <a:solidFill>
                  <a:schemeClr val="tx1">
                    <a:lumMod val="95000"/>
                  </a:schemeClr>
                </a:solidFill>
              </a:rPr>
              <a:t>Binary Number System</a:t>
            </a:r>
          </a:p>
        </p:txBody>
      </p:sp>
      <p:sp>
        <p:nvSpPr>
          <p:cNvPr id="29699" name="Rectangle 4">
            <a:extLst>
              <a:ext uri="{FF2B5EF4-FFF2-40B4-BE49-F238E27FC236}">
                <a16:creationId xmlns="" xmlns:a16="http://schemas.microsoft.com/office/drawing/2014/main" id="{CE31FD3F-8AAD-4AC7-A4D5-8630DA2F4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05000"/>
            <a:ext cx="8153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20000"/>
              </a:spcBef>
            </a:pPr>
            <a:endParaRPr lang="en-US" altLang="en-US" sz="2800" dirty="0">
              <a:latin typeface="Times New Roman" panose="02020603050405020304" pitchFamily="18" charset="0"/>
            </a:endParaRPr>
          </a:p>
          <a:p>
            <a:pPr lvl="1" algn="ctr" eaLnBrk="1" hangingPunct="1">
              <a:spcBef>
                <a:spcPct val="20000"/>
              </a:spcBef>
            </a:pPr>
            <a:r>
              <a:rPr lang="en-US" altLang="en-US" sz="3200" u="sng" dirty="0">
                <a:latin typeface="Times New Roman" panose="02020603050405020304" pitchFamily="18" charset="0"/>
              </a:rPr>
              <a:t>Example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  <a:p>
            <a:pPr lvl="2"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1111</a:t>
            </a:r>
            <a:r>
              <a:rPr lang="en-US" altLang="en-US" sz="32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en-US" sz="3200" baseline="-25000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>
                <a:latin typeface="Times New Roman" panose="02020603050405020304" pitchFamily="18" charset="0"/>
              </a:rPr>
              <a:t>or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1111</a:t>
            </a:r>
            <a:r>
              <a:rPr lang="en-US" altLang="en-US" sz="3200" baseline="-25000" dirty="0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baseline="-25000" dirty="0">
                <a:latin typeface="Times New Roman" panose="02020603050405020304" pitchFamily="18" charset="0"/>
              </a:rPr>
              <a:t>B</a:t>
            </a:r>
          </a:p>
          <a:p>
            <a:pPr lvl="2"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= 1 x 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aseline="30000" dirty="0">
                <a:latin typeface="Times New Roman" panose="02020603050405020304" pitchFamily="18" charset="0"/>
              </a:rPr>
              <a:t>3</a:t>
            </a:r>
            <a:r>
              <a:rPr lang="en-US" altLang="en-US" sz="3200" dirty="0">
                <a:latin typeface="Times New Roman" panose="02020603050405020304" pitchFamily="18" charset="0"/>
              </a:rPr>
              <a:t> + 1x 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3200" dirty="0">
                <a:latin typeface="Times New Roman" panose="02020603050405020304" pitchFamily="18" charset="0"/>
              </a:rPr>
              <a:t> + 1 x 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aseline="30000" dirty="0">
                <a:latin typeface="Times New Roman" panose="02020603050405020304" pitchFamily="18" charset="0"/>
              </a:rPr>
              <a:t>1</a:t>
            </a:r>
            <a:r>
              <a:rPr lang="en-US" altLang="en-US" sz="3200" dirty="0">
                <a:latin typeface="Times New Roman" panose="02020603050405020304" pitchFamily="18" charset="0"/>
              </a:rPr>
              <a:t> + 1 x 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aseline="30000" dirty="0">
                <a:latin typeface="Times New Roman" panose="02020603050405020304" pitchFamily="18" charset="0"/>
              </a:rPr>
              <a:t>0 </a:t>
            </a:r>
          </a:p>
          <a:p>
            <a:pPr lvl="2"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= 8 + 4 + 2 +1 </a:t>
            </a:r>
          </a:p>
          <a:p>
            <a:pPr lvl="2"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= 15</a:t>
            </a:r>
            <a:r>
              <a:rPr lang="en-US" altLang="en-US" sz="3200" b="1" baseline="-25000" dirty="0">
                <a:latin typeface="Times New Roman" panose="02020603050405020304" pitchFamily="18" charset="0"/>
              </a:rPr>
              <a:t>10</a:t>
            </a:r>
            <a:endParaRPr lang="en-US" altLang="en-US" sz="3200" baseline="-25000" dirty="0">
              <a:latin typeface="Times New Roman" panose="02020603050405020304" pitchFamily="18" charset="0"/>
            </a:endParaRPr>
          </a:p>
          <a:p>
            <a:pPr lvl="2" algn="ctr" eaLnBrk="1" hangingPunct="1">
              <a:spcBef>
                <a:spcPct val="20000"/>
              </a:spcBef>
              <a:spcAft>
                <a:spcPct val="20000"/>
              </a:spcAft>
            </a:pPr>
            <a:endParaRPr lang="en-US" altLang="en-US" sz="3200" dirty="0">
              <a:solidFill>
                <a:srgbClr val="539163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>
            <a:extLst>
              <a:ext uri="{FF2B5EF4-FFF2-40B4-BE49-F238E27FC236}">
                <a16:creationId xmlns="" xmlns:a16="http://schemas.microsoft.com/office/drawing/2014/main" id="{28D5CBA5-A77A-4E17-99D9-37C6621E2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 dirty="0">
                <a:latin typeface="Applegater-Normal" pitchFamily="2" charset="0"/>
              </a:rPr>
              <a:t>Classification of Number System</a:t>
            </a:r>
          </a:p>
        </p:txBody>
      </p:sp>
      <p:sp>
        <p:nvSpPr>
          <p:cNvPr id="3075" name="Rectangle 9">
            <a:extLst>
              <a:ext uri="{FF2B5EF4-FFF2-40B4-BE49-F238E27FC236}">
                <a16:creationId xmlns="" xmlns:a16="http://schemas.microsoft.com/office/drawing/2014/main" id="{ADFFD0E8-EBBD-49D2-ADB4-8B7374637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Decimal Number Systems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Binary number Systems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Octal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Hexadecimal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Number conversion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="" xmlns:a16="http://schemas.microsoft.com/office/drawing/2014/main" id="{C9CF3262-7819-46EB-9BDD-6635B919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 dirty="0">
                <a:solidFill>
                  <a:schemeClr val="tx1">
                    <a:lumMod val="95000"/>
                  </a:schemeClr>
                </a:solidFill>
              </a:rPr>
              <a:t>Binary Number System</a:t>
            </a:r>
          </a:p>
        </p:txBody>
      </p:sp>
      <p:sp>
        <p:nvSpPr>
          <p:cNvPr id="30723" name="Rectangle 4">
            <a:extLst>
              <a:ext uri="{FF2B5EF4-FFF2-40B4-BE49-F238E27FC236}">
                <a16:creationId xmlns="" xmlns:a16="http://schemas.microsoft.com/office/drawing/2014/main" id="{1E85B1DE-9A70-4AB6-8945-67074EDE6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05000"/>
            <a:ext cx="8153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20000"/>
              </a:spcBef>
            </a:pPr>
            <a:r>
              <a:rPr lang="en-US" altLang="en-US" sz="3200" dirty="0">
                <a:latin typeface="Times New Roman" panose="02020603050405020304" pitchFamily="18" charset="0"/>
              </a:rPr>
              <a:t>Example</a:t>
            </a:r>
            <a:r>
              <a:rPr lang="en-US" altLang="en-US" sz="2400" dirty="0"/>
              <a:t>:</a:t>
            </a:r>
          </a:p>
          <a:p>
            <a:pPr lvl="2"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10110</a:t>
            </a:r>
            <a:r>
              <a:rPr lang="en-US" altLang="en-US" sz="32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en-US" sz="3200" baseline="-25000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>
                <a:latin typeface="Times New Roman" panose="02020603050405020304" pitchFamily="18" charset="0"/>
              </a:rPr>
              <a:t>or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10110</a:t>
            </a:r>
            <a:r>
              <a:rPr lang="en-US" altLang="en-US" sz="3200" baseline="-25000" dirty="0">
                <a:solidFill>
                  <a:srgbClr val="00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baseline="-25000" dirty="0">
                <a:latin typeface="Times New Roman" panose="02020603050405020304" pitchFamily="18" charset="0"/>
              </a:rPr>
              <a:t>B</a:t>
            </a:r>
          </a:p>
          <a:p>
            <a:pPr lvl="2"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1 x</a:t>
            </a:r>
            <a:r>
              <a:rPr lang="en-US" altLang="en-US" sz="3200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aseline="30000" dirty="0">
                <a:latin typeface="Times New Roman" panose="02020603050405020304" pitchFamily="18" charset="0"/>
              </a:rPr>
              <a:t>4</a:t>
            </a:r>
            <a:r>
              <a:rPr lang="en-US" altLang="en-US" sz="3200" dirty="0">
                <a:latin typeface="Times New Roman" panose="02020603050405020304" pitchFamily="18" charset="0"/>
              </a:rPr>
              <a:t>+0 x 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aseline="30000" dirty="0">
                <a:latin typeface="Times New Roman" panose="02020603050405020304" pitchFamily="18" charset="0"/>
              </a:rPr>
              <a:t>3</a:t>
            </a:r>
            <a:r>
              <a:rPr lang="en-US" altLang="en-US" sz="3200" dirty="0">
                <a:latin typeface="Times New Roman" panose="02020603050405020304" pitchFamily="18" charset="0"/>
              </a:rPr>
              <a:t> + 1 x 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3200" dirty="0">
                <a:latin typeface="Times New Roman" panose="02020603050405020304" pitchFamily="18" charset="0"/>
              </a:rPr>
              <a:t> + 1 x 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aseline="30000" dirty="0">
                <a:latin typeface="Times New Roman" panose="02020603050405020304" pitchFamily="18" charset="0"/>
              </a:rPr>
              <a:t>1</a:t>
            </a:r>
            <a:r>
              <a:rPr lang="en-US" altLang="en-US" sz="3200" dirty="0">
                <a:latin typeface="Times New Roman" panose="02020603050405020304" pitchFamily="18" charset="0"/>
              </a:rPr>
              <a:t> + 0 x 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baseline="30000" dirty="0">
                <a:latin typeface="Times New Roman" panose="02020603050405020304" pitchFamily="18" charset="0"/>
              </a:rPr>
              <a:t>0 </a:t>
            </a:r>
          </a:p>
          <a:p>
            <a:pPr lvl="2"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= 16 + 0 + 4 +2+0 </a:t>
            </a:r>
          </a:p>
          <a:p>
            <a:pPr lvl="2" algn="ctr" eaLnBrk="1" hangingPunct="1"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= 22</a:t>
            </a:r>
            <a:r>
              <a:rPr lang="en-US" altLang="en-US" sz="3200" b="1" baseline="-25000" dirty="0">
                <a:latin typeface="Times New Roman" panose="02020603050405020304" pitchFamily="18" charset="0"/>
              </a:rPr>
              <a:t>10</a:t>
            </a:r>
            <a:endParaRPr lang="en-US" altLang="en-US" sz="3200" baseline="-25000" dirty="0">
              <a:latin typeface="Times New Roman" panose="02020603050405020304" pitchFamily="18" charset="0"/>
            </a:endParaRPr>
          </a:p>
          <a:p>
            <a:pPr lvl="2" algn="ctr" eaLnBrk="1" hangingPunct="1">
              <a:spcBef>
                <a:spcPct val="20000"/>
              </a:spcBef>
              <a:spcAft>
                <a:spcPct val="20000"/>
              </a:spcAft>
            </a:pPr>
            <a:endParaRPr lang="en-US" altLang="en-US" sz="3200" dirty="0">
              <a:solidFill>
                <a:srgbClr val="539163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="" xmlns:a16="http://schemas.microsoft.com/office/drawing/2014/main" id="{62B3443E-ACA9-4D32-A0A4-C1A33F517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Octal and Hexadecimal Number System</a:t>
            </a:r>
          </a:p>
        </p:txBody>
      </p:sp>
      <p:sp>
        <p:nvSpPr>
          <p:cNvPr id="31747" name="Rectangle 4">
            <a:extLst>
              <a:ext uri="{FF2B5EF4-FFF2-40B4-BE49-F238E27FC236}">
                <a16:creationId xmlns="" xmlns:a16="http://schemas.microsoft.com/office/drawing/2014/main" id="{A7EAEEDD-A741-43E6-AFFF-C6BAA4AC4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1748" name="Rectangle 6">
            <a:extLst>
              <a:ext uri="{FF2B5EF4-FFF2-40B4-BE49-F238E27FC236}">
                <a16:creationId xmlns="" xmlns:a16="http://schemas.microsoft.com/office/drawing/2014/main" id="{242CB909-FA2A-4CFC-9CBD-8FDA881D6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1749" name="Rectangle 7">
            <a:extLst>
              <a:ext uri="{FF2B5EF4-FFF2-40B4-BE49-F238E27FC236}">
                <a16:creationId xmlns="" xmlns:a16="http://schemas.microsoft.com/office/drawing/2014/main" id="{74E2A2FF-292D-40CF-B1EC-8B4206E6A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14600"/>
            <a:ext cx="8458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Octal and hexadecimal are a convenient way to represent binary numbers, as used by computers.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Computer mechanics often need to write out binary quantities, but in practice writing out a binary number such as</a:t>
            </a:r>
          </a:p>
        </p:txBody>
      </p:sp>
    </p:spTree>
  </p:cSld>
  <p:clrMapOvr>
    <a:masterClrMapping/>
  </p:clrMapOvr>
  <p:transition spd="med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="" xmlns:a16="http://schemas.microsoft.com/office/drawing/2014/main" id="{6A312216-CB02-4B13-8723-6E61915FA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Octal and Hexadecimal Number System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="" xmlns:a16="http://schemas.microsoft.com/office/drawing/2014/main" id="{5D65C882-D776-4D63-8AF3-0B5C4AAAF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2772" name="Rectangle 5">
            <a:extLst>
              <a:ext uri="{FF2B5EF4-FFF2-40B4-BE49-F238E27FC236}">
                <a16:creationId xmlns="" xmlns:a16="http://schemas.microsoft.com/office/drawing/2014/main" id="{2420E0A0-BC38-4753-94E0-770FE63C3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2773" name="Rectangle 6">
            <a:extLst>
              <a:ext uri="{FF2B5EF4-FFF2-40B4-BE49-F238E27FC236}">
                <a16:creationId xmlns="" xmlns:a16="http://schemas.microsoft.com/office/drawing/2014/main" id="{5F29A1CC-2A2A-4003-8225-FFAAC1343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14600"/>
            <a:ext cx="8458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1001001101010001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    is tedious, and prone to errors.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Therefore, binary quantities are written in a base-8 ("octal") or, much more commonly, a base-16 ("hexadecimal" or "hex") number format.</a:t>
            </a:r>
          </a:p>
        </p:txBody>
      </p:sp>
    </p:spTree>
  </p:cSld>
  <p:clrMapOvr>
    <a:masterClrMapping/>
  </p:clrMapOvr>
  <p:transition spd="med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="" xmlns:a16="http://schemas.microsoft.com/office/drawing/2014/main" id="{D5636E7F-3673-4656-A1DB-B239C7A22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Octal Number Systems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="" xmlns:a16="http://schemas.microsoft.com/office/drawing/2014/main" id="{C0C51CF0-96D7-49B5-803B-02E09CCC7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3796" name="Rectangle 5">
            <a:extLst>
              <a:ext uri="{FF2B5EF4-FFF2-40B4-BE49-F238E27FC236}">
                <a16:creationId xmlns="" xmlns:a16="http://schemas.microsoft.com/office/drawing/2014/main" id="{EBAF80D3-1582-4DCD-88C7-D0B1B4CD5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3797" name="Rectangle 6">
            <a:extLst>
              <a:ext uri="{FF2B5EF4-FFF2-40B4-BE49-F238E27FC236}">
                <a16:creationId xmlns="" xmlns:a16="http://schemas.microsoft.com/office/drawing/2014/main" id="{D06276EF-16FE-4883-BCAF-16CAFB31C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14600"/>
            <a:ext cx="8458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Base = 8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8 symbols: { 0, 1, 2, 3, 4, 5, 6, 7}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Example    123, 567, 7654 etc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How to represent a Decimal Number using a Octal Number System ?</a:t>
            </a:r>
          </a:p>
          <a:p>
            <a:pPr eaLnBrk="1" hangingPunct="1">
              <a:spcBef>
                <a:spcPct val="20000"/>
              </a:spcBef>
            </a:pPr>
            <a:endParaRPr lang="en-US" altLang="en-US" sz="32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1" algn="ctr" eaLnBrk="1" hangingPunct="1">
              <a:spcBef>
                <a:spcPct val="20000"/>
              </a:spcBef>
            </a:pPr>
            <a:endParaRPr lang="en-US" altLang="en-US" sz="32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="" xmlns:a16="http://schemas.microsoft.com/office/drawing/2014/main" id="{48CCAFCE-87D4-4042-9C65-DBD16FCA0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Octal Number System</a:t>
            </a:r>
          </a:p>
        </p:txBody>
      </p:sp>
      <p:sp>
        <p:nvSpPr>
          <p:cNvPr id="34819" name="Rectangle 4">
            <a:extLst>
              <a:ext uri="{FF2B5EF4-FFF2-40B4-BE49-F238E27FC236}">
                <a16:creationId xmlns="" xmlns:a16="http://schemas.microsoft.com/office/drawing/2014/main" id="{6DD8CD01-4C20-440D-809E-DBB2401A3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4820" name="Rectangle 6">
            <a:extLst>
              <a:ext uri="{FF2B5EF4-FFF2-40B4-BE49-F238E27FC236}">
                <a16:creationId xmlns="" xmlns:a16="http://schemas.microsoft.com/office/drawing/2014/main" id="{66FFD018-9875-4396-BC0E-5ACFF02C7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4821" name="Rectangle 7">
            <a:extLst>
              <a:ext uri="{FF2B5EF4-FFF2-40B4-BE49-F238E27FC236}">
                <a16:creationId xmlns="" xmlns:a16="http://schemas.microsoft.com/office/drawing/2014/main" id="{4BF9BE9A-B767-4BA4-954D-35D96B5E8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57400"/>
            <a:ext cx="8458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Repeated Division by 8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Example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       213</a:t>
            </a:r>
            <a:r>
              <a:rPr lang="en-US" altLang="en-US" sz="28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10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= ( )</a:t>
            </a:r>
            <a:r>
              <a:rPr lang="en-US" altLang="en-US" sz="28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8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?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3200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algn="ctr" eaLnBrk="1" hangingPunct="1">
              <a:spcBef>
                <a:spcPct val="20000"/>
              </a:spcBef>
            </a:pPr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</p:txBody>
      </p:sp>
      <p:graphicFrame>
        <p:nvGraphicFramePr>
          <p:cNvPr id="60445" name="Group 29">
            <a:extLst>
              <a:ext uri="{FF2B5EF4-FFF2-40B4-BE49-F238E27FC236}">
                <a16:creationId xmlns="" xmlns:a16="http://schemas.microsoft.com/office/drawing/2014/main" id="{0DA4BF75-FE13-46AE-97C2-0F72A2ED81B7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810000"/>
          <a:ext cx="8229601" cy="3255963"/>
        </p:xfrm>
        <a:graphic>
          <a:graphicData uri="http://schemas.openxmlformats.org/drawingml/2006/table">
            <a:tbl>
              <a:tblPr/>
              <a:tblGrid>
                <a:gridCol w="1958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84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733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23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Divide-by -8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Quotient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Remainder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Octal digit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2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213 / 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 / 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/ 8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Lower digit =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Second digit =2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Third digit =3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839" name="Text Box 28">
            <a:extLst>
              <a:ext uri="{FF2B5EF4-FFF2-40B4-BE49-F238E27FC236}">
                <a16:creationId xmlns="" xmlns:a16="http://schemas.microsoft.com/office/drawing/2014/main" id="{235533D6-7C24-4BD4-973D-55427ECE5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019800"/>
            <a:ext cx="640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Answer   =   325</a:t>
            </a:r>
            <a:r>
              <a:rPr lang="en-US" altLang="en-US" sz="28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</p:spTree>
  </p:cSld>
  <p:clrMapOvr>
    <a:masterClrMapping/>
  </p:clrMapOvr>
  <p:transition spd="med"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>
            <a:extLst>
              <a:ext uri="{FF2B5EF4-FFF2-40B4-BE49-F238E27FC236}">
                <a16:creationId xmlns="" xmlns:a16="http://schemas.microsoft.com/office/drawing/2014/main" id="{7ABB1DB5-E27A-4EF7-9C38-85011BAD0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Octal Number System</a:t>
            </a:r>
          </a:p>
        </p:txBody>
      </p:sp>
      <p:sp>
        <p:nvSpPr>
          <p:cNvPr id="35843" name="Rectangle 4">
            <a:extLst>
              <a:ext uri="{FF2B5EF4-FFF2-40B4-BE49-F238E27FC236}">
                <a16:creationId xmlns="" xmlns:a16="http://schemas.microsoft.com/office/drawing/2014/main" id="{45E8F799-05AF-4F8A-96AC-B261391E6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5844" name="Rectangle 6">
            <a:extLst>
              <a:ext uri="{FF2B5EF4-FFF2-40B4-BE49-F238E27FC236}">
                <a16:creationId xmlns="" xmlns:a16="http://schemas.microsoft.com/office/drawing/2014/main" id="{707FF28B-52EE-419D-9811-0953D273C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5845" name="Rectangle 7">
            <a:extLst>
              <a:ext uri="{FF2B5EF4-FFF2-40B4-BE49-F238E27FC236}">
                <a16:creationId xmlns="" xmlns:a16="http://schemas.microsoft.com/office/drawing/2014/main" id="{699D5660-42BB-4FB5-AE84-2F0E7AB38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57400"/>
            <a:ext cx="8458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How to convert  325</a:t>
            </a:r>
            <a:r>
              <a:rPr lang="en-US" altLang="en-US" sz="28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8 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back to Decimal ?</a:t>
            </a:r>
            <a:endParaRPr lang="en-US" altLang="en-US" sz="2800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Use this table and multiply the digits with the position values</a:t>
            </a:r>
          </a:p>
          <a:p>
            <a:pPr eaLnBrk="1" hangingPunct="1">
              <a:spcBef>
                <a:spcPct val="20000"/>
              </a:spcBef>
            </a:pPr>
            <a:endParaRPr lang="en-US" altLang="en-US" sz="3200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algn="ctr" eaLnBrk="1" hangingPunct="1">
              <a:spcBef>
                <a:spcPct val="20000"/>
              </a:spcBef>
            </a:pPr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</p:txBody>
      </p:sp>
      <p:graphicFrame>
        <p:nvGraphicFramePr>
          <p:cNvPr id="61506" name="Group 66">
            <a:extLst>
              <a:ext uri="{FF2B5EF4-FFF2-40B4-BE49-F238E27FC236}">
                <a16:creationId xmlns="" xmlns:a16="http://schemas.microsoft.com/office/drawing/2014/main" id="{CCA14DF1-7CB0-4F44-A785-255E3C1884C8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3657600"/>
          <a:ext cx="8229600" cy="2459038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823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Digit 8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Digit 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Digit 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Digit 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Digit 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Digit 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Digit 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Digit 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2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31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……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……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32768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4096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="" xmlns:a16="http://schemas.microsoft.com/office/drawing/2014/main" id="{3647DDA9-ABB5-4834-8475-C71E53BD1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Octal Number System</a:t>
            </a:r>
          </a:p>
        </p:txBody>
      </p:sp>
      <p:sp>
        <p:nvSpPr>
          <p:cNvPr id="36867" name="Rectangle 4">
            <a:extLst>
              <a:ext uri="{FF2B5EF4-FFF2-40B4-BE49-F238E27FC236}">
                <a16:creationId xmlns="" xmlns:a16="http://schemas.microsoft.com/office/drawing/2014/main" id="{8FB1318C-6B9A-484D-ABB3-B94B27B8B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6868" name="Rectangle 6">
            <a:extLst>
              <a:ext uri="{FF2B5EF4-FFF2-40B4-BE49-F238E27FC236}">
                <a16:creationId xmlns="" xmlns:a16="http://schemas.microsoft.com/office/drawing/2014/main" id="{495CB38C-B0C4-4852-B50F-81B4483C9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6869" name="Rectangle 7">
            <a:extLst>
              <a:ext uri="{FF2B5EF4-FFF2-40B4-BE49-F238E27FC236}">
                <a16:creationId xmlns="" xmlns:a16="http://schemas.microsoft.com/office/drawing/2014/main" id="{132CD655-817D-4C9F-A99E-C5084CBEC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57400"/>
            <a:ext cx="8458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How to convert  325</a:t>
            </a:r>
            <a:r>
              <a:rPr lang="en-US" altLang="en-US" sz="28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8 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back to Decimal ?</a:t>
            </a:r>
            <a:endParaRPr lang="en-US" altLang="en-US" sz="2800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Consider the above number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        3  2  5</a:t>
            </a:r>
            <a:r>
              <a:rPr lang="en-US" altLang="en-US" sz="28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 (8)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800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algn="ctr" eaLnBrk="1" hangingPunct="1">
              <a:spcBef>
                <a:spcPct val="20000"/>
              </a:spcBef>
            </a:pPr>
            <a:endParaRPr lang="en-US" altLang="en-US" sz="2800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3 x 8</a:t>
            </a:r>
            <a:r>
              <a:rPr lang="en-US" altLang="en-US" sz="2400" baseline="30000"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latin typeface="Times New Roman" panose="02020603050405020304" pitchFamily="18" charset="0"/>
              </a:rPr>
              <a:t> + 2 x 8</a:t>
            </a:r>
            <a:r>
              <a:rPr lang="en-US" altLang="en-US" sz="2400" baseline="30000">
                <a:latin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</a:rPr>
              <a:t> + 5 x 8</a:t>
            </a:r>
            <a:r>
              <a:rPr lang="en-US" altLang="en-US" sz="2400" baseline="30000">
                <a:latin typeface="Times New Roman" panose="02020603050405020304" pitchFamily="18" charset="0"/>
              </a:rPr>
              <a:t>0 </a:t>
            </a:r>
            <a:r>
              <a:rPr lang="en-US" altLang="en-US" sz="2400">
                <a:latin typeface="Times New Roman" panose="02020603050405020304" pitchFamily="18" charset="0"/>
              </a:rPr>
              <a:t> = 3 x 64 + 2 x 8 + 5 x 1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                                      = 192  +16 + 5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                                      = 213</a:t>
            </a:r>
          </a:p>
        </p:txBody>
      </p:sp>
      <p:sp>
        <p:nvSpPr>
          <p:cNvPr id="36870" name="Line 46">
            <a:extLst>
              <a:ext uri="{FF2B5EF4-FFF2-40B4-BE49-F238E27FC236}">
                <a16:creationId xmlns="" xmlns:a16="http://schemas.microsoft.com/office/drawing/2014/main" id="{F29918EC-1B25-46FA-B81C-CCD2DB5753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" y="3581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47">
            <a:extLst>
              <a:ext uri="{FF2B5EF4-FFF2-40B4-BE49-F238E27FC236}">
                <a16:creationId xmlns="" xmlns:a16="http://schemas.microsoft.com/office/drawing/2014/main" id="{B717E649-61F6-4776-A705-74AD187E5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581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48">
            <a:extLst>
              <a:ext uri="{FF2B5EF4-FFF2-40B4-BE49-F238E27FC236}">
                <a16:creationId xmlns="" xmlns:a16="http://schemas.microsoft.com/office/drawing/2014/main" id="{1F3E3BE1-B76B-48D9-8D3B-FCFB6217F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352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Text Box 49">
            <a:extLst>
              <a:ext uri="{FF2B5EF4-FFF2-40B4-BE49-F238E27FC236}">
                <a16:creationId xmlns="" xmlns:a16="http://schemas.microsoft.com/office/drawing/2014/main" id="{69E03E0C-3134-4F28-A1E6-9F0072A0D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124200"/>
            <a:ext cx="1828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Digit 1</a:t>
            </a:r>
          </a:p>
        </p:txBody>
      </p:sp>
      <p:sp>
        <p:nvSpPr>
          <p:cNvPr id="36874" name="Text Box 50">
            <a:extLst>
              <a:ext uri="{FF2B5EF4-FFF2-40B4-BE49-F238E27FC236}">
                <a16:creationId xmlns="" xmlns:a16="http://schemas.microsoft.com/office/drawing/2014/main" id="{7EE6E5F9-BAF2-461B-B22E-B359758B1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114800"/>
            <a:ext cx="1828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Digit 2</a:t>
            </a:r>
          </a:p>
        </p:txBody>
      </p:sp>
      <p:sp>
        <p:nvSpPr>
          <p:cNvPr id="36875" name="Text Box 51">
            <a:extLst>
              <a:ext uri="{FF2B5EF4-FFF2-40B4-BE49-F238E27FC236}">
                <a16:creationId xmlns="" xmlns:a16="http://schemas.microsoft.com/office/drawing/2014/main" id="{7E15DF05-7FCB-42D3-A1C7-CE63F9D94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38600"/>
            <a:ext cx="1828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Digit 3</a:t>
            </a:r>
          </a:p>
        </p:txBody>
      </p:sp>
    </p:spTree>
  </p:cSld>
  <p:clrMapOvr>
    <a:masterClrMapping/>
  </p:clrMapOvr>
  <p:transition spd="med"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="" xmlns:a16="http://schemas.microsoft.com/office/drawing/2014/main" id="{4E802158-5DA6-4FB5-87BF-6A59BB0ED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Octal Number System</a:t>
            </a:r>
          </a:p>
        </p:txBody>
      </p:sp>
      <p:sp>
        <p:nvSpPr>
          <p:cNvPr id="37891" name="Rectangle 4">
            <a:extLst>
              <a:ext uri="{FF2B5EF4-FFF2-40B4-BE49-F238E27FC236}">
                <a16:creationId xmlns="" xmlns:a16="http://schemas.microsoft.com/office/drawing/2014/main" id="{23250F90-47DA-4611-A050-15F2E78A4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7892" name="Rectangle 6">
            <a:extLst>
              <a:ext uri="{FF2B5EF4-FFF2-40B4-BE49-F238E27FC236}">
                <a16:creationId xmlns="" xmlns:a16="http://schemas.microsoft.com/office/drawing/2014/main" id="{B09D274B-79E1-4F23-BC4D-02D72FC30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7893" name="Rectangle 7">
            <a:extLst>
              <a:ext uri="{FF2B5EF4-FFF2-40B4-BE49-F238E27FC236}">
                <a16:creationId xmlns="" xmlns:a16="http://schemas.microsoft.com/office/drawing/2014/main" id="{0914BD80-8004-4FD7-BC6A-382AB5324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57400"/>
            <a:ext cx="8458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Example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Convert 611</a:t>
            </a:r>
            <a:r>
              <a:rPr lang="en-US" altLang="en-US" sz="28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8 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Consider the above number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        6  1  1</a:t>
            </a:r>
            <a:r>
              <a:rPr lang="en-US" altLang="en-US" sz="28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 (8)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800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algn="ctr" eaLnBrk="1" hangingPunct="1">
              <a:spcBef>
                <a:spcPct val="20000"/>
              </a:spcBef>
            </a:pPr>
            <a:endParaRPr lang="en-US" altLang="en-US" sz="2800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6 x 8</a:t>
            </a:r>
            <a:r>
              <a:rPr lang="en-US" altLang="en-US" sz="2400" baseline="30000"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latin typeface="Times New Roman" panose="02020603050405020304" pitchFamily="18" charset="0"/>
              </a:rPr>
              <a:t> + 1 x 8</a:t>
            </a:r>
            <a:r>
              <a:rPr lang="en-US" altLang="en-US" sz="2400" baseline="30000">
                <a:latin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</a:rPr>
              <a:t> + 1 x 8</a:t>
            </a:r>
            <a:r>
              <a:rPr lang="en-US" altLang="en-US" sz="2400" baseline="30000">
                <a:latin typeface="Times New Roman" panose="02020603050405020304" pitchFamily="18" charset="0"/>
              </a:rPr>
              <a:t>0 </a:t>
            </a:r>
            <a:r>
              <a:rPr lang="en-US" altLang="en-US" sz="2400">
                <a:latin typeface="Times New Roman" panose="02020603050405020304" pitchFamily="18" charset="0"/>
              </a:rPr>
              <a:t> = 6 x 64 + 1 x 8 + 1 x 1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                                      = 384 + 8 + 1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                                      = 393</a:t>
            </a:r>
          </a:p>
        </p:txBody>
      </p:sp>
      <p:sp>
        <p:nvSpPr>
          <p:cNvPr id="37894" name="Line 8">
            <a:extLst>
              <a:ext uri="{FF2B5EF4-FFF2-40B4-BE49-F238E27FC236}">
                <a16:creationId xmlns="" xmlns:a16="http://schemas.microsoft.com/office/drawing/2014/main" id="{5ECA9A3B-C63A-4742-BDE3-C635325004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" y="3581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9">
            <a:extLst>
              <a:ext uri="{FF2B5EF4-FFF2-40B4-BE49-F238E27FC236}">
                <a16:creationId xmlns="" xmlns:a16="http://schemas.microsoft.com/office/drawing/2014/main" id="{6F8414E2-0CF4-4DEA-8DB9-3508344BA3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581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10">
            <a:extLst>
              <a:ext uri="{FF2B5EF4-FFF2-40B4-BE49-F238E27FC236}">
                <a16:creationId xmlns="" xmlns:a16="http://schemas.microsoft.com/office/drawing/2014/main" id="{872D320A-43BE-4C44-9713-5656908424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352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Text Box 11">
            <a:extLst>
              <a:ext uri="{FF2B5EF4-FFF2-40B4-BE49-F238E27FC236}">
                <a16:creationId xmlns="" xmlns:a16="http://schemas.microsoft.com/office/drawing/2014/main" id="{C69511F8-82F0-41A8-A52C-D6C540F6F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124200"/>
            <a:ext cx="1828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Digit 1</a:t>
            </a:r>
          </a:p>
        </p:txBody>
      </p:sp>
      <p:sp>
        <p:nvSpPr>
          <p:cNvPr id="37898" name="Text Box 12">
            <a:extLst>
              <a:ext uri="{FF2B5EF4-FFF2-40B4-BE49-F238E27FC236}">
                <a16:creationId xmlns="" xmlns:a16="http://schemas.microsoft.com/office/drawing/2014/main" id="{C5660A48-00A3-40F6-BEB8-F2892219E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114800"/>
            <a:ext cx="1828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Digit 2</a:t>
            </a:r>
          </a:p>
        </p:txBody>
      </p:sp>
      <p:sp>
        <p:nvSpPr>
          <p:cNvPr id="37899" name="Text Box 13">
            <a:extLst>
              <a:ext uri="{FF2B5EF4-FFF2-40B4-BE49-F238E27FC236}">
                <a16:creationId xmlns="" xmlns:a16="http://schemas.microsoft.com/office/drawing/2014/main" id="{76785F32-0DE0-49CC-9108-980D8E8EB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38600"/>
            <a:ext cx="1828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Digit 3</a:t>
            </a:r>
          </a:p>
        </p:txBody>
      </p:sp>
    </p:spTree>
  </p:cSld>
  <p:clrMapOvr>
    <a:masterClrMapping/>
  </p:clrMapOvr>
  <p:transition spd="med"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="" xmlns:a16="http://schemas.microsoft.com/office/drawing/2014/main" id="{5676E84A-7A08-467C-B834-5B7B9ED33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Octal Number System</a:t>
            </a:r>
          </a:p>
        </p:txBody>
      </p:sp>
      <p:sp>
        <p:nvSpPr>
          <p:cNvPr id="38915" name="Rectangle 4">
            <a:extLst>
              <a:ext uri="{FF2B5EF4-FFF2-40B4-BE49-F238E27FC236}">
                <a16:creationId xmlns="" xmlns:a16="http://schemas.microsoft.com/office/drawing/2014/main" id="{79E273B3-5139-4352-9AE6-11A8E9A4E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8916" name="Rectangle 6">
            <a:extLst>
              <a:ext uri="{FF2B5EF4-FFF2-40B4-BE49-F238E27FC236}">
                <a16:creationId xmlns="" xmlns:a16="http://schemas.microsoft.com/office/drawing/2014/main" id="{84AFD126-DB44-4A62-B2EA-B8BE544A8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8917" name="Rectangle 7">
            <a:extLst>
              <a:ext uri="{FF2B5EF4-FFF2-40B4-BE49-F238E27FC236}">
                <a16:creationId xmlns="" xmlns:a16="http://schemas.microsoft.com/office/drawing/2014/main" id="{681A9F7D-A93D-4216-9385-809DE175F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57400"/>
            <a:ext cx="8458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Convert 393 to octal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3200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algn="ctr" eaLnBrk="1" hangingPunct="1">
              <a:spcBef>
                <a:spcPct val="20000"/>
              </a:spcBef>
            </a:pPr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3200">
              <a:latin typeface="Times New Roman" panose="02020603050405020304" pitchFamily="18" charset="0"/>
            </a:endParaRPr>
          </a:p>
        </p:txBody>
      </p:sp>
      <p:graphicFrame>
        <p:nvGraphicFramePr>
          <p:cNvPr id="64538" name="Group 26">
            <a:extLst>
              <a:ext uri="{FF2B5EF4-FFF2-40B4-BE49-F238E27FC236}">
                <a16:creationId xmlns="" xmlns:a16="http://schemas.microsoft.com/office/drawing/2014/main" id="{7029FFCB-F91E-441A-A350-1CFB4A7E05B4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048000"/>
          <a:ext cx="8229601" cy="3255963"/>
        </p:xfrm>
        <a:graphic>
          <a:graphicData uri="http://schemas.openxmlformats.org/drawingml/2006/table">
            <a:tbl>
              <a:tblPr/>
              <a:tblGrid>
                <a:gridCol w="1958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84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733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23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Divide-by -8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Quotient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Remainder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Octal digit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2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393 / 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 / 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/ 8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Lower digit =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Second digit =1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Third digit =6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935" name="Text Box 25">
            <a:extLst>
              <a:ext uri="{FF2B5EF4-FFF2-40B4-BE49-F238E27FC236}">
                <a16:creationId xmlns="" xmlns:a16="http://schemas.microsoft.com/office/drawing/2014/main" id="{EF38CF46-0186-40FB-BB6D-9CF2850D9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38800"/>
            <a:ext cx="640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Answer   =   611</a:t>
            </a:r>
            <a:r>
              <a:rPr lang="en-US" altLang="en-US" sz="2800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</p:spTree>
  </p:cSld>
  <p:clrMapOvr>
    <a:masterClrMapping/>
  </p:clrMapOvr>
  <p:transition spd="med"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>
            <a:extLst>
              <a:ext uri="{FF2B5EF4-FFF2-40B4-BE49-F238E27FC236}">
                <a16:creationId xmlns="" xmlns:a16="http://schemas.microsoft.com/office/drawing/2014/main" id="{616C5F82-03E6-482D-A7FD-4129DE6C3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Hexadecimal Number System</a:t>
            </a:r>
          </a:p>
        </p:txBody>
      </p:sp>
      <p:sp>
        <p:nvSpPr>
          <p:cNvPr id="39939" name="Rectangle 4">
            <a:extLst>
              <a:ext uri="{FF2B5EF4-FFF2-40B4-BE49-F238E27FC236}">
                <a16:creationId xmlns="" xmlns:a16="http://schemas.microsoft.com/office/drawing/2014/main" id="{9FC98C6A-75A0-4064-AA24-96867377F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9940" name="Rectangle 6">
            <a:extLst>
              <a:ext uri="{FF2B5EF4-FFF2-40B4-BE49-F238E27FC236}">
                <a16:creationId xmlns="" xmlns:a16="http://schemas.microsoft.com/office/drawing/2014/main" id="{04B66FEE-C6BD-42DB-A3D0-B5BC392CA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39941" name="Rectangle 7">
            <a:extLst>
              <a:ext uri="{FF2B5EF4-FFF2-40B4-BE49-F238E27FC236}">
                <a16:creationId xmlns="" xmlns:a16="http://schemas.microsoft.com/office/drawing/2014/main" id="{BBC6E04B-7B2D-4785-9DE4-651729531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14600"/>
            <a:ext cx="8458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Base = 16 or ‘H’ or ‘Hex’</a:t>
            </a:r>
          </a:p>
          <a:p>
            <a:pPr eaLnBrk="1" hangingPunct="1">
              <a:spcBef>
                <a:spcPct val="20000"/>
              </a:spcBef>
            </a:pPr>
            <a:endParaRPr lang="en-US" alt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   16 symbols: { 0, 1, 2, 3, 4, 5, 6, 7,8,9 }</a:t>
            </a:r>
          </a:p>
          <a:p>
            <a:pPr eaLnBrk="1" hangingPunct="1">
              <a:spcBef>
                <a:spcPct val="20000"/>
              </a:spcBef>
            </a:pPr>
            <a:endParaRPr lang="en-US" alt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   { 10=A, 11=B, 12=C, 13=D, 14=E, 15= F}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endParaRPr lang="en-US" altLang="en-US" sz="36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NUMBER SYSTEM FLOWCHART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68"/>
          <a:stretch/>
        </p:blipFill>
        <p:spPr bwMode="auto">
          <a:xfrm>
            <a:off x="2428875" y="3213542"/>
            <a:ext cx="4286250" cy="1832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="" xmlns:a16="http://schemas.microsoft.com/office/drawing/2014/main" id="{364016F1-9099-4F69-BB92-89ED45373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Hexadecimal Number System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="" xmlns:a16="http://schemas.microsoft.com/office/drawing/2014/main" id="{90B6545F-B5AF-4663-A91E-4645C0B82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0964" name="Rectangle 5">
            <a:extLst>
              <a:ext uri="{FF2B5EF4-FFF2-40B4-BE49-F238E27FC236}">
                <a16:creationId xmlns="" xmlns:a16="http://schemas.microsoft.com/office/drawing/2014/main" id="{A4DFF47A-0AE4-434B-AFF9-A674515B1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0965" name="Rectangle 6">
            <a:extLst>
              <a:ext uri="{FF2B5EF4-FFF2-40B4-BE49-F238E27FC236}">
                <a16:creationId xmlns="" xmlns:a16="http://schemas.microsoft.com/office/drawing/2014/main" id="{C9F9F32E-3F87-479F-89AC-E53038C84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14600"/>
            <a:ext cx="8458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   {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0,1,2,3,4,5,6,7,8,9,A,B,C,D,E,F</a:t>
            </a: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} It uses 6 Letters !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Example    AA12, 87DF, CCF etc</a:t>
            </a:r>
          </a:p>
          <a:p>
            <a:pPr eaLnBrk="1" hangingPunct="1">
              <a:spcBef>
                <a:spcPct val="20000"/>
              </a:spcBef>
            </a:pPr>
            <a:endParaRPr lang="en-US" alt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How to represent a Decimal Number using a Hexadecimal Number System ?</a:t>
            </a:r>
          </a:p>
          <a:p>
            <a:pPr lvl="1" algn="ctr" eaLnBrk="1" hangingPunct="1">
              <a:spcBef>
                <a:spcPct val="20000"/>
              </a:spcBef>
            </a:pPr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>
            <a:extLst>
              <a:ext uri="{FF2B5EF4-FFF2-40B4-BE49-F238E27FC236}">
                <a16:creationId xmlns="" xmlns:a16="http://schemas.microsoft.com/office/drawing/2014/main" id="{5E2C40CE-B106-40B1-A157-4B1FF5BA9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Hexadecimal</a:t>
            </a:r>
          </a:p>
        </p:txBody>
      </p:sp>
      <p:sp>
        <p:nvSpPr>
          <p:cNvPr id="41987" name="Rectangle 4">
            <a:extLst>
              <a:ext uri="{FF2B5EF4-FFF2-40B4-BE49-F238E27FC236}">
                <a16:creationId xmlns="" xmlns:a16="http://schemas.microsoft.com/office/drawing/2014/main" id="{F886159D-00DA-440B-9358-112B590A5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1988" name="Rectangle 6">
            <a:extLst>
              <a:ext uri="{FF2B5EF4-FFF2-40B4-BE49-F238E27FC236}">
                <a16:creationId xmlns="" xmlns:a16="http://schemas.microsoft.com/office/drawing/2014/main" id="{8B5FD251-678C-4F2B-ADAD-85CCB2F34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1989" name="Rectangle 7">
            <a:extLst>
              <a:ext uri="{FF2B5EF4-FFF2-40B4-BE49-F238E27FC236}">
                <a16:creationId xmlns="" xmlns:a16="http://schemas.microsoft.com/office/drawing/2014/main" id="{6243BB19-A49D-40E5-8AF3-E3E0BD2BE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57400"/>
            <a:ext cx="8458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</a:rPr>
              <a:t>Repeated Division by 16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Times New Roman" panose="02020603050405020304" pitchFamily="18" charset="0"/>
              </a:rPr>
              <a:t>Example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        213</a:t>
            </a:r>
            <a:r>
              <a:rPr lang="en-US" altLang="en-US" sz="2800" baseline="-25000">
                <a:latin typeface="Times New Roman" panose="02020603050405020304" pitchFamily="18" charset="0"/>
              </a:rPr>
              <a:t>10 </a:t>
            </a:r>
            <a:r>
              <a:rPr lang="en-US" altLang="en-US" sz="2800">
                <a:latin typeface="Times New Roman" panose="02020603050405020304" pitchFamily="18" charset="0"/>
              </a:rPr>
              <a:t>= ( )</a:t>
            </a:r>
            <a:r>
              <a:rPr lang="en-US" altLang="en-US" sz="2800" baseline="-25000">
                <a:latin typeface="Times New Roman" panose="02020603050405020304" pitchFamily="18" charset="0"/>
              </a:rPr>
              <a:t>16 </a:t>
            </a:r>
            <a:r>
              <a:rPr lang="en-US" altLang="en-US" sz="2800">
                <a:latin typeface="Times New Roman" panose="02020603050405020304" pitchFamily="18" charset="0"/>
              </a:rPr>
              <a:t> ?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3200" baseline="-25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3200">
              <a:latin typeface="Times New Roman" panose="02020603050405020304" pitchFamily="18" charset="0"/>
            </a:endParaRPr>
          </a:p>
          <a:p>
            <a:pPr lvl="1" algn="ctr" eaLnBrk="1" hangingPunct="1">
              <a:spcBef>
                <a:spcPct val="20000"/>
              </a:spcBef>
            </a:pPr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</p:txBody>
      </p:sp>
      <p:graphicFrame>
        <p:nvGraphicFramePr>
          <p:cNvPr id="67610" name="Group 26">
            <a:extLst>
              <a:ext uri="{FF2B5EF4-FFF2-40B4-BE49-F238E27FC236}">
                <a16:creationId xmlns="" xmlns:a16="http://schemas.microsoft.com/office/drawing/2014/main" id="{D639250D-74AE-4E4C-A21E-802B1E26BC6D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733800"/>
          <a:ext cx="8229601" cy="2889250"/>
        </p:xfrm>
        <a:graphic>
          <a:graphicData uri="http://schemas.openxmlformats.org/drawingml/2006/table">
            <a:tbl>
              <a:tblPr/>
              <a:tblGrid>
                <a:gridCol w="1958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84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733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2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Divide-by -16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Quotient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Remainder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Hex digit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66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213 / 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/ 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Lower digit =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Second digit =D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2007" name="Text Box 25">
            <a:extLst>
              <a:ext uri="{FF2B5EF4-FFF2-40B4-BE49-F238E27FC236}">
                <a16:creationId xmlns="" xmlns:a16="http://schemas.microsoft.com/office/drawing/2014/main" id="{8392DBF0-9088-407D-919C-92CADE879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38800"/>
            <a:ext cx="640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Answer   =   D5</a:t>
            </a:r>
            <a:r>
              <a:rPr lang="en-US" altLang="en-US" sz="2800" baseline="-25000">
                <a:latin typeface="Times New Roman" panose="02020603050405020304" pitchFamily="18" charset="0"/>
              </a:rPr>
              <a:t>16</a:t>
            </a:r>
          </a:p>
        </p:txBody>
      </p:sp>
    </p:spTree>
  </p:cSld>
  <p:clrMapOvr>
    <a:masterClrMapping/>
  </p:clrMapOvr>
  <p:transition spd="med"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>
            <a:extLst>
              <a:ext uri="{FF2B5EF4-FFF2-40B4-BE49-F238E27FC236}">
                <a16:creationId xmlns="" xmlns:a16="http://schemas.microsoft.com/office/drawing/2014/main" id="{041199BF-4AD9-48F8-B43C-E8EB64365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CONVERSION</a:t>
            </a:r>
          </a:p>
        </p:txBody>
      </p:sp>
      <p:sp>
        <p:nvSpPr>
          <p:cNvPr id="43011" name="Rectangle 4">
            <a:extLst>
              <a:ext uri="{FF2B5EF4-FFF2-40B4-BE49-F238E27FC236}">
                <a16:creationId xmlns="" xmlns:a16="http://schemas.microsoft.com/office/drawing/2014/main" id="{A1FCA261-2FF9-4E4B-942D-53C6378C5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3012" name="Rectangle 6">
            <a:extLst>
              <a:ext uri="{FF2B5EF4-FFF2-40B4-BE49-F238E27FC236}">
                <a16:creationId xmlns="" xmlns:a16="http://schemas.microsoft.com/office/drawing/2014/main" id="{F0634923-C734-4B38-BBCE-1CF1AE9B5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3013" name="Rectangle 7">
            <a:extLst>
              <a:ext uri="{FF2B5EF4-FFF2-40B4-BE49-F238E27FC236}">
                <a16:creationId xmlns="" xmlns:a16="http://schemas.microsoft.com/office/drawing/2014/main" id="{34933969-F753-484A-B72D-0719BE18B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57400"/>
            <a:ext cx="8458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How to convert  D5</a:t>
            </a:r>
            <a:r>
              <a:rPr lang="en-US" altLang="en-US" sz="28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16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to Decimal ?</a:t>
            </a:r>
            <a:endParaRPr lang="en-US" altLang="en-US" sz="2800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Use this table and multiply the digits with the position values</a:t>
            </a:r>
          </a:p>
          <a:p>
            <a:pPr eaLnBrk="1" hangingPunct="1">
              <a:spcBef>
                <a:spcPct val="20000"/>
              </a:spcBef>
            </a:pPr>
            <a:endParaRPr lang="en-US" altLang="en-US" sz="3200" baseline="-25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algn="ctr" eaLnBrk="1" hangingPunct="1">
              <a:spcBef>
                <a:spcPct val="20000"/>
              </a:spcBef>
            </a:pPr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</p:txBody>
      </p:sp>
      <p:graphicFrame>
        <p:nvGraphicFramePr>
          <p:cNvPr id="68616" name="Group 8">
            <a:extLst>
              <a:ext uri="{FF2B5EF4-FFF2-40B4-BE49-F238E27FC236}">
                <a16:creationId xmlns="" xmlns:a16="http://schemas.microsoft.com/office/drawing/2014/main" id="{D8D0ABE9-5E76-40D8-B47B-441C8025F3D3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3657600"/>
          <a:ext cx="8229600" cy="2459038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823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Digit 8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Digit 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Digit 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Digit 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Digit 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Digit 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Digit 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Digit 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2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31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……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……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……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4096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="" xmlns:a16="http://schemas.microsoft.com/office/drawing/2014/main" id="{95611E22-842B-47C5-9729-3C65C5697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/>
              <a:t>Hexadecimal Number System</a:t>
            </a:r>
          </a:p>
        </p:txBody>
      </p:sp>
      <p:sp>
        <p:nvSpPr>
          <p:cNvPr id="44035" name="Rectangle 4">
            <a:extLst>
              <a:ext uri="{FF2B5EF4-FFF2-40B4-BE49-F238E27FC236}">
                <a16:creationId xmlns="" xmlns:a16="http://schemas.microsoft.com/office/drawing/2014/main" id="{2BBBF93B-46A3-4C1C-8DEC-FB8391D3F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4036" name="Rectangle 6">
            <a:extLst>
              <a:ext uri="{FF2B5EF4-FFF2-40B4-BE49-F238E27FC236}">
                <a16:creationId xmlns="" xmlns:a16="http://schemas.microsoft.com/office/drawing/2014/main" id="{87157EBD-23F4-4213-BB25-C35261AEA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4037" name="Rectangle 7">
            <a:extLst>
              <a:ext uri="{FF2B5EF4-FFF2-40B4-BE49-F238E27FC236}">
                <a16:creationId xmlns="" xmlns:a16="http://schemas.microsoft.com/office/drawing/2014/main" id="{E24A62A5-3741-4E84-B52C-619C317CB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57400"/>
            <a:ext cx="8458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How to convert  D5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16 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to Decimal ?</a:t>
            </a:r>
            <a:endParaRPr lang="en-US" altLang="en-US" sz="2800" baseline="-25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Consider the above number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D  5</a:t>
            </a:r>
            <a:r>
              <a:rPr lang="en-US" altLang="en-US" sz="28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(16)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800" baseline="-25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algn="ctr" eaLnBrk="1" hangingPunct="1">
              <a:spcBef>
                <a:spcPct val="20000"/>
              </a:spcBef>
            </a:pPr>
            <a:endParaRPr lang="en-US" altLang="en-US" sz="2800" baseline="-25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400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            </a:t>
            </a:r>
            <a:r>
              <a:rPr lang="en-US" altLang="en-US" sz="2400" dirty="0">
                <a:latin typeface="Times New Roman" panose="02020603050405020304" pitchFamily="18" charset="0"/>
              </a:rPr>
              <a:t>D x 16</a:t>
            </a:r>
            <a:r>
              <a:rPr lang="en-US" altLang="en-US" sz="2400" baseline="30000" dirty="0">
                <a:latin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</a:rPr>
              <a:t> + 5 x 16</a:t>
            </a:r>
            <a:r>
              <a:rPr lang="en-US" altLang="en-US" sz="2400" baseline="30000" dirty="0">
                <a:latin typeface="Times New Roman" panose="02020603050405020304" pitchFamily="18" charset="0"/>
              </a:rPr>
              <a:t>0 </a:t>
            </a:r>
            <a:r>
              <a:rPr lang="en-US" altLang="en-US" sz="2400" dirty="0">
                <a:latin typeface="Times New Roman" panose="02020603050405020304" pitchFamily="18" charset="0"/>
              </a:rPr>
              <a:t> = 13 x 16 + 5 x 1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                                         = 208 + 5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                                         =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213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400" dirty="0" smtClean="0">
                <a:latin typeface="Times New Roman" panose="02020603050405020304" pitchFamily="18" charset="0"/>
              </a:rPr>
              <a:t>References</a:t>
            </a:r>
            <a:r>
              <a:rPr lang="en-US" altLang="en-US" sz="1400" dirty="0">
                <a:latin typeface="Times New Roman" panose="02020603050405020304" pitchFamily="18" charset="0"/>
              </a:rPr>
              <a:t>:</a:t>
            </a:r>
          </a:p>
          <a:p>
            <a:pPr marL="457200" indent="-457200" eaLnBrk="1" hangingPunct="1">
              <a:spcBef>
                <a:spcPct val="20000"/>
              </a:spcBef>
              <a:buAutoNum type="arabicPeriod"/>
            </a:pPr>
            <a:r>
              <a:rPr lang="en-US" altLang="en-US" sz="1400" dirty="0" smtClean="0">
                <a:latin typeface="Times New Roman" panose="02020603050405020304" pitchFamily="18" charset="0"/>
              </a:rPr>
              <a:t>https</a:t>
            </a:r>
            <a:r>
              <a:rPr lang="en-US" altLang="en-US" sz="1400" dirty="0">
                <a:latin typeface="Times New Roman" panose="02020603050405020304" pitchFamily="18" charset="0"/>
              </a:rPr>
              <a:t>://</a:t>
            </a:r>
            <a:r>
              <a:rPr lang="en-US" altLang="en-US" sz="1400" dirty="0" smtClean="0">
                <a:latin typeface="Times New Roman" panose="02020603050405020304" pitchFamily="18" charset="0"/>
              </a:rPr>
              <a:t>www.dce.kar.nic.in</a:t>
            </a:r>
          </a:p>
          <a:p>
            <a:pPr marL="457200" indent="-457200" eaLnBrk="1" hangingPunct="1">
              <a:spcBef>
                <a:spcPct val="20000"/>
              </a:spcBef>
              <a:buAutoNum type="arabicPeriod"/>
            </a:pPr>
            <a:r>
              <a:rPr lang="en-US" altLang="en-US" sz="1400" dirty="0" smtClean="0">
                <a:latin typeface="Times New Roman" panose="02020603050405020304" pitchFamily="18" charset="0"/>
              </a:rPr>
              <a:t>https://tutorialspoint.com</a:t>
            </a:r>
          </a:p>
          <a:p>
            <a:pPr marL="457200" indent="-457200" eaLnBrk="1" hangingPunct="1">
              <a:spcBef>
                <a:spcPct val="20000"/>
              </a:spcBef>
              <a:buAutoNum type="arabicPeriod"/>
            </a:pPr>
            <a:endParaRPr lang="en-US" altLang="en-US" sz="2000" dirty="0">
              <a:latin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20000"/>
              </a:spcBef>
              <a:buAutoNum type="arabicPeriod"/>
            </a:pP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44038" name="Line 9">
            <a:extLst>
              <a:ext uri="{FF2B5EF4-FFF2-40B4-BE49-F238E27FC236}">
                <a16:creationId xmlns="" xmlns:a16="http://schemas.microsoft.com/office/drawing/2014/main" id="{496D4D93-78B2-4869-BF1A-82EFD0C22F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581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Line 10">
            <a:extLst>
              <a:ext uri="{FF2B5EF4-FFF2-40B4-BE49-F238E27FC236}">
                <a16:creationId xmlns="" xmlns:a16="http://schemas.microsoft.com/office/drawing/2014/main" id="{3EC85901-E7EE-4C84-B781-A2832EAFB0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352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Text Box 11">
            <a:extLst>
              <a:ext uri="{FF2B5EF4-FFF2-40B4-BE49-F238E27FC236}">
                <a16:creationId xmlns="" xmlns:a16="http://schemas.microsoft.com/office/drawing/2014/main" id="{DA2BA2A3-6D3C-4FB2-840F-42C67BAB6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124200"/>
            <a:ext cx="1828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Digit 1</a:t>
            </a:r>
          </a:p>
        </p:txBody>
      </p:sp>
      <p:sp>
        <p:nvSpPr>
          <p:cNvPr id="44041" name="Text Box 12">
            <a:extLst>
              <a:ext uri="{FF2B5EF4-FFF2-40B4-BE49-F238E27FC236}">
                <a16:creationId xmlns="" xmlns:a16="http://schemas.microsoft.com/office/drawing/2014/main" id="{B56BDD3E-6E02-41B6-98EB-9C221165C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114800"/>
            <a:ext cx="1828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Digit 2</a:t>
            </a:r>
          </a:p>
        </p:txBody>
      </p:sp>
    </p:spTree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4F9A6597-A47B-43AF-8265-35EA01E9B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 dirty="0">
                <a:latin typeface="Amelia" pitchFamily="2" charset="0"/>
              </a:rPr>
              <a:t>Decimal Number System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2B9C6C64-AC0F-4B62-AF8D-C4829B09A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Numbers are almost universally written 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   in a form of notation known as positional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   number representation.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A number is represented as a string of digits.</a:t>
            </a:r>
          </a:p>
          <a:p>
            <a:pPr eaLnBrk="1" hangingPunct="1">
              <a:spcBef>
                <a:spcPct val="20000"/>
              </a:spcBef>
            </a:pPr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="" xmlns:a16="http://schemas.microsoft.com/office/drawing/2014/main" id="{C63D1CC2-1B1E-4E36-A593-CA65E2E32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 dirty="0">
                <a:latin typeface="Amelia" pitchFamily="2" charset="0"/>
              </a:rPr>
              <a:t>Decimal Number System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="" xmlns:a16="http://schemas.microsoft.com/office/drawing/2014/main" id="{1095F8E2-D0DE-48A7-8952-D7883DE5C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124" name="Rectangle 6">
            <a:extLst>
              <a:ext uri="{FF2B5EF4-FFF2-40B4-BE49-F238E27FC236}">
                <a16:creationId xmlns="" xmlns:a16="http://schemas.microsoft.com/office/drawing/2014/main" id="{D7813DE6-C0AA-46E2-A7D4-2F16E3AED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125" name="Rectangle 7">
            <a:extLst>
              <a:ext uri="{FF2B5EF4-FFF2-40B4-BE49-F238E27FC236}">
                <a16:creationId xmlns="" xmlns:a16="http://schemas.microsoft.com/office/drawing/2014/main" id="{60DBE23B-EC17-4B31-B96A-EC78EF7A2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14600"/>
            <a:ext cx="8458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 In a decimal number there are ten such digits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   that may be used, ranging in value from zero to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   nine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Decimal numbers are positional numbers that have a </a:t>
            </a:r>
            <a:r>
              <a:rPr lang="en-US" altLang="en-US" sz="3200" i="1">
                <a:latin typeface="Times New Roman" panose="02020603050405020304" pitchFamily="18" charset="0"/>
              </a:rPr>
              <a:t>base </a:t>
            </a:r>
            <a:r>
              <a:rPr lang="en-US" altLang="en-US" sz="3200">
                <a:latin typeface="Times New Roman" panose="02020603050405020304" pitchFamily="18" charset="0"/>
              </a:rPr>
              <a:t>or </a:t>
            </a:r>
            <a:r>
              <a:rPr lang="en-US" altLang="en-US" sz="3200" i="1">
                <a:latin typeface="Times New Roman" panose="02020603050405020304" pitchFamily="18" charset="0"/>
              </a:rPr>
              <a:t>radix </a:t>
            </a:r>
            <a:r>
              <a:rPr lang="en-US" altLang="en-US" sz="3200">
                <a:latin typeface="Times New Roman" panose="02020603050405020304" pitchFamily="18" charset="0"/>
              </a:rPr>
              <a:t>of ten.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Why ten ?</a:t>
            </a:r>
          </a:p>
        </p:txBody>
      </p:sp>
    </p:spTree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8823CD92-8F36-40D7-8415-4B31CA24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 dirty="0">
                <a:latin typeface="Amelia" pitchFamily="2" charset="0"/>
              </a:rPr>
              <a:t>Decimal Number Systems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F0ECCDDB-768E-47BA-B56C-33881FDE1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148" name="Rectangle 5">
            <a:extLst>
              <a:ext uri="{FF2B5EF4-FFF2-40B4-BE49-F238E27FC236}">
                <a16:creationId xmlns="" xmlns:a16="http://schemas.microsoft.com/office/drawing/2014/main" id="{9EFED55C-6F36-4F00-BFAB-34C4A3835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149" name="Rectangle 6">
            <a:extLst>
              <a:ext uri="{FF2B5EF4-FFF2-40B4-BE49-F238E27FC236}">
                <a16:creationId xmlns="" xmlns:a16="http://schemas.microsoft.com/office/drawing/2014/main" id="{A7CC12C8-BFFB-45F6-A237-917A754BF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133600"/>
            <a:ext cx="84582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Exactly ten distinct numerals in order to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  represent all possible values for each position in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  the number, and hence to enable us to represent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  all possible integer numbers in decimal notation.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3200" b="1">
                <a:latin typeface="Times New Roman" panose="02020603050405020304" pitchFamily="18" charset="0"/>
              </a:rPr>
              <a:t>0, 1, 2, 3, 4, 5, 6, 7, 8, </a:t>
            </a:r>
            <a:r>
              <a:rPr lang="en-GB" altLang="en-US" sz="3200">
                <a:latin typeface="Times New Roman" panose="02020603050405020304" pitchFamily="18" charset="0"/>
              </a:rPr>
              <a:t>and </a:t>
            </a:r>
            <a:r>
              <a:rPr lang="en-GB" altLang="en-US" sz="3200" b="1">
                <a:latin typeface="Times New Roman" panose="02020603050405020304" pitchFamily="18" charset="0"/>
              </a:rPr>
              <a:t>9  </a:t>
            </a:r>
            <a:r>
              <a:rPr lang="en-GB" altLang="en-US" sz="3200">
                <a:latin typeface="Times New Roman" panose="02020603050405020304" pitchFamily="18" charset="0"/>
              </a:rPr>
              <a:t>values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For example, a number like "0123456789" has ten positions and each position can contain the digits 0-9.</a:t>
            </a:r>
            <a:r>
              <a:rPr lang="en-US" altLang="en-US" sz="3200"/>
              <a:t> </a:t>
            </a:r>
            <a:endParaRPr lang="en-GB" altLang="en-US" sz="3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5DAF08DD-3B73-44F5-A45B-77FACE110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 dirty="0">
                <a:latin typeface="Amelia" pitchFamily="2" charset="0"/>
              </a:rPr>
              <a:t>Decimal Number Systems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C08387FB-1C26-4253-8F71-30CACAEF1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7172" name="Rectangle 5">
            <a:extLst>
              <a:ext uri="{FF2B5EF4-FFF2-40B4-BE49-F238E27FC236}">
                <a16:creationId xmlns="" xmlns:a16="http://schemas.microsoft.com/office/drawing/2014/main" id="{0D234B63-2218-47E8-AD4D-2932A9D7A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7173" name="Rectangle 6">
            <a:extLst>
              <a:ext uri="{FF2B5EF4-FFF2-40B4-BE49-F238E27FC236}">
                <a16:creationId xmlns="" xmlns:a16="http://schemas.microsoft.com/office/drawing/2014/main" id="{F1534132-9F1A-4B20-88D5-1BD246B68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14600"/>
            <a:ext cx="8458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  Each digit position has a </a:t>
            </a:r>
            <a:r>
              <a:rPr lang="en-US" altLang="en-US" sz="3200" i="1">
                <a:latin typeface="Times New Roman" panose="02020603050405020304" pitchFamily="18" charset="0"/>
              </a:rPr>
              <a:t>weight</a:t>
            </a:r>
            <a:r>
              <a:rPr lang="en-US" altLang="en-US" sz="3200">
                <a:latin typeface="Times New Roman" panose="02020603050405020304" pitchFamily="18" charset="0"/>
              </a:rPr>
              <a:t> associated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    with it.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Each digit corresponds to a power of 10 based on its position in the number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Number’s value = a </a:t>
            </a:r>
            <a:r>
              <a:rPr lang="en-US" altLang="en-US" sz="3200" i="1">
                <a:latin typeface="Times New Roman" panose="02020603050405020304" pitchFamily="18" charset="0"/>
              </a:rPr>
              <a:t>weighted sum</a:t>
            </a:r>
            <a:r>
              <a:rPr lang="en-US" altLang="en-US" sz="3200">
                <a:latin typeface="Times New Roman" panose="02020603050405020304" pitchFamily="18" charset="0"/>
              </a:rPr>
              <a:t> of the digits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="" xmlns:a16="http://schemas.microsoft.com/office/drawing/2014/main" id="{B88F3C63-0A65-42A8-8DEE-4DC63C1D1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066800"/>
            <a:ext cx="70866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u="sng" dirty="0">
                <a:latin typeface="Amelia" pitchFamily="2" charset="0"/>
              </a:rPr>
              <a:t>Decimal Number Systems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="" xmlns:a16="http://schemas.microsoft.com/office/drawing/2014/main" id="{4643BD3F-9251-4691-98A0-6A48C11D3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146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8196" name="Rectangle 6">
            <a:extLst>
              <a:ext uri="{FF2B5EF4-FFF2-40B4-BE49-F238E27FC236}">
                <a16:creationId xmlns="" xmlns:a16="http://schemas.microsoft.com/office/drawing/2014/main" id="{08D7C6F5-E790-4219-8105-1F1E49334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667000"/>
            <a:ext cx="617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8197" name="Rectangle 7">
            <a:extLst>
              <a:ext uri="{FF2B5EF4-FFF2-40B4-BE49-F238E27FC236}">
                <a16:creationId xmlns="" xmlns:a16="http://schemas.microsoft.com/office/drawing/2014/main" id="{543A5139-AB41-40C5-BE14-FE572C01A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0"/>
            <a:ext cx="8382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The BASE is 10 or Dec or simply D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  BASE = 10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                           10 </a:t>
            </a:r>
            <a:r>
              <a:rPr lang="en-US" altLang="en-US" sz="3200" baseline="30000">
                <a:latin typeface="Times New Roman" panose="02020603050405020304" pitchFamily="18" charset="0"/>
              </a:rPr>
              <a:t>3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8198" name="Line 8">
            <a:extLst>
              <a:ext uri="{FF2B5EF4-FFF2-40B4-BE49-F238E27FC236}">
                <a16:creationId xmlns="" xmlns:a16="http://schemas.microsoft.com/office/drawing/2014/main" id="{D5D7AD97-CD3D-42F7-BA8A-451D6A2062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4958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9">
            <a:extLst>
              <a:ext uri="{FF2B5EF4-FFF2-40B4-BE49-F238E27FC236}">
                <a16:creationId xmlns="" xmlns:a16="http://schemas.microsoft.com/office/drawing/2014/main" id="{3E948A80-B04D-4C28-AC00-CDC5DBDECE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267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Text Box 10">
            <a:extLst>
              <a:ext uri="{FF2B5EF4-FFF2-40B4-BE49-F238E27FC236}">
                <a16:creationId xmlns="" xmlns:a16="http://schemas.microsoft.com/office/drawing/2014/main" id="{B4C7E140-117F-4A82-82BF-2B15F979F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038600"/>
            <a:ext cx="289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Power or Exponent</a:t>
            </a:r>
          </a:p>
        </p:txBody>
      </p:sp>
      <p:sp>
        <p:nvSpPr>
          <p:cNvPr id="34827" name="Text Box 11">
            <a:extLst>
              <a:ext uri="{FF2B5EF4-FFF2-40B4-BE49-F238E27FC236}">
                <a16:creationId xmlns="" xmlns:a16="http://schemas.microsoft.com/office/drawing/2014/main" id="{76844394-A1E0-40AD-A10B-A879A84F7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876800"/>
            <a:ext cx="1371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Base 10</a:t>
            </a:r>
          </a:p>
        </p:txBody>
      </p:sp>
      <p:sp>
        <p:nvSpPr>
          <p:cNvPr id="8202" name="Text Box 12">
            <a:extLst>
              <a:ext uri="{FF2B5EF4-FFF2-40B4-BE49-F238E27FC236}">
                <a16:creationId xmlns="" xmlns:a16="http://schemas.microsoft.com/office/drawing/2014/main" id="{2C125B10-7A66-4AAF-BFFC-458D04224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505200"/>
            <a:ext cx="243840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10</a:t>
            </a:r>
            <a:r>
              <a:rPr lang="en-US" altLang="en-US" sz="3200" baseline="30000">
                <a:latin typeface="Times New Roman" panose="02020603050405020304" pitchFamily="18" charset="0"/>
              </a:rPr>
              <a:t>3</a:t>
            </a:r>
            <a:r>
              <a:rPr lang="en-US" altLang="en-US" sz="3200">
                <a:latin typeface="Times New Roman" panose="02020603050405020304" pitchFamily="18" charset="0"/>
              </a:rPr>
              <a:t>=1000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10</a:t>
            </a:r>
            <a:r>
              <a:rPr lang="en-US" altLang="en-US" sz="3200" baseline="30000">
                <a:latin typeface="Times New Roman" panose="02020603050405020304" pitchFamily="18" charset="0"/>
              </a:rPr>
              <a:t>2</a:t>
            </a:r>
            <a:r>
              <a:rPr lang="en-US" altLang="en-US" sz="3200">
                <a:latin typeface="Times New Roman" panose="02020603050405020304" pitchFamily="18" charset="0"/>
              </a:rPr>
              <a:t>=100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10</a:t>
            </a:r>
            <a:r>
              <a:rPr lang="en-US" altLang="en-US" sz="3200" baseline="30000">
                <a:latin typeface="Times New Roman" panose="02020603050405020304" pitchFamily="18" charset="0"/>
              </a:rPr>
              <a:t>1</a:t>
            </a:r>
            <a:r>
              <a:rPr lang="en-US" altLang="en-US" sz="3200">
                <a:latin typeface="Times New Roman" panose="02020603050405020304" pitchFamily="18" charset="0"/>
              </a:rPr>
              <a:t>=10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10</a:t>
            </a:r>
            <a:r>
              <a:rPr lang="en-US" altLang="en-US" sz="3200" baseline="30000">
                <a:latin typeface="Times New Roman" panose="02020603050405020304" pitchFamily="18" charset="0"/>
              </a:rPr>
              <a:t>0</a:t>
            </a:r>
            <a:r>
              <a:rPr lang="en-US" altLang="en-US" sz="3200">
                <a:latin typeface="Times New Roman" panose="02020603050405020304" pitchFamily="18" charset="0"/>
              </a:rPr>
              <a:t>=1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/>
      <p:bldP spid="348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2124</TotalTime>
  <Words>1792</Words>
  <Application>Microsoft Office PowerPoint</Application>
  <PresentationFormat>On-screen Show (4:3)</PresentationFormat>
  <Paragraphs>503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Flow</vt:lpstr>
      <vt:lpstr>PowerPoint Presentation</vt:lpstr>
      <vt:lpstr>PowerPoint Presentation</vt:lpstr>
      <vt:lpstr>PowerPoint Presentation</vt:lpstr>
      <vt:lpstr> NUMBER SYSTEM FLOWCHART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Saudi Aramco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VTU</dc:creator>
  <cp:lastModifiedBy>hp</cp:lastModifiedBy>
  <cp:revision>182</cp:revision>
  <dcterms:created xsi:type="dcterms:W3CDTF">2005-03-01T07:31:13Z</dcterms:created>
  <dcterms:modified xsi:type="dcterms:W3CDTF">2021-12-20T14:19:05Z</dcterms:modified>
</cp:coreProperties>
</file>