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3" r:id="rId4"/>
    <p:sldId id="324" r:id="rId5"/>
    <p:sldId id="258" r:id="rId6"/>
    <p:sldId id="262" r:id="rId7"/>
    <p:sldId id="263" r:id="rId8"/>
    <p:sldId id="264" r:id="rId9"/>
    <p:sldId id="265" r:id="rId10"/>
    <p:sldId id="266" r:id="rId11"/>
    <p:sldId id="268" r:id="rId12"/>
    <p:sldId id="269" r:id="rId13"/>
    <p:sldId id="270" r:id="rId14"/>
    <p:sldId id="271" r:id="rId15"/>
    <p:sldId id="272" r:id="rId16"/>
    <p:sldId id="273" r:id="rId17"/>
    <p:sldId id="274" r:id="rId18"/>
    <p:sldId id="321" r:id="rId19"/>
    <p:sldId id="32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26" r:id="rId33"/>
    <p:sldId id="287" r:id="rId34"/>
    <p:sldId id="329" r:id="rId35"/>
    <p:sldId id="288" r:id="rId36"/>
    <p:sldId id="289" r:id="rId37"/>
    <p:sldId id="290" r:id="rId38"/>
    <p:sldId id="291" r:id="rId39"/>
    <p:sldId id="292" r:id="rId40"/>
    <p:sldId id="293" r:id="rId41"/>
    <p:sldId id="294" r:id="rId42"/>
    <p:sldId id="295" r:id="rId43"/>
    <p:sldId id="297" r:id="rId44"/>
    <p:sldId id="299" r:id="rId45"/>
    <p:sldId id="300" r:id="rId46"/>
    <p:sldId id="301" r:id="rId47"/>
    <p:sldId id="327" r:id="rId48"/>
    <p:sldId id="302" r:id="rId49"/>
    <p:sldId id="328" r:id="rId50"/>
    <p:sldId id="303" r:id="rId51"/>
    <p:sldId id="305" r:id="rId52"/>
    <p:sldId id="306" r:id="rId53"/>
    <p:sldId id="309" r:id="rId54"/>
    <p:sldId id="311" r:id="rId55"/>
    <p:sldId id="312" r:id="rId56"/>
    <p:sldId id="313" r:id="rId57"/>
    <p:sldId id="314" r:id="rId58"/>
    <p:sldId id="315" r:id="rId59"/>
    <p:sldId id="316" r:id="rId60"/>
    <p:sldId id="317" r:id="rId61"/>
    <p:sldId id="318" r:id="rId62"/>
    <p:sldId id="330"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153" autoAdjust="0"/>
  </p:normalViewPr>
  <p:slideViewPr>
    <p:cSldViewPr>
      <p:cViewPr varScale="1">
        <p:scale>
          <a:sx n="72" d="100"/>
          <a:sy n="72" d="100"/>
        </p:scale>
        <p:origin x="-4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llnutrition.com/mod_lll/TOPIC3/m31.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Nutritional Assessment Scales</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Director</a:t>
            </a:r>
          </a:p>
          <a:p>
            <a:r>
              <a:rPr lang="en-US" dirty="0" smtClean="0"/>
              <a:t>School of health Sciences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Community: Malnutrition Universal Screening Tool (MUST)</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For a general screening of the community, the MUST is a useful tool for a rapid estimate of the grade of </a:t>
            </a:r>
            <a:r>
              <a:rPr lang="en-US" dirty="0" err="1" smtClean="0"/>
              <a:t>undernutrition</a:t>
            </a:r>
            <a:r>
              <a:rPr lang="en-US" dirty="0" smtClean="0"/>
              <a:t> </a:t>
            </a:r>
            <a:r>
              <a:rPr lang="en-US" dirty="0" smtClean="0">
                <a:hlinkClick r:id="rId2"/>
              </a:rPr>
              <a:t>(</a:t>
            </a:r>
            <a:r>
              <a:rPr lang="en-US" dirty="0" smtClean="0">
                <a:hlinkClick r:id="rId2"/>
              </a:rPr>
              <a:t>4</a:t>
            </a:r>
            <a:r>
              <a:rPr lang="en-US" dirty="0" smtClean="0">
                <a:hlinkClick r:id="rId2"/>
              </a:rPr>
              <a:t>)</a:t>
            </a:r>
            <a:r>
              <a:rPr lang="en-US" dirty="0" smtClean="0"/>
              <a:t>.</a:t>
            </a:r>
            <a:r>
              <a:rPr lang="en-US" dirty="0" smtClean="0"/>
              <a:t/>
            </a:r>
            <a:br>
              <a:rPr lang="en-US" dirty="0" smtClean="0"/>
            </a:br>
            <a:r>
              <a:rPr lang="en-US" dirty="0" smtClean="0"/>
              <a:t>Its main disadvantage is that the recent food intake is not included, and calculations of the percentage weight loss, and of the BMI, have caused problems in some units.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Hospital: Nutritional Risk Screening (NRS)</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p>
          <a:p>
            <a:r>
              <a:rPr lang="en-US" dirty="0" smtClean="0"/>
              <a:t>The NRS-2002 is a simple and well-validated screening tool  </a:t>
            </a:r>
            <a:r>
              <a:rPr lang="en-US" dirty="0" smtClean="0">
                <a:hlinkClick r:id="rId2"/>
              </a:rPr>
              <a:t>(</a:t>
            </a:r>
            <a:r>
              <a:rPr lang="en-US" dirty="0" smtClean="0">
                <a:hlinkClick r:id="rId2"/>
              </a:rPr>
              <a:t>5</a:t>
            </a:r>
            <a:r>
              <a:rPr lang="en-US" dirty="0" smtClean="0">
                <a:hlinkClick r:id="rId2"/>
              </a:rPr>
              <a:t>)</a:t>
            </a:r>
            <a:r>
              <a:rPr lang="en-US" dirty="0" smtClean="0"/>
              <a:t>. </a:t>
            </a:r>
            <a:r>
              <a:rPr lang="en-US" dirty="0" smtClean="0"/>
              <a:t>The NRS-2002 starts with questions about the four items listed  for an "initial" screening.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Nutritional Risk Screening (NRS 2002); Initial screening questions</a:t>
            </a:r>
            <a:endParaRPr lang="en-US" dirty="0"/>
          </a:p>
        </p:txBody>
      </p:sp>
      <p:graphicFrame>
        <p:nvGraphicFramePr>
          <p:cNvPr id="7" name="Content Placeholder 6"/>
          <p:cNvGraphicFramePr>
            <a:graphicFrameLocks noGrp="1"/>
          </p:cNvGraphicFramePr>
          <p:nvPr>
            <p:ph idx="1"/>
          </p:nvPr>
        </p:nvGraphicFramePr>
        <p:xfrm>
          <a:off x="685800" y="1563544"/>
          <a:ext cx="7848600" cy="4530546"/>
        </p:xfrm>
        <a:graphic>
          <a:graphicData uri="http://schemas.openxmlformats.org/drawingml/2006/table">
            <a:tbl>
              <a:tblPr/>
              <a:tblGrid>
                <a:gridCol w="268787"/>
                <a:gridCol w="6504661"/>
                <a:gridCol w="537576"/>
                <a:gridCol w="537576"/>
              </a:tblGrid>
              <a:tr h="594822">
                <a:tc gridSpan="2">
                  <a:txBody>
                    <a:bodyPr/>
                    <a:lstStyle/>
                    <a:p>
                      <a:pPr algn="l"/>
                      <a:r>
                        <a:rPr lang="en-US" sz="1600" b="1" dirty="0"/>
                        <a:t>Initial screening I</a:t>
                      </a:r>
                      <a:endParaRPr lang="en-US" sz="1600" dirty="0"/>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en-US" sz="1600"/>
                        <a:t>Yes</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No</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564">
                <a:tc>
                  <a:txBody>
                    <a:bodyPr/>
                    <a:lstStyle/>
                    <a:p>
                      <a:pPr algn="ctr"/>
                      <a:r>
                        <a:rPr lang="en-US" sz="1600"/>
                        <a:t>1</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Is BMI &lt; 20.5?</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822">
                <a:tc>
                  <a:txBody>
                    <a:bodyPr/>
                    <a:lstStyle/>
                    <a:p>
                      <a:pPr algn="ctr"/>
                      <a:r>
                        <a:rPr lang="en-US" sz="1600"/>
                        <a:t>2</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Has the patient lost weight within the last 3 months?</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822">
                <a:tc>
                  <a:txBody>
                    <a:bodyPr/>
                    <a:lstStyle/>
                    <a:p>
                      <a:pPr algn="ctr"/>
                      <a:r>
                        <a:rPr lang="en-US" sz="1600"/>
                        <a:t>3</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Has the patient had a reduced dietary intake in the last week?</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822">
                <a:tc>
                  <a:txBody>
                    <a:bodyPr/>
                    <a:lstStyle/>
                    <a:p>
                      <a:pPr algn="ctr"/>
                      <a:r>
                        <a:rPr lang="en-US" sz="1600" dirty="0"/>
                        <a:t>4</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Is the patient severely ill? (e.g. in intensive therapy)</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 </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1112">
                <a:tc gridSpan="4">
                  <a:txBody>
                    <a:bodyPr/>
                    <a:lstStyle/>
                    <a:p>
                      <a:pPr algn="ctr"/>
                      <a:r>
                        <a:rPr lang="en-US" sz="1600" b="1" dirty="0"/>
                        <a:t>Yes:</a:t>
                      </a:r>
                      <a:r>
                        <a:rPr lang="en-US" sz="1600" dirty="0"/>
                        <a:t> If the answer is 'Yes' to any question, the final screening is performed.</a:t>
                      </a:r>
                      <a:br>
                        <a:rPr lang="en-US" sz="1600" dirty="0"/>
                      </a:br>
                      <a:r>
                        <a:rPr lang="en-US" sz="1600" b="1" dirty="0"/>
                        <a:t>No:</a:t>
                      </a:r>
                      <a:r>
                        <a:rPr lang="en-US" sz="1600" dirty="0"/>
                        <a:t> If the answer is 'No' to all questions, the patient is re-screened at weekly intervals. If the patient is (e.g.) scheduled for a major operation, a preventative nutritional care plan is considered to try to avoid the associated risk.</a:t>
                      </a:r>
                    </a:p>
                  </a:txBody>
                  <a:tcPr marL="58153" marR="58153" marT="58153" marB="581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t/>
            </a:r>
            <a:br>
              <a:rPr lang="en-US" sz="2800" b="1" dirty="0" smtClean="0"/>
            </a:br>
            <a:r>
              <a:rPr lang="en-US" sz="2800" b="1" dirty="0" smtClean="0"/>
              <a:t>Nutritional Risk Screening (NRS 2002); Final screening</a:t>
            </a:r>
            <a:endParaRPr lang="en-US" sz="2800" dirty="0"/>
          </a:p>
        </p:txBody>
      </p:sp>
      <p:graphicFrame>
        <p:nvGraphicFramePr>
          <p:cNvPr id="4" name="Content Placeholder 3"/>
          <p:cNvGraphicFramePr>
            <a:graphicFrameLocks noGrp="1"/>
          </p:cNvGraphicFramePr>
          <p:nvPr>
            <p:ph idx="1"/>
          </p:nvPr>
        </p:nvGraphicFramePr>
        <p:xfrm>
          <a:off x="381000" y="1143000"/>
          <a:ext cx="8534402" cy="5247300"/>
        </p:xfrm>
        <a:graphic>
          <a:graphicData uri="http://schemas.openxmlformats.org/drawingml/2006/table">
            <a:tbl>
              <a:tblPr/>
              <a:tblGrid>
                <a:gridCol w="906049"/>
                <a:gridCol w="3818354"/>
                <a:gridCol w="990600"/>
                <a:gridCol w="2819399"/>
              </a:tblGrid>
              <a:tr h="210683">
                <a:tc gridSpan="4">
                  <a:txBody>
                    <a:bodyPr/>
                    <a:lstStyle/>
                    <a:p>
                      <a:pPr algn="ctr"/>
                      <a:r>
                        <a:rPr lang="en-US" sz="1200" b="1" dirty="0"/>
                        <a:t>Final screening II</a:t>
                      </a:r>
                      <a:endParaRPr lang="en-US" sz="1200" dirty="0"/>
                    </a:p>
                  </a:txBody>
                  <a:tcPr marL="21412" marR="21412" marT="21412" marB="214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10683">
                <a:tc gridSpan="2">
                  <a:txBody>
                    <a:bodyPr/>
                    <a:lstStyle/>
                    <a:p>
                      <a:pPr algn="ctr"/>
                      <a:r>
                        <a:rPr lang="en-US" sz="1200" b="1"/>
                        <a:t>Impaired nutritional status</a:t>
                      </a:r>
                      <a:endParaRPr lang="en-US" sz="1200"/>
                    </a:p>
                  </a:txBody>
                  <a:tcPr marL="21412" marR="21412" marT="21412" marB="214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200" b="1"/>
                        <a:t>Severity of disease </a:t>
                      </a:r>
                      <a:r>
                        <a:rPr lang="en-US" sz="1200"/>
                        <a:t>(≈ increase in requirements)</a:t>
                      </a:r>
                    </a:p>
                  </a:txBody>
                  <a:tcPr marL="21412" marR="21412" marT="21412" marB="214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81392">
                <a:tc>
                  <a:txBody>
                    <a:bodyPr/>
                    <a:lstStyle/>
                    <a:p>
                      <a:pPr algn="l"/>
                      <a:r>
                        <a:rPr lang="en-US" sz="1200"/>
                        <a:t>Absent</a:t>
                      </a:r>
                      <a:br>
                        <a:rPr lang="en-US" sz="1200"/>
                      </a:br>
                      <a:r>
                        <a:rPr lang="en-US" sz="1200" b="1"/>
                        <a:t>Score 0</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dirty="0"/>
                        <a:t>Normal nutritional status</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Absent</a:t>
                      </a:r>
                      <a:br>
                        <a:rPr lang="en-US" sz="1200"/>
                      </a:br>
                      <a:r>
                        <a:rPr lang="en-US" sz="1200" b="1"/>
                        <a:t>Score 0</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Normal nutritional requirements</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3519">
                <a:tc>
                  <a:txBody>
                    <a:bodyPr/>
                    <a:lstStyle/>
                    <a:p>
                      <a:pPr algn="l"/>
                      <a:r>
                        <a:rPr lang="en-US" sz="1200" dirty="0"/>
                        <a:t>Mild</a:t>
                      </a:r>
                      <a:br>
                        <a:rPr lang="en-US" sz="1200" dirty="0"/>
                      </a:br>
                      <a:r>
                        <a:rPr lang="en-US" sz="1200" dirty="0"/>
                        <a:t/>
                      </a:r>
                      <a:br>
                        <a:rPr lang="en-US" sz="1200" dirty="0"/>
                      </a:br>
                      <a:r>
                        <a:rPr lang="en-US" sz="1200" dirty="0"/>
                        <a:t/>
                      </a:r>
                      <a:br>
                        <a:rPr lang="en-US" sz="1200" dirty="0"/>
                      </a:br>
                      <a:r>
                        <a:rPr lang="en-US" sz="1200" b="1" dirty="0"/>
                        <a:t>Score 1</a:t>
                      </a:r>
                      <a:endParaRPr lang="en-US" sz="1200" dirty="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dirty="0"/>
                        <a:t>Wt loss &gt;5% in 3 months</a:t>
                      </a:r>
                      <a:br>
                        <a:rPr lang="en-US" sz="1200" dirty="0"/>
                      </a:br>
                      <a:r>
                        <a:rPr lang="en-US" sz="1200" dirty="0" smtClean="0"/>
                        <a:t>or</a:t>
                      </a:r>
                      <a:r>
                        <a:rPr lang="en-US" sz="1200" dirty="0"/>
                        <a:t/>
                      </a:r>
                      <a:br>
                        <a:rPr lang="en-US" sz="1200" dirty="0"/>
                      </a:br>
                      <a:r>
                        <a:rPr lang="en-US" sz="1200" dirty="0" smtClean="0"/>
                        <a:t>Food </a:t>
                      </a:r>
                      <a:r>
                        <a:rPr lang="en-US" sz="1200" dirty="0"/>
                        <a:t>intake below 50-75% of normal requirement in preceding week</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Mild</a:t>
                      </a:r>
                      <a:br>
                        <a:rPr lang="en-US" sz="1200"/>
                      </a:br>
                      <a:r>
                        <a:rPr lang="en-US" sz="1200"/>
                        <a:t/>
                      </a:r>
                      <a:br>
                        <a:rPr lang="en-US" sz="1200"/>
                      </a:br>
                      <a:r>
                        <a:rPr lang="en-US" sz="1200"/>
                        <a:t/>
                      </a:r>
                      <a:br>
                        <a:rPr lang="en-US" sz="1200"/>
                      </a:br>
                      <a:r>
                        <a:rPr lang="en-US" sz="1200"/>
                        <a:t/>
                      </a:r>
                      <a:br>
                        <a:rPr lang="en-US" sz="1200"/>
                      </a:br>
                      <a:r>
                        <a:rPr lang="en-US" sz="1200" b="1"/>
                        <a:t>Score 1</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Hip fracture</a:t>
                      </a:r>
                      <a:br>
                        <a:rPr lang="en-US" sz="1200"/>
                      </a:br>
                      <a:r>
                        <a:rPr lang="en-US" sz="1200"/>
                        <a:t>Chronic patients, in particular with acute complications: cirrhosis, COPD</a:t>
                      </a:r>
                      <a:br>
                        <a:rPr lang="en-US" sz="1200"/>
                      </a:br>
                      <a:r>
                        <a:rPr lang="en-US" sz="1200"/>
                        <a:t>Chronic hemodialysis, diabetes, oncology</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4228">
                <a:tc>
                  <a:txBody>
                    <a:bodyPr/>
                    <a:lstStyle/>
                    <a:p>
                      <a:pPr algn="l"/>
                      <a:r>
                        <a:rPr lang="en-US" sz="1200"/>
                        <a:t>Moderate </a:t>
                      </a:r>
                    </a:p>
                    <a:p>
                      <a:pPr algn="l"/>
                      <a:r>
                        <a:rPr lang="en-US" sz="1200" b="1"/>
                        <a:t>Score 2</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dirty="0"/>
                        <a:t>Wt loss &gt;5% in 2 months</a:t>
                      </a:r>
                      <a:br>
                        <a:rPr lang="en-US" sz="1200" dirty="0"/>
                      </a:br>
                      <a:r>
                        <a:rPr lang="en-US" sz="1200" dirty="0"/>
                        <a:t>or</a:t>
                      </a:r>
                      <a:br>
                        <a:rPr lang="en-US" sz="1200" dirty="0"/>
                      </a:br>
                      <a:r>
                        <a:rPr lang="en-US" sz="1200" dirty="0"/>
                        <a:t>BMI 18.5 - 20.5 + impaired general condition</a:t>
                      </a:r>
                      <a:br>
                        <a:rPr lang="en-US" sz="1200" dirty="0"/>
                      </a:br>
                      <a:r>
                        <a:rPr lang="en-US" sz="1200" dirty="0"/>
                        <a:t>or</a:t>
                      </a:r>
                      <a:br>
                        <a:rPr lang="en-US" sz="1200" dirty="0"/>
                      </a:br>
                      <a:r>
                        <a:rPr lang="en-US" sz="1200" dirty="0"/>
                        <a:t>Food intake 25-50% of normal requirement in preceding week</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Moderate </a:t>
                      </a:r>
                    </a:p>
                    <a:p>
                      <a:pPr algn="l"/>
                      <a:r>
                        <a:rPr lang="en-US" sz="1200" b="1"/>
                        <a:t>Score 2</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Major abdominal surgery</a:t>
                      </a:r>
                      <a:br>
                        <a:rPr lang="en-US" sz="1200"/>
                      </a:br>
                      <a:r>
                        <a:rPr lang="en-US" sz="1200"/>
                        <a:t>Stroke</a:t>
                      </a:r>
                      <a:br>
                        <a:rPr lang="en-US" sz="1200"/>
                      </a:br>
                      <a:r>
                        <a:rPr lang="en-US" sz="1200"/>
                        <a:t>Severe pneumonia, hematologic malignancy</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4228">
                <a:tc>
                  <a:txBody>
                    <a:bodyPr/>
                    <a:lstStyle/>
                    <a:p>
                      <a:pPr algn="l"/>
                      <a:r>
                        <a:rPr lang="en-US" sz="1200" dirty="0"/>
                        <a:t>Severe</a:t>
                      </a:r>
                      <a:br>
                        <a:rPr lang="en-US" sz="1200" dirty="0"/>
                      </a:br>
                      <a:r>
                        <a:rPr lang="en-US" sz="1200" dirty="0"/>
                        <a:t/>
                      </a:r>
                      <a:br>
                        <a:rPr lang="en-US" sz="1200" dirty="0"/>
                      </a:br>
                      <a:r>
                        <a:rPr lang="en-US" sz="1200" dirty="0"/>
                        <a:t/>
                      </a:r>
                      <a:br>
                        <a:rPr lang="en-US" sz="1200" dirty="0"/>
                      </a:br>
                      <a:r>
                        <a:rPr lang="en-US" sz="1200" dirty="0"/>
                        <a:t/>
                      </a:r>
                      <a:br>
                        <a:rPr lang="en-US" sz="1200" dirty="0"/>
                      </a:br>
                      <a:r>
                        <a:rPr lang="en-US" sz="1200" b="1" dirty="0"/>
                        <a:t>Score 3</a:t>
                      </a:r>
                      <a:endParaRPr lang="en-US" sz="1200" dirty="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dirty="0"/>
                        <a:t>Wt loss &gt;5% in 1 months (&gt;15% in 3 months)</a:t>
                      </a:r>
                      <a:br>
                        <a:rPr lang="en-US" sz="1200" dirty="0"/>
                      </a:br>
                      <a:r>
                        <a:rPr lang="en-US" sz="1200" dirty="0"/>
                        <a:t>or</a:t>
                      </a:r>
                      <a:br>
                        <a:rPr lang="en-US" sz="1200" dirty="0"/>
                      </a:br>
                      <a:r>
                        <a:rPr lang="en-US" sz="1200" dirty="0"/>
                        <a:t>BMI &lt; 18.5 + impaired general condition</a:t>
                      </a:r>
                      <a:br>
                        <a:rPr lang="en-US" sz="1200" dirty="0"/>
                      </a:br>
                      <a:r>
                        <a:rPr lang="en-US" sz="1200" dirty="0"/>
                        <a:t>or</a:t>
                      </a:r>
                      <a:br>
                        <a:rPr lang="en-US" sz="1200" dirty="0"/>
                      </a:br>
                      <a:r>
                        <a:rPr lang="en-US" sz="1200" dirty="0"/>
                        <a:t>Food intake 0-25% of normal requirement in preceding week</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Severe </a:t>
                      </a:r>
                    </a:p>
                    <a:p>
                      <a:pPr algn="l"/>
                      <a:r>
                        <a:rPr lang="en-US" sz="1200" b="1"/>
                        <a:t>Score 3</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a:t>Head injury</a:t>
                      </a:r>
                      <a:br>
                        <a:rPr lang="en-US" sz="1200"/>
                      </a:br>
                      <a:r>
                        <a:rPr lang="en-US" sz="1200"/>
                        <a:t>Bone marrow transplantation</a:t>
                      </a:r>
                      <a:br>
                        <a:rPr lang="en-US" sz="1200"/>
                      </a:br>
                      <a:r>
                        <a:rPr lang="en-US" sz="1200"/>
                        <a:t>Intensive care patients (APACHE&gt;10)</a:t>
                      </a:r>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392">
                <a:tc gridSpan="2">
                  <a:txBody>
                    <a:bodyPr/>
                    <a:lstStyle/>
                    <a:p>
                      <a:pPr algn="l"/>
                      <a:r>
                        <a:rPr lang="en-US" sz="1200" b="1"/>
                        <a:t>Score:</a:t>
                      </a:r>
                      <a:br>
                        <a:rPr lang="en-US" sz="1200" b="1"/>
                      </a:br>
                      <a:r>
                        <a:rPr lang="en-US" sz="1200" b="1"/>
                        <a:t>+</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l"/>
                      <a:r>
                        <a:rPr lang="en-US" sz="1200" b="1"/>
                        <a:t>Score:</a:t>
                      </a:r>
                      <a:r>
                        <a:rPr lang="en-US" sz="1200"/>
                        <a:t>                                   </a:t>
                      </a:r>
                      <a:r>
                        <a:rPr lang="en-US" sz="1200" b="1"/>
                        <a:t>=Total score:</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10683">
                <a:tc gridSpan="4">
                  <a:txBody>
                    <a:bodyPr/>
                    <a:lstStyle/>
                    <a:p>
                      <a:pPr algn="l"/>
                      <a:r>
                        <a:rPr lang="en-US" sz="1200" b="1"/>
                        <a:t>Age</a:t>
                      </a:r>
                      <a:r>
                        <a:rPr lang="en-US" sz="1200"/>
                        <a:t>                    if ≥ 70 years: add 1 to total score above           </a:t>
                      </a:r>
                      <a:r>
                        <a:rPr lang="en-US" sz="1200" b="1"/>
                        <a:t>= age-adjusted total score:</a:t>
                      </a:r>
                      <a:endParaRPr lang="en-US" sz="120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52101">
                <a:tc gridSpan="4">
                  <a:txBody>
                    <a:bodyPr/>
                    <a:lstStyle/>
                    <a:p>
                      <a:pPr algn="l"/>
                      <a:r>
                        <a:rPr lang="en-US" sz="1200" b="1" dirty="0"/>
                        <a:t>Score ≥ 3: the patient is nutritionally at-risk and a nutritional care plan is initiated.</a:t>
                      </a:r>
                      <a:br>
                        <a:rPr lang="en-US" sz="1200" b="1" dirty="0"/>
                      </a:br>
                      <a:r>
                        <a:rPr lang="en-US" sz="1200" b="1" dirty="0"/>
                        <a:t>Score &lt; 3: weekly re-screening of the patient. If the patient is (e.g.) scheduled for a major operation, a preventative nutritional care plan is considered to try to avoid the associated risk.</a:t>
                      </a:r>
                      <a:endParaRPr lang="en-US" sz="1200" dirty="0"/>
                    </a:p>
                  </a:txBody>
                  <a:tcPr marL="21412" marR="21412" marT="21412" marB="21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Elderly: Mini Nutritional Assessment (MNA)</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For patients over 65 years of age, two specific and well-validated tools are available </a:t>
            </a:r>
            <a:r>
              <a:rPr lang="en-US" dirty="0" smtClean="0">
                <a:hlinkClick r:id="rId2"/>
              </a:rPr>
              <a:t>(</a:t>
            </a:r>
            <a:r>
              <a:rPr lang="en-US" dirty="0" smtClean="0">
                <a:hlinkClick r:id="rId2"/>
              </a:rPr>
              <a:t>6</a:t>
            </a:r>
            <a:r>
              <a:rPr lang="en-US" dirty="0" smtClean="0">
                <a:hlinkClick r:id="rId2"/>
              </a:rPr>
              <a:t>, 7)</a:t>
            </a:r>
            <a:r>
              <a:rPr lang="en-US" dirty="0" smtClean="0"/>
              <a:t>. </a:t>
            </a:r>
            <a:r>
              <a:rPr lang="en-US" dirty="0" smtClean="0"/>
              <a:t>The full MNA </a:t>
            </a:r>
            <a:r>
              <a:rPr lang="en-US" dirty="0" smtClean="0">
                <a:hlinkClick r:id="rId2"/>
              </a:rPr>
              <a:t>(</a:t>
            </a:r>
            <a:r>
              <a:rPr lang="en-US" dirty="0" smtClean="0">
                <a:hlinkClick r:id="rId2"/>
              </a:rPr>
              <a:t>6</a:t>
            </a:r>
            <a:r>
              <a:rPr lang="en-US" dirty="0" smtClean="0">
                <a:hlinkClick r:id="rId2"/>
              </a:rPr>
              <a:t>)</a:t>
            </a:r>
            <a:r>
              <a:rPr lang="en-US" dirty="0" smtClean="0"/>
              <a:t> and the short form (MNA-SF) </a:t>
            </a:r>
            <a:r>
              <a:rPr lang="en-US" dirty="0" smtClean="0">
                <a:hlinkClick r:id="rId2"/>
              </a:rPr>
              <a:t>(</a:t>
            </a:r>
            <a:r>
              <a:rPr lang="en-US" dirty="0" smtClean="0">
                <a:hlinkClick r:id="rId2"/>
              </a:rPr>
              <a:t>7</a:t>
            </a:r>
            <a:r>
              <a:rPr lang="en-US" dirty="0" smtClean="0">
                <a:hlinkClick r:id="rId2"/>
              </a:rPr>
              <a:t>)</a:t>
            </a:r>
            <a:r>
              <a:rPr lang="en-US" dirty="0" smtClean="0"/>
              <a:t>. </a:t>
            </a:r>
            <a:r>
              <a:rPr lang="en-US" dirty="0" smtClean="0"/>
              <a:t>The MNA is a combination of a screening and assessment tool.</a:t>
            </a:r>
            <a:br>
              <a:rPr lang="en-US" dirty="0" smtClean="0"/>
            </a:br>
            <a:r>
              <a:rPr lang="en-US" dirty="0" smtClean="0"/>
              <a:t>The full MNA has two parts:</a:t>
            </a:r>
            <a:br>
              <a:rPr lang="en-US" dirty="0" smtClean="0"/>
            </a:br>
            <a:r>
              <a:rPr lang="en-US" dirty="0" smtClean="0"/>
              <a:t>1. Screening</a:t>
            </a:r>
            <a:br>
              <a:rPr lang="en-US" dirty="0" smtClean="0"/>
            </a:br>
            <a:r>
              <a:rPr lang="en-US" dirty="0" smtClean="0"/>
              <a:t>2. Assessment- if the patients is at risk</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Mini Nutritional Assessment (MNA); Screening</a:t>
            </a:r>
            <a:endParaRPr lang="en-US" sz="2800" dirty="0"/>
          </a:p>
        </p:txBody>
      </p:sp>
      <p:graphicFrame>
        <p:nvGraphicFramePr>
          <p:cNvPr id="4" name="Content Placeholder 3"/>
          <p:cNvGraphicFramePr>
            <a:graphicFrameLocks noGrp="1"/>
          </p:cNvGraphicFramePr>
          <p:nvPr>
            <p:ph idx="1"/>
          </p:nvPr>
        </p:nvGraphicFramePr>
        <p:xfrm>
          <a:off x="914400" y="1439896"/>
          <a:ext cx="7848600" cy="4634097"/>
        </p:xfrm>
        <a:graphic>
          <a:graphicData uri="http://schemas.openxmlformats.org/drawingml/2006/table">
            <a:tbl>
              <a:tblPr/>
              <a:tblGrid>
                <a:gridCol w="533917"/>
                <a:gridCol w="7314683"/>
              </a:tblGrid>
              <a:tr h="949517">
                <a:tc>
                  <a:txBody>
                    <a:bodyPr/>
                    <a:lstStyle/>
                    <a:p>
                      <a:pPr algn="ctr"/>
                      <a:r>
                        <a:rPr lang="en-US" sz="1000" b="1" dirty="0"/>
                        <a:t>A</a:t>
                      </a:r>
                      <a:endParaRPr lang="en-US" sz="1000" dirty="0"/>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b="1"/>
                        <a:t>Has food intake declined over the past 3 months due to loss of appetite digestive problems, chewing or swallowing difficulties?</a:t>
                      </a:r>
                      <a:r>
                        <a:rPr lang="en-US" sz="1000"/>
                        <a:t/>
                      </a:r>
                      <a:br>
                        <a:rPr lang="en-US" sz="1000"/>
                      </a:br>
                      <a:r>
                        <a:rPr lang="en-US" sz="1000"/>
                        <a:t>0 = severe loss of appetite</a:t>
                      </a:r>
                      <a:br>
                        <a:rPr lang="en-US" sz="1000"/>
                      </a:br>
                      <a:r>
                        <a:rPr lang="en-US" sz="1000"/>
                        <a:t>1 = moderate loss of appetite</a:t>
                      </a:r>
                      <a:br>
                        <a:rPr lang="en-US" sz="1000"/>
                      </a:br>
                      <a:r>
                        <a:rPr lang="en-US" sz="1000"/>
                        <a:t>2 = no loss of appetite</a:t>
                      </a:r>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3125">
                <a:tc>
                  <a:txBody>
                    <a:bodyPr/>
                    <a:lstStyle/>
                    <a:p>
                      <a:pPr algn="ctr"/>
                      <a:r>
                        <a:rPr lang="en-US" sz="1000" b="1"/>
                        <a:t>B</a:t>
                      </a:r>
                      <a:endParaRPr lang="en-US" sz="1000"/>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b="1"/>
                        <a:t>Weight loss during last months?</a:t>
                      </a:r>
                      <a:r>
                        <a:rPr lang="en-US" sz="1000"/>
                        <a:t/>
                      </a:r>
                      <a:br>
                        <a:rPr lang="en-US" sz="1000"/>
                      </a:br>
                      <a:r>
                        <a:rPr lang="en-US" sz="1000"/>
                        <a:t>0 = weight loss greater than 3 kg</a:t>
                      </a:r>
                      <a:br>
                        <a:rPr lang="en-US" sz="1000"/>
                      </a:br>
                      <a:r>
                        <a:rPr lang="en-US" sz="1000"/>
                        <a:t>1 = does not know</a:t>
                      </a:r>
                      <a:br>
                        <a:rPr lang="en-US" sz="1000"/>
                      </a:br>
                      <a:r>
                        <a:rPr lang="en-US" sz="1000"/>
                        <a:t>2 = weight loss between 1 and 3 kg</a:t>
                      </a:r>
                      <a:br>
                        <a:rPr lang="en-US" sz="1000"/>
                      </a:br>
                      <a:r>
                        <a:rPr lang="en-US" sz="1000"/>
                        <a:t>3 = no weight loss</a:t>
                      </a:r>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6732">
                <a:tc>
                  <a:txBody>
                    <a:bodyPr/>
                    <a:lstStyle/>
                    <a:p>
                      <a:pPr algn="ctr"/>
                      <a:r>
                        <a:rPr lang="en-US" sz="1000" b="1"/>
                        <a:t>C</a:t>
                      </a:r>
                      <a:endParaRPr lang="en-US" sz="1000"/>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b="1" dirty="0"/>
                        <a:t>Mobility?</a:t>
                      </a:r>
                      <a:r>
                        <a:rPr lang="en-US" sz="1000" dirty="0"/>
                        <a:t/>
                      </a:r>
                      <a:br>
                        <a:rPr lang="en-US" sz="1000" dirty="0"/>
                      </a:br>
                      <a:r>
                        <a:rPr lang="en-US" sz="1000" dirty="0"/>
                        <a:t>0 = bed or chair bound</a:t>
                      </a:r>
                      <a:br>
                        <a:rPr lang="en-US" sz="1000" dirty="0"/>
                      </a:br>
                      <a:r>
                        <a:rPr lang="en-US" sz="1000" dirty="0"/>
                        <a:t>1 = able to get out of bed/chair but does not go out</a:t>
                      </a:r>
                      <a:br>
                        <a:rPr lang="en-US" sz="1000" dirty="0"/>
                      </a:br>
                      <a:r>
                        <a:rPr lang="en-US" sz="1000" dirty="0"/>
                        <a:t>2 = goes out</a:t>
                      </a:r>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6732">
                <a:tc>
                  <a:txBody>
                    <a:bodyPr/>
                    <a:lstStyle/>
                    <a:p>
                      <a:pPr algn="ctr"/>
                      <a:r>
                        <a:rPr lang="en-US" sz="1000" b="1"/>
                        <a:t>D</a:t>
                      </a:r>
                      <a:endParaRPr lang="en-US" sz="1000"/>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b="1"/>
                        <a:t>Has suffered physical stress or acute disease in the past 3 months?</a:t>
                      </a:r>
                      <a:r>
                        <a:rPr lang="en-US" sz="1000"/>
                        <a:t/>
                      </a:r>
                      <a:br>
                        <a:rPr lang="en-US" sz="1000"/>
                      </a:br>
                      <a:r>
                        <a:rPr lang="en-US" sz="1000"/>
                        <a:t>0 = yes</a:t>
                      </a:r>
                      <a:br>
                        <a:rPr lang="en-US" sz="1000"/>
                      </a:br>
                      <a:r>
                        <a:rPr lang="en-US" sz="1000"/>
                        <a:t>2 = no</a:t>
                      </a:r>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6732">
                <a:tc>
                  <a:txBody>
                    <a:bodyPr/>
                    <a:lstStyle/>
                    <a:p>
                      <a:pPr algn="ctr"/>
                      <a:r>
                        <a:rPr lang="en-US" sz="1000" b="1"/>
                        <a:t>E</a:t>
                      </a:r>
                      <a:endParaRPr lang="en-US" sz="1000"/>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b="1"/>
                        <a:t>Neuropsychological problems?</a:t>
                      </a:r>
                      <a:r>
                        <a:rPr lang="en-US" sz="1000"/>
                        <a:t/>
                      </a:r>
                      <a:br>
                        <a:rPr lang="en-US" sz="1000"/>
                      </a:br>
                      <a:r>
                        <a:rPr lang="en-US" sz="1000"/>
                        <a:t>0 = severe dementia or depression</a:t>
                      </a:r>
                      <a:br>
                        <a:rPr lang="en-US" sz="1000"/>
                      </a:br>
                      <a:r>
                        <a:rPr lang="en-US" sz="1000"/>
                        <a:t>1 = mild dementia</a:t>
                      </a:r>
                      <a:br>
                        <a:rPr lang="en-US" sz="1000"/>
                      </a:br>
                      <a:r>
                        <a:rPr lang="en-US" sz="1000"/>
                        <a:t>2 = no psychological problems</a:t>
                      </a:r>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3125">
                <a:tc>
                  <a:txBody>
                    <a:bodyPr/>
                    <a:lstStyle/>
                    <a:p>
                      <a:pPr algn="ctr"/>
                      <a:r>
                        <a:rPr lang="en-US" sz="1000" b="1"/>
                        <a:t>F</a:t>
                      </a:r>
                      <a:endParaRPr lang="en-US" sz="1000"/>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b="1" dirty="0"/>
                        <a:t>Body Mass Index (BMI) [weight in kg]/[height in m]</a:t>
                      </a:r>
                      <a:r>
                        <a:rPr lang="en-US" sz="1000" b="1" baseline="30000" dirty="0"/>
                        <a:t>2</a:t>
                      </a:r>
                      <a:r>
                        <a:rPr lang="en-US" sz="1000" b="1" dirty="0"/>
                        <a:t>?</a:t>
                      </a:r>
                      <a:r>
                        <a:rPr lang="en-US" sz="1000" dirty="0"/>
                        <a:t/>
                      </a:r>
                      <a:br>
                        <a:rPr lang="en-US" sz="1000" dirty="0"/>
                      </a:br>
                      <a:r>
                        <a:rPr lang="en-US" sz="1000" dirty="0"/>
                        <a:t>0 = BMI less than 19</a:t>
                      </a:r>
                      <a:br>
                        <a:rPr lang="en-US" sz="1000" dirty="0"/>
                      </a:br>
                      <a:r>
                        <a:rPr lang="en-US" sz="1000" dirty="0"/>
                        <a:t>1 = BMI 19 to less than 21</a:t>
                      </a:r>
                      <a:br>
                        <a:rPr lang="en-US" sz="1000" dirty="0"/>
                      </a:br>
                      <a:r>
                        <a:rPr lang="en-US" sz="1000" dirty="0"/>
                        <a:t>2 = BMI 21 to less than 23</a:t>
                      </a:r>
                      <a:br>
                        <a:rPr lang="en-US" sz="1000" dirty="0"/>
                      </a:br>
                      <a:r>
                        <a:rPr lang="en-US" sz="1000" dirty="0"/>
                        <a:t>3 = BMI 23 or greater</a:t>
                      </a:r>
                    </a:p>
                  </a:txBody>
                  <a:tcPr marL="35581" marR="35581" marT="35581" marB="35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Screening score</a:t>
            </a:r>
            <a:endParaRPr lang="en-US" dirty="0"/>
          </a:p>
        </p:txBody>
      </p:sp>
      <p:sp>
        <p:nvSpPr>
          <p:cNvPr id="3" name="Content Placeholder 2"/>
          <p:cNvSpPr>
            <a:spLocks noGrp="1"/>
          </p:cNvSpPr>
          <p:nvPr>
            <p:ph idx="1"/>
          </p:nvPr>
        </p:nvSpPr>
        <p:spPr/>
        <p:txBody>
          <a:bodyPr/>
          <a:lstStyle/>
          <a:p>
            <a:r>
              <a:rPr lang="en-US" b="1" dirty="0" smtClean="0"/>
              <a:t>Screening score</a:t>
            </a:r>
            <a:r>
              <a:rPr lang="en-US" dirty="0" smtClean="0"/>
              <a:t> (subtotal max. 14 points)</a:t>
            </a:r>
          </a:p>
          <a:p>
            <a:r>
              <a:rPr lang="en-US" dirty="0" smtClean="0"/>
              <a:t>12 points or greater    </a:t>
            </a:r>
            <a:r>
              <a:rPr lang="en-US" b="1" dirty="0" smtClean="0"/>
              <a:t>Normal - not at risk</a:t>
            </a:r>
          </a:p>
          <a:p>
            <a:pPr>
              <a:buNone/>
            </a:pPr>
            <a:r>
              <a:rPr lang="en-US" b="1" dirty="0" smtClean="0"/>
              <a:t>    -&gt; no need to complement assessment</a:t>
            </a:r>
          </a:p>
          <a:p>
            <a:r>
              <a:rPr lang="en-US" dirty="0" smtClean="0"/>
              <a:t>11 points or below      </a:t>
            </a:r>
            <a:r>
              <a:rPr lang="en-US" b="1" dirty="0" smtClean="0"/>
              <a:t>Possible malnutrition</a:t>
            </a:r>
          </a:p>
          <a:p>
            <a:pPr>
              <a:buNone/>
            </a:pPr>
            <a:r>
              <a:rPr lang="en-US" b="1" dirty="0" smtClean="0"/>
              <a:t>    -&gt; continue assessment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Mini Nutritional Assessment (MNA); Assessment</a:t>
            </a:r>
            <a:endParaRPr lang="en-US" sz="2800" dirty="0"/>
          </a:p>
        </p:txBody>
      </p:sp>
      <p:sp>
        <p:nvSpPr>
          <p:cNvPr id="4" name="Content Placeholder 3"/>
          <p:cNvSpPr>
            <a:spLocks noGrp="1"/>
          </p:cNvSpPr>
          <p:nvPr>
            <p:ph idx="1"/>
          </p:nvPr>
        </p:nvSpPr>
        <p:spPr/>
        <p:txBody>
          <a:bodyPr>
            <a:normAutofit fontScale="70000" lnSpcReduction="20000"/>
          </a:bodyPr>
          <a:lstStyle/>
          <a:p>
            <a:r>
              <a:rPr lang="en-US" b="1" dirty="0" smtClean="0"/>
              <a:t>G </a:t>
            </a:r>
            <a:r>
              <a:rPr lang="en-US" b="1" u="sng" dirty="0" smtClean="0"/>
              <a:t>Lives independently (not in a nursing home or hospital)?</a:t>
            </a:r>
            <a:r>
              <a:rPr lang="en-US" dirty="0" smtClean="0"/>
              <a:t/>
            </a:r>
            <a:br>
              <a:rPr lang="en-US" dirty="0" smtClean="0"/>
            </a:br>
            <a:r>
              <a:rPr lang="en-US" dirty="0" smtClean="0"/>
              <a:t>0 = no          1 = yes</a:t>
            </a:r>
          </a:p>
          <a:p>
            <a:r>
              <a:rPr lang="en-US" b="1" dirty="0" smtClean="0"/>
              <a:t>H </a:t>
            </a:r>
            <a:r>
              <a:rPr lang="en-US" b="1" u="sng" dirty="0" smtClean="0"/>
              <a:t>Takes more than 3 prescription drugs per day?</a:t>
            </a:r>
            <a:r>
              <a:rPr lang="en-US" dirty="0" smtClean="0"/>
              <a:t/>
            </a:r>
            <a:br>
              <a:rPr lang="en-US" dirty="0" smtClean="0"/>
            </a:br>
            <a:r>
              <a:rPr lang="en-US" dirty="0" smtClean="0"/>
              <a:t>0 = no          1 = yes</a:t>
            </a:r>
          </a:p>
          <a:p>
            <a:r>
              <a:rPr lang="en-US" b="1" dirty="0" smtClean="0"/>
              <a:t>I </a:t>
            </a:r>
            <a:r>
              <a:rPr lang="en-US" b="1" u="sng" dirty="0" smtClean="0"/>
              <a:t>Pressure sores or skin ulcers?</a:t>
            </a:r>
            <a:r>
              <a:rPr lang="en-US" dirty="0" smtClean="0"/>
              <a:t/>
            </a:r>
            <a:br>
              <a:rPr lang="en-US" dirty="0" smtClean="0"/>
            </a:br>
            <a:r>
              <a:rPr lang="en-US" dirty="0" smtClean="0"/>
              <a:t>0 = no          1 = yes</a:t>
            </a:r>
          </a:p>
          <a:p>
            <a:r>
              <a:rPr lang="en-US" b="1" dirty="0" smtClean="0"/>
              <a:t>J </a:t>
            </a:r>
            <a:r>
              <a:rPr lang="en-US" b="1" u="sng" dirty="0" smtClean="0"/>
              <a:t>How many full meals does the patient eat daily?</a:t>
            </a:r>
            <a:r>
              <a:rPr lang="en-US" dirty="0" smtClean="0"/>
              <a:t/>
            </a:r>
            <a:br>
              <a:rPr lang="en-US" dirty="0" smtClean="0"/>
            </a:br>
            <a:r>
              <a:rPr lang="en-US" dirty="0" smtClean="0"/>
              <a:t>0 = 1 meals          1 = 2 meals           2 = 3 meals</a:t>
            </a:r>
          </a:p>
          <a:p>
            <a:r>
              <a:rPr lang="en-US" b="1" dirty="0" smtClean="0"/>
              <a:t>K </a:t>
            </a:r>
            <a:r>
              <a:rPr lang="en-US" b="1" u="sng" dirty="0" smtClean="0"/>
              <a:t>Selected consumption markers for protein intake?</a:t>
            </a:r>
            <a:r>
              <a:rPr lang="en-US" dirty="0" smtClean="0"/>
              <a:t/>
            </a:r>
            <a:br>
              <a:rPr lang="en-US" dirty="0" smtClean="0"/>
            </a:br>
            <a:r>
              <a:rPr lang="en-US" dirty="0" smtClean="0"/>
              <a:t>At least one serving of dairy products (milk, cheese, yoghurt) per day                                                                                      </a:t>
            </a:r>
            <a:r>
              <a:rPr lang="en-US" dirty="0" err="1" smtClean="0"/>
              <a:t>yes?no</a:t>
            </a:r>
            <a:r>
              <a:rPr lang="en-US" dirty="0" smtClean="0"/>
              <a:t>?</a:t>
            </a:r>
          </a:p>
          <a:p>
            <a:r>
              <a:rPr lang="en-US" dirty="0" smtClean="0"/>
              <a:t>Two or more serving of legumes or egg per week      </a:t>
            </a:r>
            <a:r>
              <a:rPr lang="en-US" dirty="0" err="1" smtClean="0"/>
              <a:t>yes?no</a:t>
            </a:r>
            <a:r>
              <a:rPr lang="en-US" dirty="0" smtClean="0"/>
              <a:t>?</a:t>
            </a:r>
          </a:p>
          <a:p>
            <a:r>
              <a:rPr lang="en-US" dirty="0" smtClean="0"/>
              <a:t>Meat, fish or poultry everyday                                       </a:t>
            </a:r>
            <a:r>
              <a:rPr lang="en-US" dirty="0" err="1" smtClean="0"/>
              <a:t>yes?no</a:t>
            </a:r>
            <a:r>
              <a:rPr lang="en-US" dirty="0" smtClean="0"/>
              <a:t>?</a:t>
            </a:r>
            <a:br>
              <a:rPr lang="en-US" dirty="0" smtClean="0"/>
            </a:br>
            <a:r>
              <a:rPr lang="en-US" dirty="0" smtClean="0"/>
              <a:t> 0.0 = if 0 or 1 yes          0.5 = if 2 yes           1.0 = if 3 yes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L </a:t>
            </a:r>
            <a:r>
              <a:rPr lang="en-US" b="1" u="sng" dirty="0" smtClean="0"/>
              <a:t>Consumes two or more servings or fruits or vegetables per day?</a:t>
            </a:r>
            <a:r>
              <a:rPr lang="en-US" dirty="0" smtClean="0"/>
              <a:t/>
            </a:r>
            <a:br>
              <a:rPr lang="en-US" dirty="0" smtClean="0"/>
            </a:br>
            <a:r>
              <a:rPr lang="en-US" dirty="0" smtClean="0"/>
              <a:t>0 = no          1 = yes</a:t>
            </a:r>
          </a:p>
          <a:p>
            <a:r>
              <a:rPr lang="en-US" b="1" dirty="0" smtClean="0"/>
              <a:t>M </a:t>
            </a:r>
            <a:r>
              <a:rPr lang="en-US" b="1" u="sng" dirty="0" smtClean="0"/>
              <a:t>How much fluid (water, juice, coffee, tea, milk... ) is consumed per day?</a:t>
            </a:r>
            <a:r>
              <a:rPr lang="en-US" dirty="0" smtClean="0"/>
              <a:t/>
            </a:r>
            <a:br>
              <a:rPr lang="en-US" dirty="0" smtClean="0"/>
            </a:br>
            <a:r>
              <a:rPr lang="en-US" dirty="0" smtClean="0"/>
              <a:t>0.0 = less than 3 cups           0.5 = 3 to 5 cups  1.0 = more than 5 cups</a:t>
            </a:r>
          </a:p>
          <a:p>
            <a:r>
              <a:rPr lang="en-US" b="1" dirty="0" smtClean="0"/>
              <a:t>N </a:t>
            </a:r>
            <a:r>
              <a:rPr lang="en-US" b="1" u="sng" dirty="0" smtClean="0"/>
              <a:t>Mode of feeding?</a:t>
            </a:r>
            <a:r>
              <a:rPr lang="en-US" dirty="0" smtClean="0"/>
              <a:t/>
            </a:r>
            <a:br>
              <a:rPr lang="en-US" dirty="0" smtClean="0"/>
            </a:br>
            <a:r>
              <a:rPr lang="en-US" dirty="0" smtClean="0"/>
              <a:t>0 = unable to eat without assistance</a:t>
            </a:r>
            <a:br>
              <a:rPr lang="en-US" dirty="0" smtClean="0"/>
            </a:br>
            <a:r>
              <a:rPr lang="en-US" dirty="0" smtClean="0"/>
              <a:t>1 = self - fed with some difficulty</a:t>
            </a:r>
            <a:br>
              <a:rPr lang="en-US" dirty="0" smtClean="0"/>
            </a:br>
            <a:r>
              <a:rPr lang="en-US" dirty="0" smtClean="0"/>
              <a:t>2 = self - fed without any problems</a:t>
            </a:r>
          </a:p>
          <a:p>
            <a:r>
              <a:rPr lang="en-US" b="1" dirty="0" smtClean="0"/>
              <a:t>O </a:t>
            </a:r>
            <a:r>
              <a:rPr lang="en-US" b="1" u="sng" dirty="0" smtClean="0"/>
              <a:t>Self view of nutritional status?</a:t>
            </a:r>
            <a:r>
              <a:rPr lang="en-US" dirty="0" smtClean="0"/>
              <a:t/>
            </a:r>
            <a:br>
              <a:rPr lang="en-US" dirty="0" smtClean="0"/>
            </a:br>
            <a:r>
              <a:rPr lang="en-US" dirty="0" smtClean="0"/>
              <a:t>0 = view self as being malnourished</a:t>
            </a:r>
            <a:br>
              <a:rPr lang="en-US" dirty="0" smtClean="0"/>
            </a:br>
            <a:r>
              <a:rPr lang="en-US" dirty="0" smtClean="0"/>
              <a:t>1 = is uncertain of nutritional status</a:t>
            </a:r>
            <a:br>
              <a:rPr lang="en-US" dirty="0" smtClean="0"/>
            </a:br>
            <a:r>
              <a:rPr lang="en-US" dirty="0" smtClean="0"/>
              <a:t>2 = views self as having no nutritional problem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 </a:t>
            </a:r>
            <a:r>
              <a:rPr lang="en-US" b="1" u="sng" dirty="0" smtClean="0"/>
              <a:t>In comparison with other people of the same age, how do they consider their health status?</a:t>
            </a:r>
            <a:r>
              <a:rPr lang="en-US" dirty="0" smtClean="0"/>
              <a:t/>
            </a:r>
            <a:br>
              <a:rPr lang="en-US" dirty="0" smtClean="0"/>
            </a:br>
            <a:r>
              <a:rPr lang="en-US" dirty="0" smtClean="0"/>
              <a:t>0.0 = not as good                 0.5 = does </a:t>
            </a:r>
            <a:r>
              <a:rPr lang="en-US" dirty="0" err="1" smtClean="0"/>
              <a:t>notknow</a:t>
            </a:r>
            <a:endParaRPr lang="en-US" dirty="0" smtClean="0"/>
          </a:p>
          <a:p>
            <a:pPr>
              <a:buNone/>
            </a:pPr>
            <a:r>
              <a:rPr lang="en-US" dirty="0" smtClean="0"/>
              <a:t>    1.0 = as good                        2.0 = better</a:t>
            </a:r>
          </a:p>
          <a:p>
            <a:r>
              <a:rPr lang="en-US" b="1" dirty="0" smtClean="0"/>
              <a:t>Q </a:t>
            </a:r>
            <a:r>
              <a:rPr lang="en-US" b="1" u="sng" dirty="0" smtClean="0"/>
              <a:t>Mid - arm circumference (MAC) in cm?</a:t>
            </a:r>
            <a:r>
              <a:rPr lang="en-US" dirty="0" smtClean="0"/>
              <a:t/>
            </a:r>
            <a:br>
              <a:rPr lang="en-US" dirty="0" smtClean="0"/>
            </a:br>
            <a:r>
              <a:rPr lang="en-US" dirty="0" smtClean="0"/>
              <a:t>0.0 = MAC less than 21         </a:t>
            </a:r>
          </a:p>
          <a:p>
            <a:pPr>
              <a:buNone/>
            </a:pPr>
            <a:r>
              <a:rPr lang="en-US" dirty="0" smtClean="0"/>
              <a:t>    0.5 = MAC 21 to 22           </a:t>
            </a:r>
          </a:p>
          <a:p>
            <a:pPr>
              <a:buNone/>
            </a:pPr>
            <a:r>
              <a:rPr lang="en-US" dirty="0" smtClean="0"/>
              <a:t>    1.0 = MAC 22 or greater</a:t>
            </a:r>
          </a:p>
          <a:p>
            <a:r>
              <a:rPr lang="en-US" b="1" dirty="0" smtClean="0"/>
              <a:t>R </a:t>
            </a:r>
            <a:r>
              <a:rPr lang="en-US" b="1" u="sng" dirty="0" smtClean="0"/>
              <a:t>Calf circumference (CC) in cm?</a:t>
            </a:r>
            <a:r>
              <a:rPr lang="en-US" dirty="0" smtClean="0"/>
              <a:t/>
            </a:r>
            <a:br>
              <a:rPr lang="en-US" dirty="0" smtClean="0"/>
            </a:br>
            <a:r>
              <a:rPr lang="en-US" dirty="0" smtClean="0"/>
              <a:t>0 = CC less than 31          1 = CC 31 or greater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screening</a:t>
            </a:r>
            <a:endParaRPr lang="en-US" dirty="0"/>
          </a:p>
        </p:txBody>
      </p:sp>
      <p:sp>
        <p:nvSpPr>
          <p:cNvPr id="3" name="Content Placeholder 2"/>
          <p:cNvSpPr>
            <a:spLocks noGrp="1"/>
          </p:cNvSpPr>
          <p:nvPr>
            <p:ph idx="1"/>
          </p:nvPr>
        </p:nvSpPr>
        <p:spPr/>
        <p:txBody>
          <a:bodyPr>
            <a:normAutofit/>
          </a:bodyPr>
          <a:lstStyle/>
          <a:p>
            <a:r>
              <a:rPr lang="en-US" dirty="0" smtClean="0"/>
              <a:t>Nutritional screening is a first-line process of identifying patients who are already malnourished or at risk of becoming so; nutritional assessment is a detailed investigation to identify and quantify specific nutritional problems (Bond, 1997).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scores</a:t>
            </a:r>
            <a:endParaRPr lang="en-US" dirty="0"/>
          </a:p>
        </p:txBody>
      </p:sp>
      <p:sp>
        <p:nvSpPr>
          <p:cNvPr id="3" name="Content Placeholder 2"/>
          <p:cNvSpPr>
            <a:spLocks noGrp="1"/>
          </p:cNvSpPr>
          <p:nvPr>
            <p:ph idx="1"/>
          </p:nvPr>
        </p:nvSpPr>
        <p:spPr/>
        <p:txBody>
          <a:bodyPr/>
          <a:lstStyle/>
          <a:p>
            <a:r>
              <a:rPr lang="en-US" b="1" dirty="0" smtClean="0"/>
              <a:t>Assessment score</a:t>
            </a:r>
            <a:r>
              <a:rPr lang="en-US" dirty="0" smtClean="0"/>
              <a:t>   (max. 16 points)</a:t>
            </a:r>
          </a:p>
          <a:p>
            <a:r>
              <a:rPr lang="en-US" b="1" dirty="0" smtClean="0"/>
              <a:t>Screening score</a:t>
            </a:r>
            <a:r>
              <a:rPr lang="en-US" dirty="0" smtClean="0"/>
              <a:t>     (max. 14 points)</a:t>
            </a:r>
          </a:p>
          <a:p>
            <a:r>
              <a:rPr lang="en-US" b="1" dirty="0" smtClean="0"/>
              <a:t>Total assessment</a:t>
            </a:r>
            <a:r>
              <a:rPr lang="en-US" dirty="0" smtClean="0"/>
              <a:t>   (max. 30 points)</a:t>
            </a:r>
          </a:p>
          <a:p>
            <a:r>
              <a:rPr lang="en-US" b="1" dirty="0" smtClean="0"/>
              <a:t>Malnutrition Indicator Score</a:t>
            </a:r>
            <a:endParaRPr lang="en-US" dirty="0" smtClean="0"/>
          </a:p>
          <a:p>
            <a:r>
              <a:rPr lang="en-US" b="1" dirty="0" smtClean="0"/>
              <a:t>17 to 23.5 points-&gt; at risk of malnutrition</a:t>
            </a:r>
          </a:p>
          <a:p>
            <a:r>
              <a:rPr lang="en-US" b="1" dirty="0" smtClean="0"/>
              <a:t>Less than 17 points-&gt; malnourished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MNA</a:t>
            </a:r>
            <a:endParaRPr lang="en-US" dirty="0"/>
          </a:p>
        </p:txBody>
      </p:sp>
      <p:sp>
        <p:nvSpPr>
          <p:cNvPr id="3" name="Content Placeholder 2"/>
          <p:cNvSpPr>
            <a:spLocks noGrp="1"/>
          </p:cNvSpPr>
          <p:nvPr>
            <p:ph idx="1"/>
          </p:nvPr>
        </p:nvSpPr>
        <p:spPr/>
        <p:txBody>
          <a:bodyPr>
            <a:normAutofit/>
          </a:bodyPr>
          <a:lstStyle/>
          <a:p>
            <a:r>
              <a:rPr lang="en-US" dirty="0" smtClean="0"/>
              <a:t>The initial long version of the mini-nutritional assessment (MNA) was followed by a simpler one. The MNA-SF is derived from the original MNA and includes only 6 items. Recently it was revised and the calf circumference was added if the BMI can not be calculated. </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Mini Nutritional Assessment Short Form (MNA-SF)</a:t>
            </a:r>
            <a:endParaRPr lang="en-US" sz="2800" dirty="0"/>
          </a:p>
        </p:txBody>
      </p:sp>
      <p:graphicFrame>
        <p:nvGraphicFramePr>
          <p:cNvPr id="4" name="Content Placeholder 3"/>
          <p:cNvGraphicFramePr>
            <a:graphicFrameLocks noGrp="1"/>
          </p:cNvGraphicFramePr>
          <p:nvPr>
            <p:ph idx="1"/>
          </p:nvPr>
        </p:nvGraphicFramePr>
        <p:xfrm>
          <a:off x="1952625" y="1754346"/>
          <a:ext cx="5238750" cy="4217670"/>
        </p:xfrm>
        <a:graphic>
          <a:graphicData uri="http://schemas.openxmlformats.org/drawingml/2006/table">
            <a:tbl>
              <a:tblPr/>
              <a:tblGrid>
                <a:gridCol w="5238750"/>
              </a:tblGrid>
              <a:tr h="0">
                <a:tc>
                  <a:txBody>
                    <a:bodyPr/>
                    <a:lstStyle/>
                    <a:p>
                      <a:pPr algn="ctr"/>
                      <a:r>
                        <a:rPr lang="en-US" b="1"/>
                        <a:t>A. Has food intake declined over the past 3 months, due to loss of appetite, digestive problems, chewing or swallowing difficulties?</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0 = severe loss of appetite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1 = moderate loss of appetite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2 = no loss of appetite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a:t>B. Weight loss during last 3 months?</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0 = weight loss greater than 3 kg</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1 = does not know</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2 = weight loss between 1 and 3 kg</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dirty="0"/>
                        <a:t>3 = no weight loss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a:t>
            </a:r>
            <a:endParaRPr lang="en-US" dirty="0"/>
          </a:p>
        </p:txBody>
      </p:sp>
      <p:graphicFrame>
        <p:nvGraphicFramePr>
          <p:cNvPr id="4" name="Content Placeholder 3"/>
          <p:cNvGraphicFramePr>
            <a:graphicFrameLocks noGrp="1"/>
          </p:cNvGraphicFramePr>
          <p:nvPr>
            <p:ph idx="1"/>
          </p:nvPr>
        </p:nvGraphicFramePr>
        <p:xfrm>
          <a:off x="914400" y="1600198"/>
          <a:ext cx="7315199" cy="4525967"/>
        </p:xfrm>
        <a:graphic>
          <a:graphicData uri="http://schemas.openxmlformats.org/drawingml/2006/table">
            <a:tbl>
              <a:tblPr/>
              <a:tblGrid>
                <a:gridCol w="7315199"/>
              </a:tblGrid>
              <a:tr h="387733">
                <a:tc>
                  <a:txBody>
                    <a:bodyPr/>
                    <a:lstStyle/>
                    <a:p>
                      <a:pPr algn="ctr"/>
                      <a:r>
                        <a:rPr lang="en-US" sz="1700" b="1" dirty="0"/>
                        <a:t>C. Mobility</a:t>
                      </a:r>
                      <a:endParaRPr lang="en-US" sz="1700" dirty="0"/>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a:t>0 = bed- or chair-bound</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dirty="0"/>
                        <a:t>1 = able to get out of bed / chair but does not go out</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a:t>2 = goes out</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637">
                <a:tc>
                  <a:txBody>
                    <a:bodyPr/>
                    <a:lstStyle/>
                    <a:p>
                      <a:pPr algn="ctr"/>
                      <a:r>
                        <a:rPr lang="en-US" sz="1700" b="1" dirty="0"/>
                        <a:t>D. Has suffered psychological distress or acute disease in the past 3 months?</a:t>
                      </a:r>
                      <a:endParaRPr lang="en-US" sz="1700" dirty="0"/>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a:t>0 = yes</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a:t>2 = no</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b="1"/>
                        <a:t>E. Neuropsychological problems?</a:t>
                      </a:r>
                      <a:endParaRPr lang="en-US" sz="1700"/>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a:t>0 = severe dementia or depression</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a:t>1 = mild dementia</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733">
                <a:tc>
                  <a:txBody>
                    <a:bodyPr/>
                    <a:lstStyle/>
                    <a:p>
                      <a:pPr algn="ctr"/>
                      <a:r>
                        <a:rPr lang="en-US" sz="1700" dirty="0"/>
                        <a:t>2 = no psychological problems</a:t>
                      </a:r>
                    </a:p>
                  </a:txBody>
                  <a:tcPr marL="63414" marR="63414" marT="63414" marB="634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a:t>
            </a:r>
            <a:endParaRPr lang="en-US" dirty="0"/>
          </a:p>
        </p:txBody>
      </p:sp>
      <p:graphicFrame>
        <p:nvGraphicFramePr>
          <p:cNvPr id="4" name="Content Placeholder 3"/>
          <p:cNvGraphicFramePr>
            <a:graphicFrameLocks noGrp="1"/>
          </p:cNvGraphicFramePr>
          <p:nvPr>
            <p:ph idx="1"/>
          </p:nvPr>
        </p:nvGraphicFramePr>
        <p:xfrm>
          <a:off x="1952625" y="1802130"/>
          <a:ext cx="5238750" cy="4217670"/>
        </p:xfrm>
        <a:graphic>
          <a:graphicData uri="http://schemas.openxmlformats.org/drawingml/2006/table">
            <a:tbl>
              <a:tblPr/>
              <a:tblGrid>
                <a:gridCol w="5238750"/>
              </a:tblGrid>
              <a:tr h="0">
                <a:tc>
                  <a:txBody>
                    <a:bodyPr/>
                    <a:lstStyle/>
                    <a:p>
                      <a:pPr algn="ctr"/>
                      <a:r>
                        <a:rPr lang="en-US" b="1"/>
                        <a:t>F1. BMI</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dirty="0"/>
                        <a:t>0 = BMI less than 19</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1 = BMI 19 to less than 21</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2 = BMI 21 to less than 23</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3 = BMI 23 or greater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IF BMI IS NOT AVAILABLE, REPLACE QUESTION F1 WITH QUESTION F2. DO NOT ANSWER QUESTION F2 IS QUESTION F1 IS ALREADY COMPLETED</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a:t>F2. Calf circumference</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a:t>0 = CC less than 31cm</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dirty="0"/>
                        <a:t>1 = CC 31cm or greater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scores</a:t>
            </a:r>
            <a:endParaRPr lang="en-US" dirty="0"/>
          </a:p>
        </p:txBody>
      </p:sp>
      <p:sp>
        <p:nvSpPr>
          <p:cNvPr id="3" name="Content Placeholder 2"/>
          <p:cNvSpPr>
            <a:spLocks noGrp="1"/>
          </p:cNvSpPr>
          <p:nvPr>
            <p:ph idx="1"/>
          </p:nvPr>
        </p:nvSpPr>
        <p:spPr/>
        <p:txBody>
          <a:bodyPr/>
          <a:lstStyle/>
          <a:p>
            <a:r>
              <a:rPr lang="en-US" b="1" dirty="0" smtClean="0"/>
              <a:t>Screening score</a:t>
            </a:r>
            <a:r>
              <a:rPr lang="en-US" dirty="0" smtClean="0"/>
              <a:t> (max 14 points)</a:t>
            </a:r>
            <a:br>
              <a:rPr lang="en-US" dirty="0" smtClean="0"/>
            </a:br>
            <a:r>
              <a:rPr lang="en-US" dirty="0" smtClean="0"/>
              <a:t>12 - 14 points: </a:t>
            </a:r>
            <a:r>
              <a:rPr lang="en-US" b="1" dirty="0" smtClean="0"/>
              <a:t>normal nutritional status</a:t>
            </a:r>
            <a:r>
              <a:rPr lang="en-US" dirty="0" smtClean="0"/>
              <a:t/>
            </a:r>
            <a:br>
              <a:rPr lang="en-US" dirty="0" smtClean="0"/>
            </a:br>
            <a:r>
              <a:rPr lang="en-US" dirty="0" smtClean="0"/>
              <a:t>8 - 11 points: </a:t>
            </a:r>
            <a:r>
              <a:rPr lang="en-US" b="1" dirty="0" smtClean="0"/>
              <a:t>at risk of malnutrition</a:t>
            </a:r>
            <a:r>
              <a:rPr lang="en-US" dirty="0" smtClean="0"/>
              <a:t/>
            </a:r>
            <a:br>
              <a:rPr lang="en-US" dirty="0" smtClean="0"/>
            </a:br>
            <a:r>
              <a:rPr lang="en-US" dirty="0" smtClean="0"/>
              <a:t>0 - 7 points:</a:t>
            </a:r>
            <a:r>
              <a:rPr lang="en-US" b="1" dirty="0" smtClean="0"/>
              <a:t> malnourished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4.Nutric-Score for Risk Screening in the ICU</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ICU patients a scoring system was developed to identify patients who will benefit from nutritional therapy. Initially several variables were included in this score: Age, baseline APACHE II, baseline SOFA score, number of </a:t>
            </a:r>
            <a:r>
              <a:rPr lang="en-US" dirty="0" err="1" smtClean="0"/>
              <a:t>comorbidities</a:t>
            </a:r>
            <a:r>
              <a:rPr lang="en-US" dirty="0" smtClean="0"/>
              <a:t>, days from hospital admission to ICU admission, Body Mass Index (BMI) &lt; 20, estimated % oral intake in the week prior, weight loss in the last 3 months and serum interleukin-6 (IL-6), </a:t>
            </a:r>
            <a:r>
              <a:rPr lang="en-US" dirty="0" err="1" smtClean="0"/>
              <a:t>procalcitonin</a:t>
            </a:r>
            <a:r>
              <a:rPr lang="en-US" dirty="0" smtClean="0"/>
              <a:t> (PCT), and C-reactive protein (CRP) levels </a:t>
            </a:r>
            <a:r>
              <a:rPr lang="en-US" dirty="0" smtClean="0"/>
              <a:t>. </a:t>
            </a:r>
            <a:r>
              <a:rPr lang="en-US" dirty="0" smtClean="0"/>
              <a:t>This score was adapted and now includes 6 domains </a:t>
            </a:r>
            <a:r>
              <a:rPr lang="en-US" dirty="0" smtClean="0"/>
              <a:t>.</a:t>
            </a:r>
            <a:r>
              <a:rPr lang="en-US" dirty="0" smtClean="0"/>
              <a:t/>
            </a:r>
            <a:br>
              <a:rPr lang="en-US" dirty="0" smtClean="0"/>
            </a:br>
            <a:r>
              <a:rPr lang="en-US" dirty="0" smtClean="0"/>
              <a:t>It has been shown that the score can also be used effectively without measurement of IL-6.</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Nutric</a:t>
            </a:r>
            <a:r>
              <a:rPr lang="en-US" b="1" dirty="0" smtClean="0"/>
              <a:t> scoring system</a:t>
            </a:r>
            <a:endParaRPr lang="en-US" dirty="0"/>
          </a:p>
        </p:txBody>
      </p:sp>
      <p:graphicFrame>
        <p:nvGraphicFramePr>
          <p:cNvPr id="6" name="Content Placeholder 5"/>
          <p:cNvGraphicFramePr>
            <a:graphicFrameLocks noGrp="1"/>
          </p:cNvGraphicFramePr>
          <p:nvPr>
            <p:ph idx="1"/>
          </p:nvPr>
        </p:nvGraphicFramePr>
        <p:xfrm>
          <a:off x="1219200" y="1584669"/>
          <a:ext cx="6477001" cy="4389386"/>
        </p:xfrm>
        <a:graphic>
          <a:graphicData uri="http://schemas.openxmlformats.org/drawingml/2006/table">
            <a:tbl>
              <a:tblPr/>
              <a:tblGrid>
                <a:gridCol w="3704755"/>
                <a:gridCol w="1386123"/>
                <a:gridCol w="1386123"/>
              </a:tblGrid>
              <a:tr h="275885">
                <a:tc>
                  <a:txBody>
                    <a:bodyPr/>
                    <a:lstStyle/>
                    <a:p>
                      <a:pPr algn="ctr"/>
                      <a:r>
                        <a:rPr lang="en-US" sz="1100" b="1" dirty="0"/>
                        <a:t>Variables in </a:t>
                      </a:r>
                      <a:r>
                        <a:rPr lang="en-US" sz="1100" b="1" dirty="0" err="1"/>
                        <a:t>Nutric</a:t>
                      </a:r>
                      <a:r>
                        <a:rPr lang="en-US" sz="1100" b="1" dirty="0"/>
                        <a:t> score</a:t>
                      </a:r>
                      <a:endParaRPr lang="en-US" sz="1100" dirty="0"/>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err="1"/>
                        <a:t>Nutric</a:t>
                      </a:r>
                      <a:r>
                        <a:rPr lang="en-US" sz="1100" b="1" dirty="0"/>
                        <a:t> scoring system Range</a:t>
                      </a:r>
                      <a:endParaRPr lang="en-US" sz="1100" dirty="0"/>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a:t>Nutric scoring system Points</a:t>
                      </a:r>
                      <a:endParaRPr lang="en-US" sz="1100"/>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Age</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&lt; 50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dirty="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50 - &lt; 75</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dirty="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&gt; 75</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2</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APACHE II</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&lt; 15</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15 -20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20 - 28</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2</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&gt; 28</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3</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SOFA</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&lt; 6</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6 - &lt; 10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&gt; 10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2</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Co-morbidities</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0 - 1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2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Days from hospital to ICU</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0 - &lt; 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1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IL-6</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0 - &lt; 400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0</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3">
                <a:tc>
                  <a:txBody>
                    <a:bodyPr/>
                    <a:lstStyle/>
                    <a:p>
                      <a:pPr algn="ctr"/>
                      <a:r>
                        <a:rPr lang="en-US" sz="1100"/>
                        <a:t>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t>400 +</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1</a:t>
                      </a:r>
                    </a:p>
                  </a:txBody>
                  <a:tcPr marL="40349" marR="40349" marT="40349" marB="403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dirty="0" smtClean="0"/>
              <a:t>Patients with a high </a:t>
            </a:r>
            <a:r>
              <a:rPr lang="en-US" dirty="0" err="1" smtClean="0"/>
              <a:t>Nutric</a:t>
            </a:r>
            <a:r>
              <a:rPr lang="en-US" dirty="0" smtClean="0"/>
              <a:t>-score at admission to the intensive care have a higher mortality risk.</a:t>
            </a:r>
            <a:br>
              <a:rPr lang="en-US" dirty="0" smtClean="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100" b="1" dirty="0" smtClean="0"/>
              <a:t>Methods for in Nutritional Assessment</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For some patients, screening is not enough, and a more detailed assessment is necessary. </a:t>
            </a:r>
            <a:br>
              <a:rPr lang="en-US" dirty="0" smtClean="0"/>
            </a:br>
            <a:r>
              <a:rPr lang="en-US" dirty="0" smtClean="0"/>
              <a:t>The first widely accepted tool for nutritional assessment was the </a:t>
            </a:r>
            <a:r>
              <a:rPr lang="en-US" b="1" dirty="0" smtClean="0"/>
              <a:t>Subjective Global assessment (SGA)</a:t>
            </a:r>
            <a:r>
              <a:rPr lang="en-US" dirty="0" smtClean="0"/>
              <a:t> </a:t>
            </a:r>
            <a:r>
              <a:rPr lang="en-US" dirty="0" smtClean="0">
                <a:hlinkClick r:id="rId2"/>
              </a:rPr>
              <a:t>(</a:t>
            </a:r>
            <a:r>
              <a:rPr lang="en-US" dirty="0" smtClean="0">
                <a:hlinkClick r:id="rId2"/>
              </a:rPr>
              <a:t>10)</a:t>
            </a:r>
            <a:r>
              <a:rPr lang="en-US" dirty="0" smtClean="0"/>
              <a:t>. </a:t>
            </a:r>
            <a:r>
              <a:rPr lang="en-US" dirty="0" smtClean="0"/>
              <a:t>Nutritional assessment is more complex than screening and should include the following principles: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Good nutrition is fundamental for health, healing and recovery from illness and injury. Malnutrition is associated with muscle wasting, impaired respiratory and cardiac function, decreased mobility (</a:t>
            </a:r>
            <a:r>
              <a:rPr lang="en-US" dirty="0" err="1" smtClean="0"/>
              <a:t>Lennard</a:t>
            </a:r>
            <a:r>
              <a:rPr lang="en-US" dirty="0" smtClean="0"/>
              <a:t>-Jones, 1992); susceptibility to infection and delayed wound healing(Chandra, 1990; Windsor et al, 1988); depression and lethargy (</a:t>
            </a:r>
            <a:r>
              <a:rPr lang="en-US" dirty="0" err="1" smtClean="0"/>
              <a:t>Brozek</a:t>
            </a:r>
            <a:r>
              <a:rPr lang="en-US" dirty="0" smtClean="0"/>
              <a:t>, (1990). Hospital complications, mortality and unplanned readmission rates rise, inpatient treatment is prolonged (Robinson et al, 1987; Sullivan, 1992).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r>
            <a:br>
              <a:rPr lang="en-US" dirty="0" smtClean="0"/>
            </a:br>
            <a:r>
              <a:rPr lang="en-US" dirty="0" smtClean="0"/>
              <a:t>- Factors leading to malnutrition;</a:t>
            </a:r>
            <a:br>
              <a:rPr lang="en-US" dirty="0" smtClean="0"/>
            </a:br>
            <a:r>
              <a:rPr lang="en-US" dirty="0" smtClean="0"/>
              <a:t>- Pain;</a:t>
            </a:r>
            <a:br>
              <a:rPr lang="en-US" dirty="0" smtClean="0"/>
            </a:br>
            <a:r>
              <a:rPr lang="en-US" dirty="0" smtClean="0"/>
              <a:t>- Weight loss;</a:t>
            </a:r>
            <a:br>
              <a:rPr lang="en-US" dirty="0" smtClean="0"/>
            </a:br>
            <a:r>
              <a:rPr lang="en-US" dirty="0" smtClean="0"/>
              <a:t>- Appetite;</a:t>
            </a:r>
            <a:br>
              <a:rPr lang="en-US" dirty="0" smtClean="0"/>
            </a:br>
            <a:r>
              <a:rPr lang="en-US" dirty="0" smtClean="0"/>
              <a:t>- Diet history;</a:t>
            </a:r>
            <a:br>
              <a:rPr lang="en-US" dirty="0" smtClean="0"/>
            </a:br>
            <a:r>
              <a:rPr lang="en-US" dirty="0" smtClean="0"/>
              <a:t>- Medical and drug history;</a:t>
            </a:r>
            <a:br>
              <a:rPr lang="en-US" dirty="0" smtClean="0"/>
            </a:br>
            <a:r>
              <a:rPr lang="en-US" dirty="0" smtClean="0"/>
              <a:t>- Gastrointestinal symptoms;</a:t>
            </a:r>
            <a:br>
              <a:rPr lang="en-US" dirty="0" smtClean="0"/>
            </a:br>
            <a:r>
              <a:rPr lang="en-US" dirty="0" smtClean="0"/>
              <a:t>   (</a:t>
            </a:r>
            <a:r>
              <a:rPr lang="en-US" dirty="0" err="1" smtClean="0"/>
              <a:t>diarrhoea</a:t>
            </a:r>
            <a:r>
              <a:rPr lang="en-US" dirty="0" smtClean="0"/>
              <a:t>, constipation, nausea, vomiting);</a:t>
            </a:r>
            <a:br>
              <a:rPr lang="en-US" dirty="0" smtClean="0"/>
            </a:br>
            <a:r>
              <a:rPr lang="en-US" dirty="0" smtClean="0"/>
              <a:t>- Fever;</a:t>
            </a:r>
            <a:br>
              <a:rPr lang="en-US" dirty="0" smtClean="0"/>
            </a:br>
            <a:r>
              <a:rPr lang="en-US" dirty="0" smtClean="0"/>
              <a:t>- Symptoms of psychiatric illness (e.g. depression, anorexia nervosa).</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findings</a:t>
            </a:r>
            <a:endParaRPr lang="en-US" dirty="0"/>
          </a:p>
        </p:txBody>
      </p:sp>
      <p:sp>
        <p:nvSpPr>
          <p:cNvPr id="3" name="Content Placeholder 2"/>
          <p:cNvSpPr>
            <a:spLocks noGrp="1"/>
          </p:cNvSpPr>
          <p:nvPr>
            <p:ph idx="1"/>
          </p:nvPr>
        </p:nvSpPr>
        <p:spPr/>
        <p:txBody>
          <a:bodyPr>
            <a:normAutofit/>
          </a:bodyPr>
          <a:lstStyle/>
          <a:p>
            <a:pPr>
              <a:buNone/>
            </a:pPr>
            <a:r>
              <a:rPr lang="en-US" dirty="0" smtClean="0"/>
              <a:t/>
            </a:r>
            <a:br>
              <a:rPr lang="en-US" dirty="0" smtClean="0"/>
            </a:br>
            <a:r>
              <a:rPr lang="en-US" dirty="0" smtClean="0"/>
              <a:t>- Temperature;</a:t>
            </a:r>
            <a:br>
              <a:rPr lang="en-US" dirty="0" smtClean="0"/>
            </a:br>
            <a:r>
              <a:rPr lang="en-US" dirty="0" smtClean="0"/>
              <a:t>- Pulse rate;</a:t>
            </a:r>
            <a:br>
              <a:rPr lang="en-US" dirty="0" smtClean="0"/>
            </a:br>
            <a:r>
              <a:rPr lang="en-US" dirty="0" smtClean="0"/>
              <a:t>- Blood pressure;</a:t>
            </a:r>
            <a:br>
              <a:rPr lang="en-US" dirty="0" smtClean="0"/>
            </a:br>
            <a:r>
              <a:rPr lang="en-US" dirty="0" smtClean="0"/>
              <a:t>- Nutrient losses from wounds, fistulae etc.</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Functional assessment</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r>
              <a:rPr lang="en-US" dirty="0" smtClean="0"/>
              <a:t>- Muscle strength;</a:t>
            </a:r>
            <a:br>
              <a:rPr lang="en-US" dirty="0" smtClean="0"/>
            </a:br>
            <a:r>
              <a:rPr lang="en-US" dirty="0" smtClean="0"/>
              <a:t>- Mental and physical dysfunction;</a:t>
            </a:r>
            <a:br>
              <a:rPr lang="en-US" dirty="0" smtClean="0"/>
            </a:br>
            <a:r>
              <a:rPr lang="en-US" dirty="0" smtClean="0"/>
              <a:t>- Mental scoring system;</a:t>
            </a:r>
            <a:br>
              <a:rPr lang="en-US" dirty="0" smtClean="0"/>
            </a:br>
            <a:r>
              <a:rPr lang="en-US" dirty="0" smtClean="0"/>
              <a:t>- Mood status</a:t>
            </a:r>
          </a:p>
          <a:p>
            <a:pPr>
              <a:buNone/>
            </a:pPr>
            <a:endParaRPr lang="en-US" b="1" dirty="0" smtClean="0"/>
          </a:p>
          <a:p>
            <a:pPr>
              <a:buNone/>
            </a:pPr>
            <a:r>
              <a:rPr lang="en-US" b="1" dirty="0" smtClean="0"/>
              <a:t>Energy expenditure</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Laboratory tests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r>
            <a:br>
              <a:rPr lang="en-US" dirty="0" smtClean="0"/>
            </a:br>
            <a:r>
              <a:rPr lang="en-US" dirty="0" smtClean="0"/>
              <a:t>- </a:t>
            </a:r>
            <a:r>
              <a:rPr lang="en-US" dirty="0" err="1" smtClean="0"/>
              <a:t>Haematological</a:t>
            </a:r>
            <a:r>
              <a:rPr lang="en-US" dirty="0" smtClean="0"/>
              <a:t> screen;</a:t>
            </a:r>
            <a:br>
              <a:rPr lang="en-US" dirty="0" smtClean="0"/>
            </a:br>
            <a:r>
              <a:rPr lang="en-US" dirty="0" smtClean="0"/>
              <a:t>- Biochemical parameters (e.g. urea, </a:t>
            </a:r>
            <a:r>
              <a:rPr lang="en-US" dirty="0" err="1" smtClean="0"/>
              <a:t>creatinine</a:t>
            </a:r>
            <a:r>
              <a:rPr lang="en-US" dirty="0" smtClean="0"/>
              <a:t>, liver function tests);</a:t>
            </a:r>
            <a:br>
              <a:rPr lang="en-US" dirty="0" smtClean="0"/>
            </a:br>
            <a:r>
              <a:rPr lang="en-US" dirty="0" smtClean="0"/>
              <a:t>- Quantifying inflammation and disease severity;</a:t>
            </a:r>
            <a:br>
              <a:rPr lang="en-US" dirty="0" smtClean="0"/>
            </a:br>
            <a:r>
              <a:rPr lang="en-US" dirty="0" smtClean="0"/>
              <a:t>- Plasma protein levels (e.g. </a:t>
            </a:r>
            <a:r>
              <a:rPr lang="en-US" dirty="0" err="1" smtClean="0"/>
              <a:t>transthyretin</a:t>
            </a:r>
            <a:r>
              <a:rPr lang="en-US" dirty="0" smtClean="0"/>
              <a:t>, </a:t>
            </a:r>
            <a:r>
              <a:rPr lang="en-US" dirty="0" err="1" smtClean="0"/>
              <a:t>transferrin</a:t>
            </a:r>
            <a:r>
              <a:rPr lang="en-US" dirty="0" smtClean="0"/>
              <a:t>);</a:t>
            </a:r>
            <a:br>
              <a:rPr lang="en-US" dirty="0" smtClean="0"/>
            </a:br>
            <a:r>
              <a:rPr lang="en-US" dirty="0" smtClean="0"/>
              <a:t>- Plasma changes in minerals (e.g. Sodium, K, Ca, Mg, P, Zn, Fe, plasma levels of vitamins).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Fluid balance</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r>
              <a:rPr lang="en-US" dirty="0" smtClean="0"/>
              <a:t>There are many methods and indices which are based on the above assessment methods. Their interpretation and correlation, however, can still be problematic</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History</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The history or the patient's subjective description of symptoms is the starting point for any nutritional assessment. Besides recent weight changes, and dietary intake it also includes dietary habits, allergies and food intolerances, medications (that may affect appetite, gastrointestinal functions and symptoms) current functional capacity, including recent limitations, and previous).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Physical Examination</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r>
            <a:br>
              <a:rPr lang="en-US" dirty="0" smtClean="0"/>
            </a:br>
            <a:r>
              <a:rPr lang="en-US" dirty="0" smtClean="0"/>
              <a:t>The main objective of a physical examination is to detect signs of nutrient deficiencies or toxicities, and tolerance of current nutritional support using the traditional methods of inspection, palpation, percussion, and auscultation.</a:t>
            </a:r>
            <a:br>
              <a:rPr lang="en-US" dirty="0" smtClean="0"/>
            </a:br>
            <a:r>
              <a:rPr lang="en-US" dirty="0" smtClean="0"/>
              <a:t>The physical examination should include:</a:t>
            </a:r>
          </a:p>
          <a:p>
            <a:r>
              <a:rPr lang="en-US" dirty="0" smtClean="0"/>
              <a:t>Assessment of muscle mass and subcutaneous fat stores;</a:t>
            </a:r>
          </a:p>
          <a:p>
            <a:r>
              <a:rPr lang="en-US" dirty="0" smtClean="0"/>
              <a:t>Inspection and palpation for water retention (edema and </a:t>
            </a:r>
            <a:r>
              <a:rPr lang="en-US" dirty="0" err="1" smtClean="0"/>
              <a:t>ascites</a:t>
            </a:r>
            <a:r>
              <a:rPr lang="en-US" dirty="0" smtClean="0"/>
              <a:t>);</a:t>
            </a:r>
          </a:p>
          <a:p>
            <a:r>
              <a:rPr lang="en-US" dirty="0" smtClean="0"/>
              <a:t>Inspection and evaluation for signs and symptoms of vitamin and mineral deficits, such as dermatitis, </a:t>
            </a:r>
            <a:r>
              <a:rPr lang="en-US" dirty="0" err="1" smtClean="0"/>
              <a:t>glossitis</a:t>
            </a:r>
            <a:r>
              <a:rPr lang="en-US" dirty="0" smtClean="0"/>
              <a:t>, </a:t>
            </a:r>
            <a:r>
              <a:rPr lang="en-US" dirty="0" err="1" smtClean="0"/>
              <a:t>cheilosis</a:t>
            </a:r>
            <a:r>
              <a:rPr lang="en-US" dirty="0" smtClean="0"/>
              <a:t>, neuromuscular irritability, and coarse, easily </a:t>
            </a:r>
            <a:r>
              <a:rPr lang="en-US" dirty="0" err="1" smtClean="0"/>
              <a:t>pluckable</a:t>
            </a:r>
            <a:r>
              <a:rPr lang="en-US" dirty="0" smtClean="0"/>
              <a:t> hair.</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Measurement of Body Composition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Body composition describes the body compartments, such as fat mass, fat-free mass, muscle mass and bone mineral mass, in percentage terms depending on the body composition model used. Body composition changes due to starvation, underlying disease and mobility/exercise. Several simple methods to measure body composition are available.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Body Mass Index (BMI)</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body mass index (kg/m</a:t>
            </a:r>
            <a:r>
              <a:rPr lang="en-US" baseline="30000" dirty="0" smtClean="0"/>
              <a:t>2</a:t>
            </a:r>
            <a:r>
              <a:rPr lang="en-US" dirty="0" smtClean="0"/>
              <a:t>) is calculated by measuring height and body weight. Low and high BMI values are associated with increased morbidity and mortality.</a:t>
            </a:r>
            <a:br>
              <a:rPr lang="en-US" dirty="0" smtClean="0"/>
            </a:br>
            <a:r>
              <a:rPr lang="en-US" dirty="0" smtClean="0"/>
              <a:t>Weight (Wt) for height (Ht) is usually expressed in this form and allows comparison of both sexes and most age groups against a narrow normal range.</a:t>
            </a:r>
            <a:br>
              <a:rPr lang="en-US" dirty="0" smtClean="0"/>
            </a:br>
            <a:r>
              <a:rPr lang="en-US" dirty="0" smtClean="0"/>
              <a:t>The BMI does not describe body composition. A high BMI can be seen in fat individuals and also in very muscular athletes.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BMI and nutritional status</a:t>
            </a:r>
            <a:endParaRPr lang="en-US" dirty="0"/>
          </a:p>
        </p:txBody>
      </p:sp>
      <p:graphicFrame>
        <p:nvGraphicFramePr>
          <p:cNvPr id="4" name="Content Placeholder 3"/>
          <p:cNvGraphicFramePr>
            <a:graphicFrameLocks noGrp="1"/>
          </p:cNvGraphicFramePr>
          <p:nvPr>
            <p:ph idx="1"/>
          </p:nvPr>
        </p:nvGraphicFramePr>
        <p:xfrm>
          <a:off x="2209800" y="1752600"/>
          <a:ext cx="4286250" cy="2720340"/>
        </p:xfrm>
        <a:graphic>
          <a:graphicData uri="http://schemas.openxmlformats.org/drawingml/2006/table">
            <a:tbl>
              <a:tblPr/>
              <a:tblGrid>
                <a:gridCol w="4286250"/>
              </a:tblGrid>
              <a:tr h="0">
                <a:tc>
                  <a:txBody>
                    <a:bodyPr/>
                    <a:lstStyle/>
                    <a:p>
                      <a:pPr algn="ctr"/>
                      <a:r>
                        <a:rPr lang="en-US" b="1" dirty="0"/>
                        <a:t>BMI (kg/m</a:t>
                      </a:r>
                      <a:r>
                        <a:rPr lang="en-US" b="1" baseline="30000" dirty="0"/>
                        <a:t>2</a:t>
                      </a:r>
                      <a:r>
                        <a:rPr lang="en-US" b="1" dirty="0"/>
                        <a:t>)</a:t>
                      </a:r>
                      <a:endParaRPr lang="en-US"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a:t>20 - 25 - normal</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dirty="0"/>
                        <a:t>25 - 30 - overweight</a:t>
                      </a:r>
                      <a:endParaRPr lang="en-US"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a:t>&gt; 30 - obese</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a:t>18.5 � 20 - possible undernutrition/malnutrition</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en-US" b="1" dirty="0"/>
                        <a:t>&lt; 18.5 - </a:t>
                      </a:r>
                      <a:r>
                        <a:rPr lang="en-US" b="1" dirty="0" err="1"/>
                        <a:t>undernutrition</a:t>
                      </a:r>
                      <a:r>
                        <a:rPr lang="en-US" b="1" dirty="0"/>
                        <a:t>/malnutrition</a:t>
                      </a:r>
                      <a:endParaRPr lang="en-US"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of malnutrition</a:t>
            </a:r>
            <a:endParaRPr lang="en-US" dirty="0"/>
          </a:p>
        </p:txBody>
      </p:sp>
      <p:sp>
        <p:nvSpPr>
          <p:cNvPr id="3" name="Content Placeholder 2"/>
          <p:cNvSpPr>
            <a:spLocks noGrp="1"/>
          </p:cNvSpPr>
          <p:nvPr>
            <p:ph idx="1"/>
          </p:nvPr>
        </p:nvSpPr>
        <p:spPr/>
        <p:txBody>
          <a:bodyPr/>
          <a:lstStyle/>
          <a:p>
            <a:r>
              <a:rPr lang="en-US" dirty="0" smtClean="0"/>
              <a:t>Many factors including disease predispose to malnourishment and indicators of malnutrition are found in up to 40% of patients admitted to hospital and a significant proportion of community patients (</a:t>
            </a:r>
            <a:r>
              <a:rPr lang="en-US" dirty="0" err="1" smtClean="0"/>
              <a:t>McWhirter</a:t>
            </a:r>
            <a:r>
              <a:rPr lang="en-US" dirty="0" smtClean="0"/>
              <a:t> and Pennington, 1994; </a:t>
            </a:r>
            <a:r>
              <a:rPr lang="en-US" dirty="0" err="1" smtClean="0"/>
              <a:t>Edington</a:t>
            </a:r>
            <a:r>
              <a:rPr lang="en-US" dirty="0" smtClean="0"/>
              <a:t> et al 1996). Screening, by identifying patients and clients with problems or at risk of developing them, is the essential first step of management.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normAutofit/>
          </a:bodyPr>
          <a:lstStyle/>
          <a:p>
            <a:r>
              <a:rPr lang="en-US" dirty="0" smtClean="0"/>
              <a:t>Individuals with a low BMI may have an increased fat free mass; on the other hand, individuals with a high BMI may have a disproportionately low fat free mass (e.g. </a:t>
            </a:r>
            <a:r>
              <a:rPr lang="en-US" dirty="0" err="1" smtClean="0"/>
              <a:t>sarcopenic</a:t>
            </a:r>
            <a:r>
              <a:rPr lang="en-US" dirty="0" smtClean="0"/>
              <a:t> obesity), placing them at an increased risk of failing to overcome disease or trauma.</a:t>
            </a:r>
            <a:br>
              <a:rPr lang="en-US" dirty="0" smtClean="0"/>
            </a:br>
            <a:r>
              <a:rPr lang="en-US" dirty="0" smtClean="0"/>
              <a:t>In older adults a BMI &lt; 22kg/m</a:t>
            </a:r>
            <a:r>
              <a:rPr lang="en-US" baseline="30000" dirty="0" smtClean="0"/>
              <a:t>2</a:t>
            </a:r>
            <a:r>
              <a:rPr lang="en-US" dirty="0" smtClean="0"/>
              <a:t> is considered as </a:t>
            </a:r>
            <a:r>
              <a:rPr lang="en-US" dirty="0" err="1" smtClean="0"/>
              <a:t>undernutrition</a:t>
            </a:r>
            <a:r>
              <a:rPr lang="en-US" dirty="0" smtClean="0"/>
              <a:t>/malnutrition.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100" b="1" dirty="0" smtClean="0"/>
              <a:t>Bedside Anthropometric Measurements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Anthropometric measurements of limb circumferences and skin folds represent simple, non-invasive and inexpensive ways of assessing the nutritional status. While mid-arm circumference has been shown to reflect the muscle mass, triceps skin fold thickness is considered to be an indicator of subcutaneous fat.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Mid-arm Circumference (MAC)</a:t>
            </a:r>
            <a:br>
              <a:rPr lang="en-US" b="1" dirty="0" smtClean="0"/>
            </a:br>
            <a:endParaRPr lang="en-US" dirty="0"/>
          </a:p>
        </p:txBody>
      </p:sp>
      <p:sp>
        <p:nvSpPr>
          <p:cNvPr id="3" name="Content Placeholder 2"/>
          <p:cNvSpPr>
            <a:spLocks noGrp="1"/>
          </p:cNvSpPr>
          <p:nvPr>
            <p:ph idx="1"/>
          </p:nvPr>
        </p:nvSpPr>
        <p:spPr/>
        <p:txBody>
          <a:bodyPr/>
          <a:lstStyle/>
          <a:p>
            <a:r>
              <a:rPr lang="en-US" dirty="0" smtClean="0"/>
              <a:t>MAC is measured using a tape at the mid point between the </a:t>
            </a:r>
            <a:r>
              <a:rPr lang="en-US" dirty="0" err="1" smtClean="0"/>
              <a:t>acromion</a:t>
            </a:r>
            <a:r>
              <a:rPr lang="en-US" dirty="0" smtClean="0"/>
              <a:t> and </a:t>
            </a:r>
            <a:r>
              <a:rPr lang="en-US" dirty="0" err="1" smtClean="0"/>
              <a:t>olecranon</a:t>
            </a:r>
            <a:r>
              <a:rPr lang="en-US" dirty="0" smtClean="0"/>
              <a:t> processes (</a:t>
            </a:r>
            <a:r>
              <a:rPr lang="en-US" b="1" dirty="0" smtClean="0"/>
              <a:t>Fig. 3</a:t>
            </a:r>
            <a:r>
              <a:rPr lang="en-US" dirty="0" smtClean="0"/>
              <a:t>). With the use of reference tables the muscle mass can be estimated.</a:t>
            </a:r>
          </a:p>
          <a:p>
            <a:endParaRPr lang="en-US" dirty="0"/>
          </a:p>
        </p:txBody>
      </p:sp>
      <p:pic>
        <p:nvPicPr>
          <p:cNvPr id="4" name="Picture 2" descr="Figure 3"/>
          <p:cNvPicPr>
            <a:picLocks noChangeAspect="1" noChangeArrowheads="1"/>
          </p:cNvPicPr>
          <p:nvPr/>
        </p:nvPicPr>
        <p:blipFill>
          <a:blip r:embed="rId2"/>
          <a:srcRect/>
          <a:stretch>
            <a:fillRect/>
          </a:stretch>
        </p:blipFill>
        <p:spPr bwMode="auto">
          <a:xfrm>
            <a:off x="2971800" y="3657600"/>
            <a:ext cx="3257550" cy="2362201"/>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Triceps </a:t>
            </a:r>
            <a:r>
              <a:rPr lang="en-US" b="1" dirty="0" err="1" smtClean="0"/>
              <a:t>Skinfold</a:t>
            </a:r>
            <a:r>
              <a:rPr lang="en-US" b="1" dirty="0" smtClean="0"/>
              <a:t> Thickness (TSF)</a:t>
            </a:r>
            <a:br>
              <a:rPr lang="en-US" b="1" dirty="0" smtClean="0"/>
            </a:br>
            <a:endParaRPr lang="en-US" dirty="0"/>
          </a:p>
        </p:txBody>
      </p:sp>
      <p:sp>
        <p:nvSpPr>
          <p:cNvPr id="3" name="Content Placeholder 2"/>
          <p:cNvSpPr>
            <a:spLocks noGrp="1"/>
          </p:cNvSpPr>
          <p:nvPr>
            <p:ph idx="1"/>
          </p:nvPr>
        </p:nvSpPr>
        <p:spPr/>
        <p:txBody>
          <a:bodyPr/>
          <a:lstStyle/>
          <a:p>
            <a:r>
              <a:rPr lang="en-US" b="1" dirty="0" err="1" smtClean="0"/>
              <a:t>Skinfold</a:t>
            </a:r>
            <a:r>
              <a:rPr lang="en-US" b="1" dirty="0" smtClean="0"/>
              <a:t> </a:t>
            </a:r>
            <a:r>
              <a:rPr lang="en-US" dirty="0" smtClean="0"/>
              <a:t> measurement by calipers at different sites of the body requires considerable skill, and there can be as much as a 20% inter-observer error .</a:t>
            </a:r>
          </a:p>
          <a:p>
            <a:endParaRPr lang="en-US" dirty="0"/>
          </a:p>
        </p:txBody>
      </p:sp>
      <p:pic>
        <p:nvPicPr>
          <p:cNvPr id="55298" name="Picture 2" descr="Figure 4"/>
          <p:cNvPicPr>
            <a:picLocks noChangeAspect="1" noChangeArrowheads="1"/>
          </p:cNvPicPr>
          <p:nvPr/>
        </p:nvPicPr>
        <p:blipFill>
          <a:blip r:embed="rId2"/>
          <a:srcRect/>
          <a:stretch>
            <a:fillRect/>
          </a:stretch>
        </p:blipFill>
        <p:spPr bwMode="auto">
          <a:xfrm>
            <a:off x="2514600" y="3581400"/>
            <a:ext cx="3429000" cy="25908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Creatinine</a:t>
            </a:r>
            <a:r>
              <a:rPr lang="en-US" b="1" dirty="0" smtClean="0"/>
              <a:t> Height Index (CHI)</a:t>
            </a:r>
            <a:br>
              <a:rPr lang="en-US" b="1" dirty="0" smtClean="0"/>
            </a:br>
            <a:endParaRPr lang="en-US" dirty="0"/>
          </a:p>
        </p:txBody>
      </p:sp>
      <p:sp>
        <p:nvSpPr>
          <p:cNvPr id="3" name="Content Placeholder 2"/>
          <p:cNvSpPr>
            <a:spLocks noGrp="1"/>
          </p:cNvSpPr>
          <p:nvPr>
            <p:ph idx="1"/>
          </p:nvPr>
        </p:nvSpPr>
        <p:spPr/>
        <p:txBody>
          <a:bodyPr/>
          <a:lstStyle/>
          <a:p>
            <a:r>
              <a:rPr lang="en-US" dirty="0" err="1" smtClean="0"/>
              <a:t>Creatine</a:t>
            </a:r>
            <a:r>
              <a:rPr lang="en-US" dirty="0" smtClean="0"/>
              <a:t> is </a:t>
            </a:r>
            <a:r>
              <a:rPr lang="en-US" dirty="0" err="1" smtClean="0"/>
              <a:t>metabolised</a:t>
            </a:r>
            <a:r>
              <a:rPr lang="en-US" dirty="0" smtClean="0"/>
              <a:t> to </a:t>
            </a:r>
            <a:r>
              <a:rPr lang="en-US" dirty="0" err="1" smtClean="0"/>
              <a:t>creatinine</a:t>
            </a:r>
            <a:r>
              <a:rPr lang="en-US" dirty="0" smtClean="0"/>
              <a:t> at a more or less stable rate, and reflects the amount of muscle </a:t>
            </a:r>
            <a:r>
              <a:rPr lang="en-US" dirty="0" smtClean="0">
                <a:hlinkClick r:id="rId2"/>
              </a:rPr>
              <a:t>(</a:t>
            </a:r>
            <a:r>
              <a:rPr lang="en-US" dirty="0" smtClean="0">
                <a:hlinkClick r:id="rId2"/>
              </a:rPr>
              <a:t>11</a:t>
            </a:r>
            <a:r>
              <a:rPr lang="en-US" dirty="0" smtClean="0">
                <a:hlinkClick r:id="rId2"/>
              </a:rPr>
              <a:t>)</a:t>
            </a:r>
            <a:r>
              <a:rPr lang="en-US" dirty="0" smtClean="0"/>
              <a:t>. </a:t>
            </a:r>
            <a:r>
              <a:rPr lang="en-US" dirty="0" smtClean="0"/>
              <a:t>It is different in man and woman according to their different muscle masses. </a:t>
            </a:r>
          </a:p>
          <a:p>
            <a:pPr>
              <a:buNone/>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Creatinine</a:t>
            </a:r>
            <a:r>
              <a:rPr lang="en-US" dirty="0" smtClean="0"/>
              <a:t> excretion correlates with lean body mass and body weight. The CHI is also dependent on urine </a:t>
            </a:r>
            <a:r>
              <a:rPr lang="en-US" dirty="0" err="1" smtClean="0"/>
              <a:t>creatinine</a:t>
            </a:r>
            <a:r>
              <a:rPr lang="en-US" dirty="0" smtClean="0"/>
              <a:t> excretion </a:t>
            </a:r>
            <a:r>
              <a:rPr lang="en-US" dirty="0" smtClean="0"/>
              <a:t>.</a:t>
            </a:r>
            <a:r>
              <a:rPr lang="en-US" dirty="0" smtClean="0"/>
              <a:t/>
            </a:r>
            <a:br>
              <a:rPr lang="en-US" dirty="0" smtClean="0"/>
            </a:br>
            <a:r>
              <a:rPr lang="en-US" dirty="0" smtClean="0"/>
              <a:t>The </a:t>
            </a:r>
            <a:r>
              <a:rPr lang="en-US" dirty="0" err="1" smtClean="0"/>
              <a:t>creatinine</a:t>
            </a:r>
            <a:r>
              <a:rPr lang="en-US" dirty="0" smtClean="0"/>
              <a:t> height index (CHI) </a:t>
            </a:r>
            <a:r>
              <a:rPr lang="en-US" dirty="0" smtClean="0"/>
              <a:t>. </a:t>
            </a:r>
            <a:r>
              <a:rPr lang="en-US" dirty="0" smtClean="0"/>
              <a:t>is a measure of lean body mass and is calculated as:</a:t>
            </a:r>
            <a:br>
              <a:rPr lang="en-US" dirty="0" smtClean="0"/>
            </a:br>
            <a:r>
              <a:rPr lang="en-US" dirty="0" smtClean="0"/>
              <a:t/>
            </a:r>
            <a:br>
              <a:rPr lang="en-US" dirty="0" smtClean="0"/>
            </a:br>
            <a:r>
              <a:rPr lang="en-US" b="1" dirty="0" smtClean="0"/>
              <a:t>CHI(%) = measured 24hr urinary </a:t>
            </a:r>
            <a:r>
              <a:rPr lang="en-US" b="1" dirty="0" err="1" smtClean="0"/>
              <a:t>creatinine</a:t>
            </a:r>
            <a:r>
              <a:rPr lang="en-US" b="1" dirty="0" smtClean="0"/>
              <a:t> x 100/normal 24hr urinary </a:t>
            </a:r>
            <a:r>
              <a:rPr lang="en-US" b="1" dirty="0" err="1" smtClean="0"/>
              <a:t>creatinine</a:t>
            </a:r>
            <a:r>
              <a:rPr lang="en-US" dirty="0" smtClean="0"/>
              <a:t/>
            </a:r>
            <a:br>
              <a:rPr lang="en-US" dirty="0" smtClean="0"/>
            </a:br>
            <a:r>
              <a:rPr lang="en-US" dirty="0" smtClean="0"/>
              <a:t/>
            </a:r>
            <a:br>
              <a:rPr lang="en-US" dirty="0" smtClean="0"/>
            </a:br>
            <a:r>
              <a:rPr lang="en-US" b="1" dirty="0" smtClean="0"/>
              <a:t>A deficit of 5-15% may be classed as mild, 15-30% moderate and &gt; 30% as severe depletion.</a:t>
            </a:r>
            <a:r>
              <a:rPr lang="en-US" dirty="0" smtClean="0"/>
              <a:t/>
            </a:r>
            <a:br>
              <a:rPr lang="en-US" dirty="0" smtClean="0"/>
            </a:br>
            <a:r>
              <a:rPr lang="en-US" dirty="0" smtClean="0"/>
              <a:t/>
            </a:r>
            <a:br>
              <a:rPr lang="en-US" dirty="0" smtClean="0"/>
            </a:br>
            <a:r>
              <a:rPr lang="en-US" dirty="0" smtClean="0"/>
              <a:t>Renal insufficiency, meat consumption, physical activity, fever, infections and trauma influence urine </a:t>
            </a:r>
            <a:r>
              <a:rPr lang="en-US" dirty="0" err="1" smtClean="0"/>
              <a:t>creatinine</a:t>
            </a:r>
            <a:r>
              <a:rPr lang="en-US" dirty="0" smtClean="0"/>
              <a:t> excretion.</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New Tools for Measuring Body Composition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Bioelectrical impedance analysis (BIA). </a:t>
            </a:r>
          </a:p>
          <a:p>
            <a:r>
              <a:rPr lang="en-US" b="1" dirty="0" smtClean="0"/>
              <a:t>Dual-energy X-ray </a:t>
            </a:r>
            <a:r>
              <a:rPr lang="en-US" b="1" dirty="0" err="1" smtClean="0"/>
              <a:t>absorptiometry</a:t>
            </a:r>
            <a:r>
              <a:rPr lang="en-US" b="1" dirty="0" smtClean="0"/>
              <a:t> (DEXA),</a:t>
            </a:r>
          </a:p>
          <a:p>
            <a:r>
              <a:rPr lang="en-US" b="1" dirty="0" smtClean="0"/>
              <a:t>Magnetic resonance imaging (MRI) </a:t>
            </a:r>
          </a:p>
          <a:p>
            <a:r>
              <a:rPr lang="en-US" b="1" dirty="0" smtClean="0"/>
              <a:t>Computerized tomography (CT)</a:t>
            </a:r>
            <a:r>
              <a:rPr lang="en-US" dirty="0" smtClean="0"/>
              <a:t>.</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Bioelectrical impedance analysis (BIA).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BIA is a simple, inexpensive, and non-invasive method of estimating body composition. It is suitable for routine bed-side measurements. It relies on detection of the body's conductivity (typically between wrist and ankle), which differs according to the relative proportions of fat, muscle and water. BIA gives good information about total body water, body cell mass and fat mass in subjects without significant fluid and electrolyte abnormalities when the appropriate equations (correcting for age, sex, ethnicity) are used.</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DEXA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DEXA depends on analysis of radiological density (usually in the hip and spine) and is a useful, indirect method of measuring the volume of fat mass, fat-free mass and bone mineral mass (density). DEXA is relatively inexpensive and increasingly used in clinical practice and research. The only drawback is a small radiation exposure. It is currently regarded as a gold standard by many authors.</a:t>
            </a:r>
            <a:br>
              <a:rPr lang="en-US" dirty="0" smtClean="0"/>
            </a:b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MRI and 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MRI and CT imaging can also be used for the assessment of body composition. MRI and CT allow not only the quantification of fat mass and fat-free mass, but also give information about the regional fat distribution and enable an estimate of the amount of skeletal muscle. </a:t>
            </a:r>
            <a:br>
              <a:rPr lang="en-US" dirty="0" smtClean="0"/>
            </a:br>
            <a:r>
              <a:rPr lang="en-US" dirty="0" smtClean="0"/>
              <a:t>other sophisticated methods are-. </a:t>
            </a:r>
          </a:p>
          <a:p>
            <a:r>
              <a:rPr lang="en-US" dirty="0" smtClean="0"/>
              <a:t>dilution methods, </a:t>
            </a:r>
          </a:p>
          <a:p>
            <a:r>
              <a:rPr lang="en-US" dirty="0" smtClean="0"/>
              <a:t>The measurement of total body potassium and </a:t>
            </a:r>
          </a:p>
          <a:p>
            <a:r>
              <a:rPr lang="en-US" dirty="0" smtClean="0"/>
              <a:t>In vivo neutron activation analysis.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Screening tools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large number of screening tools have been developed; selection criteria include:</a:t>
            </a:r>
          </a:p>
          <a:p>
            <a:r>
              <a:rPr lang="en-US" dirty="0" smtClean="0"/>
              <a:t>Validity and reliability (Can it really differentiate those who are malnourished, at risk and adequately nourished? What patient groups is it appropriate for? Does it produce the same results if different people use it?);</a:t>
            </a:r>
          </a:p>
          <a:p>
            <a:r>
              <a:rPr lang="en-US" dirty="0" smtClean="0"/>
              <a:t>User-friendliness (Is it acceptable to patients and nurses?);</a:t>
            </a:r>
          </a:p>
          <a:p>
            <a:r>
              <a:rPr lang="en-US" dirty="0" smtClean="0"/>
              <a:t>Reasonable resource usage (What equipment does it need? How much training is required? How long does it take to complete?);</a:t>
            </a:r>
          </a:p>
          <a:p>
            <a:r>
              <a:rPr lang="en-US" dirty="0" smtClean="0"/>
              <a:t>Sensitivity and specificity (How many people will be wrongly identified?).</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Nitrogen Balance</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Body composition can change due to a </a:t>
            </a:r>
            <a:r>
              <a:rPr lang="en-US" dirty="0" err="1" smtClean="0"/>
              <a:t>postive</a:t>
            </a:r>
            <a:r>
              <a:rPr lang="en-US" dirty="0" smtClean="0"/>
              <a:t> or a negative nitrogen balance. A negative nitrogen balance is often seen in critically ill patients. The determination of N balance (NB) requires a careful estimate of intake (I) and of all routes of N loss, namely urine (U), </a:t>
            </a:r>
            <a:r>
              <a:rPr lang="en-US" dirty="0" err="1" smtClean="0"/>
              <a:t>faeces</a:t>
            </a:r>
            <a:r>
              <a:rPr lang="en-US" dirty="0" smtClean="0"/>
              <a:t> (F), and dermal losses (S).</a:t>
            </a:r>
          </a:p>
          <a:p>
            <a:r>
              <a:rPr lang="en-US" b="1" dirty="0" smtClean="0"/>
              <a:t>NB = I - (U + F + S)</a:t>
            </a:r>
          </a:p>
          <a:p>
            <a:r>
              <a:rPr lang="en-US" dirty="0" smtClean="0"/>
              <a:t>Nitrogen balance is an apparently simple concept for expressing the relationship between the overall nitrogen intake of the body and its nitrogen losses.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a:t>
            </a:r>
            <a:endParaRPr lang="en-US" dirty="0"/>
          </a:p>
        </p:txBody>
      </p:sp>
      <p:sp>
        <p:nvSpPr>
          <p:cNvPr id="3" name="Content Placeholder 2"/>
          <p:cNvSpPr>
            <a:spLocks noGrp="1"/>
          </p:cNvSpPr>
          <p:nvPr>
            <p:ph idx="1"/>
          </p:nvPr>
        </p:nvSpPr>
        <p:spPr/>
        <p:txBody>
          <a:bodyPr/>
          <a:lstStyle/>
          <a:p>
            <a:r>
              <a:rPr lang="en-US" dirty="0" smtClean="0"/>
              <a:t>The validity of nitrogen balance is affected by severe nitrogen retention disorders, accuracy of the 24-hour-urine collection and completeness of protein or amino-acid intake data.</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Measurement of Inflammation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The grade of inflammation correlates with the disease activity and changes in body composition. Therefore, some laboratory parameters have to be included in detailed assessment.</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Interpretation of TTR and CRP plasma level changes</a:t>
            </a:r>
            <a:endParaRPr lang="en-US" dirty="0"/>
          </a:p>
        </p:txBody>
      </p:sp>
      <p:graphicFrame>
        <p:nvGraphicFramePr>
          <p:cNvPr id="4" name="Content Placeholder 3"/>
          <p:cNvGraphicFramePr>
            <a:graphicFrameLocks noGrp="1"/>
          </p:cNvGraphicFramePr>
          <p:nvPr>
            <p:ph idx="1"/>
          </p:nvPr>
        </p:nvGraphicFramePr>
        <p:xfrm>
          <a:off x="2047875" y="2021046"/>
          <a:ext cx="5048250" cy="3684270"/>
        </p:xfrm>
        <a:graphic>
          <a:graphicData uri="http://schemas.openxmlformats.org/drawingml/2006/table">
            <a:tbl>
              <a:tblPr/>
              <a:tblGrid>
                <a:gridCol w="1524000"/>
                <a:gridCol w="1238250"/>
                <a:gridCol w="2286000"/>
              </a:tblGrid>
              <a:tr h="415782">
                <a:tc>
                  <a:txBody>
                    <a:bodyPr/>
                    <a:lstStyle/>
                    <a:p>
                      <a:pPr algn="ctr"/>
                      <a:r>
                        <a:rPr lang="en-US" b="1" dirty="0"/>
                        <a:t>Protein C-reactive (CRP)</a:t>
                      </a:r>
                      <a:endParaRPr lang="en-US"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a:t>Transthyretin (TTR)</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a:t>Interpretation</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782">
                <a:tc>
                  <a:txBody>
                    <a:bodyPr/>
                    <a:lstStyle/>
                    <a:p>
                      <a:pPr algn="ctr"/>
                      <a:r>
                        <a:rPr lang="en-US" b="1" dirty="0"/>
                        <a:t>-</a:t>
                      </a:r>
                      <a:endParaRPr lang="en-US"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impairment of nutritional status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782">
                <a:tc>
                  <a:txBody>
                    <a:bodyPr/>
                    <a:lstStyle/>
                    <a:p>
                      <a:pPr algn="ctr"/>
                      <a:r>
                        <a:rPr lang="en-US" b="1"/>
                        <a:t>-</a:t>
                      </a:r>
                      <a:endParaRPr lang="en-US"/>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improvement of nutritional status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0267">
                <a:tc>
                  <a:txBody>
                    <a:bodyPr/>
                    <a:lstStyle/>
                    <a:p>
                      <a:pPr algn="ctr"/>
                      <a:r>
                        <a:rPr lang="en-US"/>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decrease in inflammation (with or without improved nutritional status)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540">
                <a:tc>
                  <a:txBody>
                    <a:bodyPr/>
                    <a:lstStyle/>
                    <a:p>
                      <a:pPr algn="ctr"/>
                      <a:endParaRPr lang="en-US" dirty="0" smtClean="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inflammatory response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Measurement of Function</a:t>
            </a:r>
            <a:br>
              <a:rPr lang="en-US" b="1" dirty="0" smtClean="0"/>
            </a:br>
            <a:endParaRPr lang="en-US" dirty="0"/>
          </a:p>
        </p:txBody>
      </p:sp>
      <p:sp>
        <p:nvSpPr>
          <p:cNvPr id="3" name="Content Placeholder 2"/>
          <p:cNvSpPr>
            <a:spLocks noGrp="1"/>
          </p:cNvSpPr>
          <p:nvPr>
            <p:ph idx="1"/>
          </p:nvPr>
        </p:nvSpPr>
        <p:spPr/>
        <p:txBody>
          <a:bodyPr/>
          <a:lstStyle/>
          <a:p>
            <a:r>
              <a:rPr lang="en-US" dirty="0" smtClean="0"/>
              <a:t>Testing of function is increasingly regarded as important in nutritional assessment, and indeed muscle strength, and cognitive and immune functions all influence the quality of life.</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Muscle Strength</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Muscle strength is a good functional parameter with which to predict the outcome in both acute and chronic situations. Both muscle size and muscle inflammation are independent predictors, first of muscle strength and secondly of outcomes. In addition, it is an excellent predictor not only of short- but also of long-term mortality </a:t>
            </a:r>
            <a:r>
              <a:rPr lang="en-US" dirty="0" smtClean="0">
                <a:hlinkClick r:id="rId2"/>
              </a:rPr>
              <a:t>(</a:t>
            </a:r>
            <a:r>
              <a:rPr lang="en-US" dirty="0" smtClean="0">
                <a:hlinkClick r:id="rId2"/>
              </a:rPr>
              <a:t>12</a:t>
            </a:r>
            <a:r>
              <a:rPr lang="en-US" dirty="0" smtClean="0">
                <a:hlinkClick r:id="rId2"/>
              </a:rPr>
              <a:t>)</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Cognitive Function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It is important to include a measurement of cognitive function (mood, concentration, memory etc.) in a detailed assessment. There is however no established consensus on the tests which can most optimally be used.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Immune Function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Total lymphocyte counts (TLC) and delayed hypersensitivity reactivity (DHR) have been used in the past to detect malnutrition-related </a:t>
            </a:r>
            <a:r>
              <a:rPr lang="en-US" dirty="0" err="1" smtClean="0"/>
              <a:t>immunosuppression</a:t>
            </a:r>
            <a:r>
              <a:rPr lang="en-US" dirty="0" smtClean="0"/>
              <a: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Quality of Life Assessment (</a:t>
            </a:r>
            <a:r>
              <a:rPr lang="en-US" b="1" dirty="0" err="1" smtClean="0"/>
              <a:t>QoL</a:t>
            </a:r>
            <a:r>
              <a:rPr lang="en-US" b="1" dirty="0" smtClean="0"/>
              <a:t>)</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clinical assessment more and more, the overall quality of life assessment is used.</a:t>
            </a:r>
            <a:br>
              <a:rPr lang="en-US" dirty="0" smtClean="0"/>
            </a:br>
            <a:r>
              <a:rPr lang="en-US" dirty="0" err="1" smtClean="0"/>
              <a:t>QoL</a:t>
            </a:r>
            <a:r>
              <a:rPr lang="en-US" dirty="0" smtClean="0"/>
              <a:t> measurement is time consuming.</a:t>
            </a:r>
            <a:br>
              <a:rPr lang="en-US" dirty="0" smtClean="0"/>
            </a:br>
            <a:r>
              <a:rPr lang="en-US" dirty="0" err="1" smtClean="0"/>
              <a:t>Qol</a:t>
            </a:r>
            <a:r>
              <a:rPr lang="en-US" dirty="0" smtClean="0"/>
              <a:t> is based on the perception of well-being in different domains:</a:t>
            </a:r>
            <a:br>
              <a:rPr lang="en-US" dirty="0" smtClean="0"/>
            </a:br>
            <a:endParaRPr lang="en-US" dirty="0" smtClean="0"/>
          </a:p>
          <a:p>
            <a:r>
              <a:rPr lang="en-US" dirty="0" smtClean="0"/>
              <a:t>- </a:t>
            </a:r>
            <a:r>
              <a:rPr lang="en-US" b="1" dirty="0" smtClean="0"/>
              <a:t>Physical</a:t>
            </a:r>
            <a:r>
              <a:rPr lang="en-US" dirty="0" smtClean="0"/>
              <a:t> (mobility, muscle strength)</a:t>
            </a:r>
            <a:br>
              <a:rPr lang="en-US" dirty="0" smtClean="0"/>
            </a:br>
            <a:r>
              <a:rPr lang="en-US" dirty="0" smtClean="0"/>
              <a:t>- </a:t>
            </a:r>
            <a:r>
              <a:rPr lang="en-US" b="1" dirty="0" smtClean="0"/>
              <a:t>Symptoms</a:t>
            </a:r>
            <a:r>
              <a:rPr lang="en-US" dirty="0" smtClean="0"/>
              <a:t> (pain, weight loss</a:t>
            </a:r>
            <a:r>
              <a:rPr lang="en-US" smtClean="0"/>
              <a:t>, </a:t>
            </a:r>
            <a:r>
              <a:rPr lang="en-US" smtClean="0"/>
              <a:t>appetite </a:t>
            </a:r>
            <a:r>
              <a:rPr lang="en-US" dirty="0" smtClean="0"/>
              <a:t>loss, nausea, constipation, </a:t>
            </a:r>
            <a:r>
              <a:rPr lang="en-US" dirty="0" err="1" smtClean="0"/>
              <a:t>diarrhoea</a:t>
            </a:r>
            <a:r>
              <a:rPr lang="en-US" dirty="0" smtClean="0"/>
              <a:t>)</a:t>
            </a:r>
            <a:br>
              <a:rPr lang="en-US" dirty="0" smtClean="0"/>
            </a:br>
            <a:r>
              <a:rPr lang="en-US" dirty="0" smtClean="0"/>
              <a:t>- </a:t>
            </a:r>
            <a:r>
              <a:rPr lang="en-US" b="1" dirty="0" smtClean="0"/>
              <a:t>Psychological</a:t>
            </a:r>
            <a:r>
              <a:rPr lang="en-US" dirty="0" smtClean="0"/>
              <a:t> (anxiety, depression)</a:t>
            </a:r>
            <a:br>
              <a:rPr lang="en-US" dirty="0" smtClean="0"/>
            </a:br>
            <a:r>
              <a:rPr lang="en-US" dirty="0" smtClean="0"/>
              <a:t>- </a:t>
            </a:r>
            <a:r>
              <a:rPr lang="en-US" b="1" dirty="0" smtClean="0"/>
              <a:t>Social</a:t>
            </a:r>
            <a:r>
              <a:rPr lang="en-US" dirty="0" smtClean="0"/>
              <a:t> (isolation)</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Assessment of Food Intake and Nutritional Questionnaires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a:t>
            </a:r>
          </a:p>
          <a:p>
            <a:r>
              <a:rPr lang="en-US" dirty="0" smtClean="0"/>
              <a:t>Quantification of food intake and its comparison with energy expenditure may not only describe current status but may also predict whether the patient's nutritional status is likely to improve or deteriorate.</a:t>
            </a:r>
          </a:p>
          <a:p>
            <a:r>
              <a:rPr lang="en-US" b="1" dirty="0" smtClean="0"/>
              <a:t>[Nutrient balance = intake (e.g. food intake charts) - expenditure]</a:t>
            </a:r>
            <a:endParaRPr lang="en-US" dirty="0" smtClean="0"/>
          </a:p>
          <a:p>
            <a:r>
              <a:rPr lang="en-US" dirty="0" smtClean="0"/>
              <a:t>Food intake measurement is one of the main tools for assessing nutritional risk in individuals and is also useful in population and epidemiological studies.</a:t>
            </a:r>
            <a:br>
              <a:rPr lang="en-US" dirty="0" smtClean="0"/>
            </a:br>
            <a:r>
              <a:rPr lang="en-US" dirty="0" smtClean="0"/>
              <a:t>Food intake can be measured using either 3 or 7 day food diaries kept by the patient, or by food intake charts kept by nursing staff and used by the dietician to calculate energy and protein intake.</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3. Nutritional Screening and Assessment</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Screening and assessment tools have been developed to facilitate early recognition of malnutrition in all patients.</a:t>
            </a:r>
            <a:br>
              <a:rPr lang="en-US" dirty="0" smtClean="0"/>
            </a:br>
            <a:r>
              <a:rPr lang="en-US" dirty="0" smtClean="0"/>
              <a:t>All patients should have their nutritional status recorded. Evaluation starts with a screening procedure and is followed by a detailed assessment in those patients screened and found to be at risk </a:t>
            </a:r>
            <a:r>
              <a:rPr lang="en-US" dirty="0" smtClean="0">
                <a:hlinkClick r:id="rId2"/>
              </a:rPr>
              <a:t>(</a:t>
            </a:r>
            <a:r>
              <a:rPr lang="en-US" dirty="0" smtClean="0">
                <a:hlinkClick r:id="rId2"/>
              </a:rPr>
              <a:t>1,2)</a:t>
            </a:r>
            <a:r>
              <a:rPr lang="en-US" dirty="0" smtClean="0"/>
              <a:t>.</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questionnaire is a working instrument for </a:t>
            </a:r>
            <a:r>
              <a:rPr lang="en-US" b="1" dirty="0" smtClean="0"/>
              <a:t>measurement</a:t>
            </a:r>
            <a:r>
              <a:rPr lang="en-US" dirty="0" smtClean="0"/>
              <a:t> (the exact measurement of quantity of different parameters dealing with the nutritional parameters), </a:t>
            </a:r>
            <a:r>
              <a:rPr lang="en-US" b="1" dirty="0" smtClean="0"/>
              <a:t>evaluation </a:t>
            </a:r>
            <a:r>
              <a:rPr lang="en-US" dirty="0" smtClean="0"/>
              <a:t>(to get an impression of nutritional status in order to make correct clinical decisions), </a:t>
            </a:r>
            <a:r>
              <a:rPr lang="en-US" b="1" dirty="0" smtClean="0"/>
              <a:t>survey</a:t>
            </a:r>
            <a:r>
              <a:rPr lang="en-US" dirty="0" smtClean="0"/>
              <a:t>, </a:t>
            </a:r>
            <a:r>
              <a:rPr lang="en-US" b="1" dirty="0" smtClean="0"/>
              <a:t>decision</a:t>
            </a:r>
            <a:r>
              <a:rPr lang="en-US" dirty="0" smtClean="0"/>
              <a:t> on </a:t>
            </a:r>
            <a:r>
              <a:rPr lang="en-US" b="1" dirty="0" smtClean="0"/>
              <a:t>treatment</a:t>
            </a:r>
            <a:r>
              <a:rPr lang="en-US" dirty="0" smtClean="0"/>
              <a:t> or </a:t>
            </a:r>
            <a:r>
              <a:rPr lang="en-US" b="1" dirty="0" smtClean="0"/>
              <a:t>diagnosis</a:t>
            </a:r>
            <a:r>
              <a:rPr lang="en-US" dirty="0" smtClean="0"/>
              <a:t> and </a:t>
            </a:r>
            <a:r>
              <a:rPr lang="en-US" b="1" dirty="0" smtClean="0"/>
              <a:t>research</a:t>
            </a:r>
            <a:r>
              <a:rPr lang="en-US" dirty="0" smtClean="0"/>
              <a:t>. A good questionnaire has to be </a:t>
            </a:r>
            <a:r>
              <a:rPr lang="en-US" b="1" dirty="0" smtClean="0"/>
              <a:t>valid</a:t>
            </a:r>
            <a:r>
              <a:rPr lang="en-US" dirty="0" smtClean="0"/>
              <a:t> (as near as possible to the truth) and </a:t>
            </a:r>
            <a:r>
              <a:rPr lang="en-US" b="1" dirty="0" smtClean="0"/>
              <a:t>reliable</a:t>
            </a:r>
            <a:r>
              <a:rPr lang="en-US" dirty="0" smtClean="0"/>
              <a:t> (the results have to be repeatable and the results for the same questions have to be very near to each other.</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Summary</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patients should have their nutritional status recorded at admission to hospital. Nutritional screening is a tool for rapid and simple evaluation of patients at risk of </a:t>
            </a:r>
            <a:r>
              <a:rPr lang="en-US" dirty="0" err="1" smtClean="0"/>
              <a:t>undernutrition</a:t>
            </a:r>
            <a:r>
              <a:rPr lang="en-US" dirty="0" smtClean="0"/>
              <a:t>.</a:t>
            </a:r>
            <a:br>
              <a:rPr lang="en-US" dirty="0" smtClean="0"/>
            </a:br>
            <a:r>
              <a:rPr lang="en-US" dirty="0" smtClean="0"/>
              <a:t>ESPEN recently published guidelines for screening and recommends MUST for the community the MUST, the NRS-2002 for the general hospital and the MNA for the elderly.</a:t>
            </a:r>
            <a:br>
              <a:rPr lang="en-US" dirty="0" smtClean="0"/>
            </a:br>
            <a:r>
              <a:rPr lang="en-US" dirty="0" smtClean="0"/>
              <a:t>The NRS-2002 and the MNA are well validated.</a:t>
            </a:r>
            <a:br>
              <a:rPr lang="en-US" dirty="0" smtClean="0"/>
            </a:br>
            <a:r>
              <a:rPr lang="en-US" dirty="0" smtClean="0"/>
              <a:t>Nutritional assessment is a more detailed approach and has to be done in those patients screened at risk or when metabolic or functional problems prevent a standard plan being carried out.</a:t>
            </a:r>
            <a:br>
              <a:rPr lang="en-US" dirty="0" smtClean="0"/>
            </a:br>
            <a:r>
              <a:rPr lang="en-US" dirty="0" smtClean="0"/>
              <a:t>A complete nutritional assessment consists of a combination of subjective and objective parameters. Patient history, physical examination, disease status, functional assessment and laboratory tests are used.</a:t>
            </a:r>
            <a:br>
              <a:rPr lang="en-US" dirty="0" smtClean="0"/>
            </a:br>
            <a:r>
              <a:rPr lang="en-US" dirty="0" smtClean="0"/>
              <a:t>The main goal is to identify patients at risk and to start adequate nutritional intervention in all patients at risk.</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fontScale="32500" lnSpcReduction="20000"/>
          </a:bodyPr>
          <a:lstStyle/>
          <a:p>
            <a:pPr>
              <a:buNone/>
            </a:pPr>
            <a:endParaRPr lang="en-US" sz="3600" dirty="0" smtClean="0"/>
          </a:p>
          <a:p>
            <a:pPr>
              <a:buNone/>
            </a:pPr>
            <a:r>
              <a:rPr lang="en-US" sz="3600" dirty="0" smtClean="0"/>
              <a:t>1.David </a:t>
            </a:r>
            <a:r>
              <a:rPr lang="en-US" sz="3600" dirty="0" smtClean="0"/>
              <a:t>E et al. Current concepts in nutritional assessment. Archives of Surgery 2002;37:42-49.</a:t>
            </a:r>
          </a:p>
          <a:p>
            <a:pPr>
              <a:buNone/>
            </a:pPr>
            <a:r>
              <a:rPr lang="en-US" sz="3600" dirty="0" smtClean="0"/>
              <a:t>2</a:t>
            </a:r>
            <a:r>
              <a:rPr lang="en-US" sz="3600" dirty="0" smtClean="0"/>
              <a:t>.Barendregt </a:t>
            </a:r>
            <a:r>
              <a:rPr lang="en-US" sz="3600" dirty="0" smtClean="0"/>
              <a:t>K et al. Diagnosis of malnutrition - Screening and Assessment. In: </a:t>
            </a:r>
            <a:r>
              <a:rPr lang="en-US" sz="3600" dirty="0" err="1" smtClean="0"/>
              <a:t>Sobotka</a:t>
            </a:r>
            <a:r>
              <a:rPr lang="en-US" sz="3600" dirty="0" smtClean="0"/>
              <a:t> L, editor. Basics in Clinical Nutrition. 3rd edition. </a:t>
            </a:r>
            <a:r>
              <a:rPr lang="en-US" sz="3600" dirty="0" err="1" smtClean="0"/>
              <a:t>Prag</a:t>
            </a:r>
            <a:r>
              <a:rPr lang="en-US" sz="3600" dirty="0" smtClean="0"/>
              <a:t>: Galen; 2004, 11-18.</a:t>
            </a:r>
          </a:p>
          <a:p>
            <a:pPr>
              <a:buNone/>
            </a:pPr>
            <a:r>
              <a:rPr lang="en-US" sz="3600" dirty="0" smtClean="0"/>
              <a:t>3</a:t>
            </a:r>
            <a:r>
              <a:rPr lang="en-US" sz="3600" dirty="0" smtClean="0"/>
              <a:t>.Kondrup </a:t>
            </a:r>
            <a:r>
              <a:rPr lang="en-US" sz="3600" dirty="0" smtClean="0"/>
              <a:t>J et al. ESPEN guidelines for </a:t>
            </a:r>
            <a:r>
              <a:rPr lang="en-US" sz="3600" dirty="0" err="1" smtClean="0"/>
              <a:t>nutrtion</a:t>
            </a:r>
            <a:r>
              <a:rPr lang="en-US" sz="3600" dirty="0" smtClean="0"/>
              <a:t> screening 2002. </a:t>
            </a:r>
            <a:r>
              <a:rPr lang="en-US" sz="3600" dirty="0" err="1" smtClean="0"/>
              <a:t>Clin</a:t>
            </a:r>
            <a:r>
              <a:rPr lang="en-US" sz="3600" dirty="0" smtClean="0"/>
              <a:t> </a:t>
            </a:r>
            <a:r>
              <a:rPr lang="en-US" sz="3600" dirty="0" err="1" smtClean="0"/>
              <a:t>Nutr</a:t>
            </a:r>
            <a:r>
              <a:rPr lang="en-US" sz="3600" dirty="0" smtClean="0"/>
              <a:t> 2003;22: 415-421.</a:t>
            </a:r>
          </a:p>
          <a:p>
            <a:pPr>
              <a:buNone/>
            </a:pPr>
            <a:r>
              <a:rPr lang="en-US" sz="3600" dirty="0" smtClean="0"/>
              <a:t>4</a:t>
            </a:r>
            <a:r>
              <a:rPr lang="en-US" sz="3600" dirty="0" smtClean="0"/>
              <a:t>.Weekes </a:t>
            </a:r>
            <a:r>
              <a:rPr lang="en-US" sz="3600" dirty="0" smtClean="0"/>
              <a:t>CE et al. The development, validation and reliability of a nutrition screening tool based on the recommendations of BAPEN. </a:t>
            </a:r>
            <a:r>
              <a:rPr lang="en-US" sz="3600" dirty="0" err="1" smtClean="0"/>
              <a:t>Clin</a:t>
            </a:r>
            <a:r>
              <a:rPr lang="en-US" sz="3600" dirty="0" smtClean="0"/>
              <a:t> </a:t>
            </a:r>
            <a:r>
              <a:rPr lang="en-US" sz="3600" dirty="0" err="1" smtClean="0"/>
              <a:t>Nutr</a:t>
            </a:r>
            <a:r>
              <a:rPr lang="en-US" sz="3600" dirty="0" smtClean="0"/>
              <a:t> 2004;23:1104-1112.</a:t>
            </a:r>
          </a:p>
          <a:p>
            <a:pPr>
              <a:buNone/>
            </a:pPr>
            <a:r>
              <a:rPr lang="en-US" sz="3600" dirty="0" smtClean="0"/>
              <a:t>5</a:t>
            </a:r>
            <a:r>
              <a:rPr lang="en-US" sz="3600" dirty="0" smtClean="0"/>
              <a:t>.Kondrup </a:t>
            </a:r>
            <a:r>
              <a:rPr lang="en-US" sz="3600" dirty="0" smtClean="0"/>
              <a:t>J, Rasmussen H, </a:t>
            </a:r>
            <a:r>
              <a:rPr lang="en-US" sz="3600" dirty="0" err="1" smtClean="0"/>
              <a:t>Hamberg</a:t>
            </a:r>
            <a:r>
              <a:rPr lang="en-US" sz="3600" dirty="0" smtClean="0"/>
              <a:t> O, </a:t>
            </a:r>
            <a:r>
              <a:rPr lang="en-US" sz="3600" dirty="0" err="1" smtClean="0"/>
              <a:t>Stanga</a:t>
            </a:r>
            <a:r>
              <a:rPr lang="en-US" sz="3600" dirty="0" smtClean="0"/>
              <a:t> O. Nutritional risk screening (NR2002): A new method based on analysis of controlled clinical trials. </a:t>
            </a:r>
            <a:r>
              <a:rPr lang="en-US" sz="3600" dirty="0" err="1" smtClean="0"/>
              <a:t>Clin</a:t>
            </a:r>
            <a:r>
              <a:rPr lang="en-US" sz="3600" dirty="0" smtClean="0"/>
              <a:t> </a:t>
            </a:r>
            <a:r>
              <a:rPr lang="en-US" sz="3600" dirty="0" err="1" smtClean="0"/>
              <a:t>Nutr</a:t>
            </a:r>
            <a:r>
              <a:rPr lang="en-US" sz="3600" dirty="0" smtClean="0"/>
              <a:t> 2003;22(3):321-336.</a:t>
            </a:r>
          </a:p>
          <a:p>
            <a:pPr>
              <a:buNone/>
            </a:pPr>
            <a:r>
              <a:rPr lang="en-US" sz="3600" dirty="0" smtClean="0"/>
              <a:t>6</a:t>
            </a:r>
            <a:r>
              <a:rPr lang="en-US" sz="3600" dirty="0" smtClean="0"/>
              <a:t>.Guigoz </a:t>
            </a:r>
            <a:r>
              <a:rPr lang="en-US" sz="3600" dirty="0" smtClean="0"/>
              <a:t>Y et al, Assessing the nutritional status of the elderly: The mini nutritional assessment as part of the g </a:t>
            </a:r>
            <a:r>
              <a:rPr lang="en-US" sz="3600" dirty="0" err="1" smtClean="0"/>
              <a:t>eriatric</a:t>
            </a:r>
            <a:r>
              <a:rPr lang="en-US" sz="3600" dirty="0" smtClean="0"/>
              <a:t> assessment (MNA). </a:t>
            </a:r>
            <a:r>
              <a:rPr lang="en-US" sz="3600" dirty="0" err="1" smtClean="0"/>
              <a:t>Nutr</a:t>
            </a:r>
            <a:r>
              <a:rPr lang="en-US" sz="3600" dirty="0" smtClean="0"/>
              <a:t> Rev 1996;54:S59-65.</a:t>
            </a:r>
          </a:p>
          <a:p>
            <a:pPr>
              <a:buNone/>
            </a:pPr>
            <a:r>
              <a:rPr lang="en-US" sz="3600" dirty="0" smtClean="0"/>
              <a:t>7</a:t>
            </a:r>
            <a:r>
              <a:rPr lang="en-US" sz="3600" dirty="0" smtClean="0"/>
              <a:t>.Rubenstein </a:t>
            </a:r>
            <a:r>
              <a:rPr lang="en-US" sz="3600" dirty="0" smtClean="0"/>
              <a:t>LZ, </a:t>
            </a:r>
            <a:r>
              <a:rPr lang="en-US" sz="3600" dirty="0" err="1" smtClean="0"/>
              <a:t>Harker</a:t>
            </a:r>
            <a:r>
              <a:rPr lang="en-US" sz="3600" dirty="0" smtClean="0"/>
              <a:t> JO, </a:t>
            </a:r>
            <a:r>
              <a:rPr lang="en-US" sz="3600" dirty="0" err="1" smtClean="0"/>
              <a:t>Salva</a:t>
            </a:r>
            <a:r>
              <a:rPr lang="en-US" sz="3600" dirty="0" smtClean="0"/>
              <a:t> A, </a:t>
            </a:r>
            <a:r>
              <a:rPr lang="en-US" sz="3600" dirty="0" err="1" smtClean="0"/>
              <a:t>Guigoz</a:t>
            </a:r>
            <a:r>
              <a:rPr lang="en-US" sz="3600" dirty="0" smtClean="0"/>
              <a:t> Y, </a:t>
            </a:r>
            <a:r>
              <a:rPr lang="en-US" sz="3600" dirty="0" err="1" smtClean="0"/>
              <a:t>Vellas</a:t>
            </a:r>
            <a:r>
              <a:rPr lang="en-US" sz="3600" dirty="0" smtClean="0"/>
              <a:t> B. Screening for </a:t>
            </a:r>
            <a:r>
              <a:rPr lang="en-US" sz="3600" dirty="0" err="1" smtClean="0"/>
              <a:t>undernutrition</a:t>
            </a:r>
            <a:r>
              <a:rPr lang="en-US" sz="3600" dirty="0" smtClean="0"/>
              <a:t> in geriatric practice: developing the short-form mini-nutritional assessment (MNA-SF). J </a:t>
            </a:r>
            <a:r>
              <a:rPr lang="en-US" sz="3600" dirty="0" err="1" smtClean="0"/>
              <a:t>Gerontol</a:t>
            </a:r>
            <a:r>
              <a:rPr lang="en-US" sz="3600" dirty="0" smtClean="0"/>
              <a:t> A </a:t>
            </a:r>
            <a:r>
              <a:rPr lang="en-US" sz="3600" dirty="0" err="1" smtClean="0"/>
              <a:t>Biol</a:t>
            </a:r>
            <a:r>
              <a:rPr lang="en-US" sz="3600" dirty="0" smtClean="0"/>
              <a:t> </a:t>
            </a:r>
            <a:r>
              <a:rPr lang="en-US" sz="3600" dirty="0" err="1" smtClean="0"/>
              <a:t>Sci</a:t>
            </a:r>
            <a:r>
              <a:rPr lang="en-US" sz="3600" dirty="0" smtClean="0"/>
              <a:t> Med </a:t>
            </a:r>
            <a:r>
              <a:rPr lang="en-US" sz="3600" dirty="0" err="1" smtClean="0"/>
              <a:t>Sci</a:t>
            </a:r>
            <a:r>
              <a:rPr lang="en-US" sz="3600" dirty="0" smtClean="0"/>
              <a:t> 2001 06;56(6):M366-M372. 17. </a:t>
            </a:r>
            <a:r>
              <a:rPr lang="en-US" sz="3600" dirty="0" err="1" smtClean="0"/>
              <a:t>Heyland</a:t>
            </a:r>
            <a:r>
              <a:rPr lang="en-US" sz="3600" dirty="0" smtClean="0"/>
              <a:t> DK, </a:t>
            </a:r>
            <a:r>
              <a:rPr lang="en-US" sz="3600" dirty="0" err="1" smtClean="0"/>
              <a:t>Dhaliwal</a:t>
            </a:r>
            <a:r>
              <a:rPr lang="en-US" sz="3600" dirty="0" smtClean="0"/>
              <a:t> R, Jiang X, Day AG. Identifying critically</a:t>
            </a:r>
          </a:p>
          <a:p>
            <a:pPr>
              <a:buNone/>
            </a:pPr>
            <a:r>
              <a:rPr lang="en-US" sz="3600" dirty="0" smtClean="0"/>
              <a:t>8</a:t>
            </a:r>
            <a:r>
              <a:rPr lang="en-US" sz="3600" dirty="0" smtClean="0"/>
              <a:t>.Heyland </a:t>
            </a:r>
            <a:r>
              <a:rPr lang="en-US" sz="3600" dirty="0" smtClean="0"/>
              <a:t>DK, </a:t>
            </a:r>
            <a:r>
              <a:rPr lang="en-US" sz="3600" dirty="0" err="1" smtClean="0"/>
              <a:t>Dhaliwal</a:t>
            </a:r>
            <a:r>
              <a:rPr lang="en-US" sz="3600" dirty="0" smtClean="0"/>
              <a:t> R, Jiang X, Day AG. Identifying critically ill patients who benefit the most from nutrition therapy: the development and initial validation of a novel risk assessment tool. </a:t>
            </a:r>
            <a:r>
              <a:rPr lang="en-US" sz="3600" dirty="0" err="1" smtClean="0"/>
              <a:t>Crit</a:t>
            </a:r>
            <a:r>
              <a:rPr lang="en-US" sz="3600" dirty="0" smtClean="0"/>
              <a:t> Care. 2011;15:R268-R275.</a:t>
            </a:r>
          </a:p>
          <a:p>
            <a:pPr>
              <a:buNone/>
            </a:pPr>
            <a:r>
              <a:rPr lang="en-US" sz="3600" dirty="0" smtClean="0"/>
              <a:t>9</a:t>
            </a:r>
            <a:r>
              <a:rPr lang="en-US" sz="3600" dirty="0" smtClean="0"/>
              <a:t>.Rahman </a:t>
            </a:r>
            <a:r>
              <a:rPr lang="en-US" sz="3600" dirty="0" smtClean="0"/>
              <a:t>A, </a:t>
            </a:r>
            <a:r>
              <a:rPr lang="en-US" sz="3600" dirty="0" err="1" smtClean="0"/>
              <a:t>Hasan</a:t>
            </a:r>
            <a:r>
              <a:rPr lang="en-US" sz="3600" dirty="0" smtClean="0"/>
              <a:t> RM, </a:t>
            </a:r>
            <a:r>
              <a:rPr lang="en-US" sz="3600" dirty="0" err="1" smtClean="0"/>
              <a:t>Agarwala</a:t>
            </a:r>
            <a:r>
              <a:rPr lang="en-US" sz="3600" dirty="0" smtClean="0"/>
              <a:t> R et al. Identifying critically-ill patients who will benefit most from nutritional therapy: Further validation of the "modified NUTRIC" nutritional risk assessment tool. </a:t>
            </a:r>
            <a:r>
              <a:rPr lang="en-US" sz="3600" dirty="0" err="1" smtClean="0"/>
              <a:t>Clin</a:t>
            </a:r>
            <a:r>
              <a:rPr lang="en-US" sz="3600" dirty="0" smtClean="0"/>
              <a:t> </a:t>
            </a:r>
            <a:r>
              <a:rPr lang="en-US" sz="3600" dirty="0" err="1" smtClean="0"/>
              <a:t>Nutr</a:t>
            </a:r>
            <a:r>
              <a:rPr lang="en-US" sz="3600" dirty="0" smtClean="0"/>
              <a:t>. </a:t>
            </a:r>
            <a:r>
              <a:rPr lang="en-US" sz="3600" dirty="0" smtClean="0"/>
              <a:t>2016;35:158-62</a:t>
            </a:r>
          </a:p>
          <a:p>
            <a:pPr>
              <a:buNone/>
            </a:pPr>
            <a:r>
              <a:rPr lang="en-US" sz="3600" dirty="0" smtClean="0"/>
              <a:t>10..Detsky </a:t>
            </a:r>
            <a:r>
              <a:rPr lang="en-US" sz="3600" dirty="0" smtClean="0"/>
              <a:t>AS et al. What is subjective global assessment of nutritional status? J </a:t>
            </a:r>
            <a:r>
              <a:rPr lang="en-US" sz="3600" dirty="0" err="1" smtClean="0"/>
              <a:t>Parenter</a:t>
            </a:r>
            <a:r>
              <a:rPr lang="en-US" sz="3600" dirty="0" smtClean="0"/>
              <a:t> </a:t>
            </a:r>
            <a:r>
              <a:rPr lang="en-US" sz="3600" dirty="0" err="1" smtClean="0"/>
              <a:t>Enteral</a:t>
            </a:r>
            <a:r>
              <a:rPr lang="en-US" sz="3600" dirty="0" smtClean="0"/>
              <a:t> </a:t>
            </a:r>
            <a:r>
              <a:rPr lang="en-US" sz="3600" dirty="0" err="1" smtClean="0"/>
              <a:t>Nutr</a:t>
            </a:r>
            <a:r>
              <a:rPr lang="en-US" sz="3600" dirty="0" smtClean="0"/>
              <a:t> (JPEN) 1987;11:8-13.</a:t>
            </a:r>
          </a:p>
          <a:p>
            <a:pPr>
              <a:buNone/>
            </a:pPr>
            <a:r>
              <a:rPr lang="en-US" sz="3600" dirty="0" smtClean="0"/>
              <a:t>11.Forbes </a:t>
            </a:r>
            <a:r>
              <a:rPr lang="en-US" sz="3600" dirty="0" smtClean="0"/>
              <a:t>GB, </a:t>
            </a:r>
            <a:r>
              <a:rPr lang="en-US" sz="3600" dirty="0" err="1" smtClean="0"/>
              <a:t>Bruining</a:t>
            </a:r>
            <a:r>
              <a:rPr lang="en-US" sz="3600" dirty="0" smtClean="0"/>
              <a:t> GJ. Urinary </a:t>
            </a:r>
            <a:r>
              <a:rPr lang="en-US" sz="3600" dirty="0" err="1" smtClean="0"/>
              <a:t>creatinine</a:t>
            </a:r>
            <a:r>
              <a:rPr lang="en-US" sz="3600" dirty="0" smtClean="0"/>
              <a:t> excretion and lean body mass. Am J </a:t>
            </a:r>
            <a:r>
              <a:rPr lang="en-US" sz="3600" dirty="0" err="1" smtClean="0"/>
              <a:t>Clin</a:t>
            </a:r>
            <a:r>
              <a:rPr lang="en-US" sz="3600" dirty="0" smtClean="0"/>
              <a:t> </a:t>
            </a:r>
            <a:r>
              <a:rPr lang="en-US" sz="3600" dirty="0" err="1" smtClean="0"/>
              <a:t>Nutr</a:t>
            </a:r>
            <a:r>
              <a:rPr lang="en-US" sz="3600" dirty="0" smtClean="0"/>
              <a:t> 1976;29:1359-1365.</a:t>
            </a:r>
          </a:p>
          <a:p>
            <a:pPr>
              <a:buNone/>
            </a:pPr>
            <a:r>
              <a:rPr lang="en-US" dirty="0" smtClean="0"/>
              <a:t>12. </a:t>
            </a:r>
            <a:r>
              <a:rPr lang="en-US" dirty="0" smtClean="0"/>
              <a:t>Norman K, </a:t>
            </a:r>
            <a:r>
              <a:rPr lang="en-US" dirty="0" err="1" smtClean="0"/>
              <a:t>Stobaus</a:t>
            </a:r>
            <a:r>
              <a:rPr lang="en-US" dirty="0" smtClean="0"/>
              <a:t> N, Gonzalez MC, et al. Hand grip strength: outcome predictor and marker of nutritional status. </a:t>
            </a:r>
            <a:r>
              <a:rPr lang="en-US" dirty="0" err="1" smtClean="0"/>
              <a:t>Clin</a:t>
            </a:r>
            <a:r>
              <a:rPr lang="en-US" dirty="0" smtClean="0"/>
              <a:t> </a:t>
            </a:r>
            <a:r>
              <a:rPr lang="en-US" dirty="0" err="1" smtClean="0"/>
              <a:t>Nutr</a:t>
            </a:r>
            <a:r>
              <a:rPr lang="en-US" dirty="0" smtClean="0"/>
              <a:t>. 2011;30(2):135-42.</a:t>
            </a:r>
          </a:p>
          <a:p>
            <a:pPr>
              <a:buNone/>
            </a:pPr>
            <a:r>
              <a:rPr lang="en-US" dirty="0" smtClean="0"/>
              <a:t> </a:t>
            </a:r>
            <a:endParaRPr lang="en-US" dirty="0" smtClean="0"/>
          </a:p>
          <a:p>
            <a:r>
              <a:rPr lang="en-US" dirty="0" smtClean="0"/>
              <a:t>Nutritional screening and </a:t>
            </a:r>
            <a:r>
              <a:rPr lang="en-US" dirty="0" smtClean="0"/>
              <a:t>assessment, Steve Ford, Nursing times. </a:t>
            </a:r>
            <a:r>
              <a:rPr lang="en-US" b="1" cap="all" dirty="0" smtClean="0"/>
              <a:t>21 </a:t>
            </a:r>
            <a:r>
              <a:rPr lang="en-US" b="1" cap="all" dirty="0" smtClean="0"/>
              <a:t>JUNE, </a:t>
            </a:r>
            <a:r>
              <a:rPr lang="en-US" b="1" cap="all" dirty="0" smtClean="0"/>
              <a:t>2007.</a:t>
            </a:r>
            <a:endParaRPr lang="en-US" b="1" cap="all" dirty="0" smtClean="0"/>
          </a:p>
          <a:p>
            <a:pPr>
              <a:buNone/>
            </a:pPr>
            <a:endParaRPr lang="en-US" dirty="0" smtClean="0"/>
          </a:p>
          <a:p>
            <a:pPr>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Methods of nutritional screening should be validated in clinical trials </a:t>
            </a:r>
            <a:r>
              <a:rPr lang="en-US" dirty="0" smtClean="0">
                <a:hlinkClick r:id="rId2"/>
              </a:rPr>
              <a:t>(</a:t>
            </a:r>
            <a:r>
              <a:rPr lang="en-US" dirty="0" smtClean="0">
                <a:hlinkClick r:id="rId2"/>
              </a:rPr>
              <a:t>3</a:t>
            </a:r>
            <a:r>
              <a:rPr lang="en-US" dirty="0" smtClean="0">
                <a:hlinkClick r:id="rId2"/>
              </a:rPr>
              <a:t>)</a:t>
            </a:r>
            <a:r>
              <a:rPr lang="en-US" dirty="0" smtClean="0"/>
              <a:t>. </a:t>
            </a:r>
            <a:r>
              <a:rPr lang="en-US" dirty="0" smtClean="0"/>
              <a:t>Screening should be performed within the first 24-48 hrs after the first contact and thereafter at regular intervals. Weekly weighing is advocated as a minimum requirement .</a:t>
            </a:r>
            <a:br>
              <a:rPr lang="en-US" dirty="0" smtClean="0"/>
            </a:br>
            <a:r>
              <a:rPr lang="en-US" dirty="0" smtClean="0"/>
              <a:t>Nutritional </a:t>
            </a:r>
            <a:r>
              <a:rPr lang="en-US" b="1" dirty="0" smtClean="0"/>
              <a:t>assessment</a:t>
            </a:r>
            <a:r>
              <a:rPr lang="en-US" dirty="0" smtClean="0"/>
              <a:t> should be more detailed and done in those patients found on screening to be at risk or when metabolic or functional problems prevent a standard plan being carried out </a:t>
            </a:r>
            <a:r>
              <a:rPr lang="en-US" dirty="0" smtClean="0">
                <a:hlinkClick r:id="rId2"/>
              </a:rPr>
              <a:t>(2)</a:t>
            </a:r>
            <a:r>
              <a:rPr lang="en-US" dirty="0" smtClean="0"/>
              <a:t>. </a:t>
            </a:r>
            <a:r>
              <a:rPr lang="en-US" dirty="0" smtClean="0"/>
              <a:t>Nutritional assessment also provides the basis for the formal diagnosis of malnutrition.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for Screening</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dirty="0" smtClean="0"/>
              <a:t>Several validated screening tools are available and recommended by the European Society for Clinical Nutrition and Metabolism (ESPEN) </a:t>
            </a:r>
            <a:r>
              <a:rPr lang="en-US" dirty="0" smtClean="0">
                <a:hlinkClick r:id="rId2"/>
              </a:rPr>
              <a:t>(</a:t>
            </a:r>
            <a:r>
              <a:rPr lang="en-US" dirty="0" smtClean="0">
                <a:hlinkClick r:id="rId2"/>
              </a:rPr>
              <a:t>3</a:t>
            </a:r>
            <a:r>
              <a:rPr lang="en-US" dirty="0" smtClean="0">
                <a:hlinkClick r:id="rId2"/>
              </a:rPr>
              <a:t>)</a:t>
            </a:r>
            <a:r>
              <a:rPr lang="en-US" dirty="0" smtClean="0"/>
              <a:t>.</a:t>
            </a:r>
            <a:r>
              <a:rPr lang="en-US" dirty="0" smtClean="0"/>
              <a:t/>
            </a:r>
            <a:br>
              <a:rPr lang="en-US" dirty="0" smtClean="0"/>
            </a:br>
            <a:r>
              <a:rPr lang="en-US" dirty="0" smtClean="0"/>
              <a:t>The screening tools address several basic questions:</a:t>
            </a:r>
          </a:p>
          <a:p>
            <a:r>
              <a:rPr lang="en-US" dirty="0" smtClean="0"/>
              <a:t>Recent weight loss;</a:t>
            </a:r>
          </a:p>
          <a:p>
            <a:r>
              <a:rPr lang="en-US" dirty="0" smtClean="0"/>
              <a:t>Current body mass index;</a:t>
            </a:r>
          </a:p>
          <a:p>
            <a:r>
              <a:rPr lang="en-US" dirty="0" smtClean="0"/>
              <a:t>Recent food intake;</a:t>
            </a:r>
          </a:p>
          <a:p>
            <a:r>
              <a:rPr lang="en-US" dirty="0" smtClean="0"/>
              <a:t>Disease severity.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Screening tools recommended by ESPEN are: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ESPEN has published guidelines for nutrition screening in the community, in the hospital and among the elderly in institutions. The usefulness of the screening methods recommended is based on predictive validity, content validity, reliability and practicability </a:t>
            </a:r>
            <a:r>
              <a:rPr lang="en-US" dirty="0" smtClean="0">
                <a:hlinkClick r:id="rId2"/>
              </a:rPr>
              <a:t>(</a:t>
            </a:r>
            <a:r>
              <a:rPr lang="en-US" dirty="0" smtClean="0">
                <a:hlinkClick r:id="rId2"/>
              </a:rPr>
              <a:t>3</a:t>
            </a:r>
            <a:r>
              <a:rPr lang="en-US" dirty="0" smtClean="0">
                <a:hlinkClick r:id="rId2"/>
              </a:rPr>
              <a:t>)</a:t>
            </a:r>
            <a:r>
              <a:rPr lang="en-US" dirty="0" smtClean="0"/>
              <a:t>.</a:t>
            </a:r>
            <a:endParaRPr lang="en-US" dirty="0" smtClean="0"/>
          </a:p>
          <a:p>
            <a:r>
              <a:rPr lang="en-US" b="1" dirty="0" smtClean="0"/>
              <a:t>Community: Malnutrition Universal Screening tool (MUST) </a:t>
            </a:r>
            <a:r>
              <a:rPr lang="en-US" b="1" dirty="0" smtClean="0">
                <a:hlinkClick r:id="rId2"/>
              </a:rPr>
              <a:t>(</a:t>
            </a:r>
            <a:r>
              <a:rPr lang="en-US" b="1" dirty="0" smtClean="0">
                <a:hlinkClick r:id="rId2"/>
              </a:rPr>
              <a:t>4</a:t>
            </a:r>
            <a:r>
              <a:rPr lang="en-US" b="1" dirty="0" smtClean="0">
                <a:hlinkClick r:id="rId2"/>
              </a:rPr>
              <a:t>)</a:t>
            </a:r>
            <a:r>
              <a:rPr lang="en-US" b="1" dirty="0" smtClean="0"/>
              <a:t>;</a:t>
            </a:r>
            <a:endParaRPr lang="en-US" b="1" dirty="0" smtClean="0"/>
          </a:p>
          <a:p>
            <a:r>
              <a:rPr lang="en-US" b="1" dirty="0" smtClean="0"/>
              <a:t> Hospital: Nutritional Risk Screening (NRS) </a:t>
            </a:r>
            <a:r>
              <a:rPr lang="en-US" b="1" dirty="0" smtClean="0">
                <a:hlinkClick r:id="rId2"/>
              </a:rPr>
              <a:t>(</a:t>
            </a:r>
            <a:r>
              <a:rPr lang="en-US" b="1" dirty="0" smtClean="0">
                <a:hlinkClick r:id="rId2"/>
              </a:rPr>
              <a:t>5</a:t>
            </a:r>
            <a:r>
              <a:rPr lang="en-US" b="1" dirty="0" smtClean="0">
                <a:hlinkClick r:id="rId2"/>
              </a:rPr>
              <a:t>)</a:t>
            </a:r>
            <a:r>
              <a:rPr lang="en-US" b="1" dirty="0" smtClean="0"/>
              <a:t>;</a:t>
            </a:r>
            <a:endParaRPr lang="en-US" b="1" dirty="0" smtClean="0"/>
          </a:p>
          <a:p>
            <a:r>
              <a:rPr lang="en-US" b="1" dirty="0" smtClean="0"/>
              <a:t>Elderly: Mini Nutritional Assessment (MNA) </a:t>
            </a:r>
            <a:r>
              <a:rPr lang="en-US" b="1" dirty="0" smtClean="0">
                <a:hlinkClick r:id="rId2"/>
              </a:rPr>
              <a:t>(</a:t>
            </a:r>
            <a:r>
              <a:rPr lang="en-US" b="1" dirty="0" smtClean="0">
                <a:hlinkClick r:id="rId2"/>
              </a:rPr>
              <a:t>6</a:t>
            </a:r>
            <a:r>
              <a:rPr lang="en-US" b="1" dirty="0" smtClean="0">
                <a:hlinkClick r:id="rId2"/>
              </a:rPr>
              <a:t>, 7)</a:t>
            </a:r>
            <a:r>
              <a:rPr lang="en-US" b="1"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2605</Words>
  <Application>Microsoft Office PowerPoint</Application>
  <PresentationFormat>On-screen Show (4:3)</PresentationFormat>
  <Paragraphs>343</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Nutritional Assessment Scales</vt:lpstr>
      <vt:lpstr>Nutritional screening</vt:lpstr>
      <vt:lpstr>Nutrition</vt:lpstr>
      <vt:lpstr>Factors of malnutrition</vt:lpstr>
      <vt:lpstr>Screening tools </vt:lpstr>
      <vt:lpstr> 3. Nutritional Screening and Assessment </vt:lpstr>
      <vt:lpstr>Methods</vt:lpstr>
      <vt:lpstr>Methods for Screening</vt:lpstr>
      <vt:lpstr> Screening tools recommended by ESPEN are: </vt:lpstr>
      <vt:lpstr> Community: Malnutrition Universal Screening Tool (MUST) </vt:lpstr>
      <vt:lpstr>Hospital: Nutritional Risk Screening (NRS)</vt:lpstr>
      <vt:lpstr>Nutritional Risk Screening (NRS 2002); Initial screening questions</vt:lpstr>
      <vt:lpstr> Nutritional Risk Screening (NRS 2002); Final screening</vt:lpstr>
      <vt:lpstr> Elderly: Mini Nutritional Assessment (MNA) </vt:lpstr>
      <vt:lpstr>Mini Nutritional Assessment (MNA); Screening</vt:lpstr>
      <vt:lpstr>Screening score</vt:lpstr>
      <vt:lpstr>Mini Nutritional Assessment (MNA); Assessment</vt:lpstr>
      <vt:lpstr>C..</vt:lpstr>
      <vt:lpstr>Conti..</vt:lpstr>
      <vt:lpstr> scores</vt:lpstr>
      <vt:lpstr>MNA</vt:lpstr>
      <vt:lpstr>Mini Nutritional Assessment Short Form (MNA-SF)</vt:lpstr>
      <vt:lpstr>Conti…</vt:lpstr>
      <vt:lpstr>Conti..</vt:lpstr>
      <vt:lpstr> scores</vt:lpstr>
      <vt:lpstr> 4.Nutric-Score for Risk Screening in the ICU </vt:lpstr>
      <vt:lpstr> Nutric scoring system</vt:lpstr>
      <vt:lpstr>Interpretation</vt:lpstr>
      <vt:lpstr> Methods for in Nutritional Assessment </vt:lpstr>
      <vt:lpstr>History</vt:lpstr>
      <vt:lpstr>Clinical findings</vt:lpstr>
      <vt:lpstr>Functional assessment</vt:lpstr>
      <vt:lpstr>Laboratory tests</vt:lpstr>
      <vt:lpstr>Fluid balance</vt:lpstr>
      <vt:lpstr> History </vt:lpstr>
      <vt:lpstr> Physical Examination </vt:lpstr>
      <vt:lpstr> Measurement of Body Composition </vt:lpstr>
      <vt:lpstr>Body Mass Index (BMI) </vt:lpstr>
      <vt:lpstr>BMI and nutritional status</vt:lpstr>
      <vt:lpstr>interpretation</vt:lpstr>
      <vt:lpstr> Bedside Anthropometric Measurements </vt:lpstr>
      <vt:lpstr> Mid-arm Circumference (MAC) </vt:lpstr>
      <vt:lpstr> Triceps Skinfold Thickness (TSF) </vt:lpstr>
      <vt:lpstr> Creatinine Height Index (CHI) </vt:lpstr>
      <vt:lpstr>Correlation</vt:lpstr>
      <vt:lpstr> New Tools for Measuring Body Composition </vt:lpstr>
      <vt:lpstr>Bioelectrical impedance analysis (BIA).</vt:lpstr>
      <vt:lpstr>DEXA</vt:lpstr>
      <vt:lpstr>MRI and CT</vt:lpstr>
      <vt:lpstr> Nitrogen Balance </vt:lpstr>
      <vt:lpstr>Validity</vt:lpstr>
      <vt:lpstr> Measurement of Inflammation </vt:lpstr>
      <vt:lpstr>Interpretation of TTR and CRP plasma level changes</vt:lpstr>
      <vt:lpstr> Measurement of Function </vt:lpstr>
      <vt:lpstr> Muscle Strength </vt:lpstr>
      <vt:lpstr> Cognitive Function </vt:lpstr>
      <vt:lpstr> Immune Function </vt:lpstr>
      <vt:lpstr> Quality of Life Assessment (QoL) </vt:lpstr>
      <vt:lpstr>Assessment of Food Intake and Nutritional Questionnaires</vt:lpstr>
      <vt:lpstr>Questionnaires</vt:lpstr>
      <vt:lpstr> Summary </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Assessment Scales</dc:title>
  <dc:creator>Hp</dc:creator>
  <cp:lastModifiedBy>Hp</cp:lastModifiedBy>
  <cp:revision>5</cp:revision>
  <dcterms:created xsi:type="dcterms:W3CDTF">2006-08-16T00:00:00Z</dcterms:created>
  <dcterms:modified xsi:type="dcterms:W3CDTF">2022-04-04T07:55:47Z</dcterms:modified>
</cp:coreProperties>
</file>