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6"/>
  </p:notesMasterIdLst>
  <p:sldIdLst>
    <p:sldId id="294" r:id="rId2"/>
    <p:sldId id="295" r:id="rId3"/>
    <p:sldId id="259" r:id="rId4"/>
    <p:sldId id="260" r:id="rId5"/>
    <p:sldId id="261" r:id="rId6"/>
    <p:sldId id="282" r:id="rId7"/>
    <p:sldId id="283" r:id="rId8"/>
    <p:sldId id="262" r:id="rId9"/>
    <p:sldId id="284" r:id="rId10"/>
    <p:sldId id="266" r:id="rId11"/>
    <p:sldId id="265" r:id="rId12"/>
    <p:sldId id="264" r:id="rId13"/>
    <p:sldId id="263" r:id="rId14"/>
    <p:sldId id="267" r:id="rId15"/>
    <p:sldId id="268" r:id="rId16"/>
    <p:sldId id="269" r:id="rId17"/>
    <p:sldId id="270" r:id="rId18"/>
    <p:sldId id="286" r:id="rId19"/>
    <p:sldId id="271" r:id="rId20"/>
    <p:sldId id="291" r:id="rId21"/>
    <p:sldId id="272" r:id="rId22"/>
    <p:sldId id="273" r:id="rId23"/>
    <p:sldId id="287" r:id="rId24"/>
    <p:sldId id="288" r:id="rId25"/>
    <p:sldId id="289" r:id="rId26"/>
    <p:sldId id="274" r:id="rId27"/>
    <p:sldId id="275" r:id="rId28"/>
    <p:sldId id="290" r:id="rId29"/>
    <p:sldId id="277" r:id="rId30"/>
    <p:sldId id="278" r:id="rId31"/>
    <p:sldId id="280" r:id="rId32"/>
    <p:sldId id="281" r:id="rId33"/>
    <p:sldId id="279" r:id="rId34"/>
    <p:sldId id="296" r:id="rId3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9" d="100"/>
          <a:sy n="109" d="100"/>
        </p:scale>
        <p:origin x="-1680" y="-10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4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7E8DF3-0653-49F4-814C-1940804692EA}" type="datetime1">
              <a:rPr lang="en-US" smtClean="0"/>
              <a:t>10/21/2023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78442-D8AB-4E97-BA3A-E37CED04FBA8}" type="datetime1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EC990-5EDD-478C-8D63-83314275F92F}" type="datetime1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9978F3B5-C1BB-4004-968A-3E3E8A691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9F9B-A007-476D-811C-B421A155494A}" type="datetime1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22E01-76F2-443F-9F49-132272903CCB}" type="datetime1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6B824-C358-456E-BF89-80627C8BC85B}" type="datetime1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7C246-C503-4E7A-9C0E-30CD3EDFBFAD}" type="datetime1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09DD7-718D-4C8B-9E9B-6D926CBB3051}" type="datetime1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26532-CBD6-4D5A-8FF2-21BB06E79C1D}" type="datetime1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EF7D9E4-DEDA-4CBF-97E6-9E8FA00B35DA}" type="datetime1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9FD93-08A8-4AAE-A475-0691682D3E94}" type="datetime1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D2CD59-B184-42C8-B79A-63D92797E856}" type="datetime1">
              <a:rPr lang="en-US" smtClean="0"/>
              <a:t>10/21/2023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B364F1B-2610-4915-B5CD-C31AECC93816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PowerPoint_Presentation1.ppt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91020" y="1350110"/>
            <a:ext cx="8229600" cy="339447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ONCOGENIC  VIRUSES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390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0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dirty="0" smtClean="0"/>
              <a:t>Host </a:t>
            </a:r>
            <a:r>
              <a:rPr lang="en-IN" dirty="0"/>
              <a:t>immune response plays an important role in viral clearance. </a:t>
            </a:r>
            <a:endParaRPr lang="en-IN" dirty="0" smtClean="0"/>
          </a:p>
          <a:p>
            <a:pPr lvl="0"/>
            <a:r>
              <a:rPr lang="en-IN" dirty="0" smtClean="0"/>
              <a:t>Tumor </a:t>
            </a:r>
            <a:r>
              <a:rPr lang="en-IN" dirty="0"/>
              <a:t>virus follows various evasion mechanisms to bypass the host immune response, which are as follows-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By restricting the expression of viral genes which go unnoticed by the immune cells (e.g. EBV in B cells)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Infecting the sites that are relatively inaccessible to immune responses (HPV infecting epidermis)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Undergoing mutation of certain genes that allows the virus to escape from the host cellular and humoral responses (HIV).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Infection and suppression of essential immune cells (CD4 T cell by HIV).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Evades host immune </a:t>
            </a:r>
            <a:r>
              <a:rPr lang="en-IN" b="1" dirty="0" smtClean="0"/>
              <a:t>response</a:t>
            </a:r>
            <a:r>
              <a:rPr lang="e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6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83047"/>
            <a:ext cx="8856890" cy="3512209"/>
          </a:xfrm>
        </p:spPr>
        <p:txBody>
          <a:bodyPr/>
          <a:lstStyle/>
          <a:p>
            <a:r>
              <a:rPr lang="en-IN" sz="2600" dirty="0"/>
              <a:t>H</a:t>
            </a:r>
            <a:r>
              <a:rPr lang="en-IN" sz="2600" dirty="0" smtClean="0"/>
              <a:t>ost </a:t>
            </a:r>
            <a:r>
              <a:rPr lang="en-IN" sz="2600" dirty="0"/>
              <a:t>allows the cancer cells to proliferate and escape the host immune </a:t>
            </a:r>
            <a:r>
              <a:rPr lang="en-IN" sz="2600" dirty="0" smtClean="0"/>
              <a:t>response</a:t>
            </a:r>
          </a:p>
          <a:p>
            <a:r>
              <a:rPr lang="en-IN" sz="2600" dirty="0" smtClean="0"/>
              <a:t>Immunosuppressed </a:t>
            </a:r>
            <a:r>
              <a:rPr lang="en-IN" sz="2600" dirty="0"/>
              <a:t>organ transplant recipients and HIV-infected individuals are at increased risk of EBV and </a:t>
            </a:r>
            <a:r>
              <a:rPr lang="en-IN" sz="2600" dirty="0" smtClean="0"/>
              <a:t>HPV associated </a:t>
            </a:r>
            <a:r>
              <a:rPr lang="en-IN" sz="2600" dirty="0"/>
              <a:t>malignancies.</a:t>
            </a:r>
            <a:endParaRPr lang="en-US" sz="2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Immunosuppression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59" y="1123065"/>
            <a:ext cx="8704185" cy="3739260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Host </a:t>
            </a:r>
            <a:r>
              <a:rPr lang="en-IN" dirty="0"/>
              <a:t>cells may be permissive or non-permissive for replication of a given virus.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dirty="0"/>
              <a:t>Permissive cells </a:t>
            </a:r>
            <a:r>
              <a:rPr lang="en-IN" dirty="0"/>
              <a:t>support viral growth and replication of a progeny virus; non-permissive cells do not.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dirty="0"/>
              <a:t>Non-permissive cells </a:t>
            </a:r>
            <a:r>
              <a:rPr lang="en-IN" b="1" dirty="0" smtClean="0"/>
              <a:t>- </a:t>
            </a:r>
            <a:r>
              <a:rPr lang="en-IN" dirty="0" smtClean="0"/>
              <a:t>host </a:t>
            </a:r>
            <a:r>
              <a:rPr lang="en-IN" dirty="0"/>
              <a:t>cells that either do not have surface receptors for viral attachment or do not support the viral replication or the release of virus progeny.</a:t>
            </a:r>
            <a:endParaRPr lang="en-US" dirty="0"/>
          </a:p>
          <a:p>
            <a:pPr lvl="0"/>
            <a:r>
              <a:rPr lang="en-IN" dirty="0" smtClean="0"/>
              <a:t>Risk of oncogenicity is </a:t>
            </a:r>
            <a:r>
              <a:rPr lang="en-IN" dirty="0"/>
              <a:t>more when a non-permissive cell is infected by a tumor </a:t>
            </a:r>
            <a:r>
              <a:rPr lang="en-IN" dirty="0" smtClean="0"/>
              <a:t>virus.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Host cell </a:t>
            </a:r>
            <a:r>
              <a:rPr lang="en-IN" b="1" dirty="0" smtClean="0"/>
              <a:t>susceptibility</a:t>
            </a:r>
            <a:r>
              <a:rPr lang="e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5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0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IN" dirty="0"/>
              <a:t>E</a:t>
            </a:r>
            <a:r>
              <a:rPr lang="en-IN" dirty="0" smtClean="0"/>
              <a:t>ssential </a:t>
            </a:r>
            <a:r>
              <a:rPr lang="en-IN" dirty="0"/>
              <a:t>to maintain a stable genetic change that occurs in a tumor cell.</a:t>
            </a:r>
            <a:endParaRPr lang="en-US" dirty="0"/>
          </a:p>
          <a:p>
            <a:pPr lvl="0"/>
            <a:r>
              <a:rPr lang="en-IN" dirty="0" smtClean="0"/>
              <a:t>DNA </a:t>
            </a:r>
            <a:r>
              <a:rPr lang="en-IN" dirty="0"/>
              <a:t>copies of tumor viruses (both DNA &amp; RNA tumor viruses) are integrated within the host cell chromosome or sometimes, maintained in tumor cells as </a:t>
            </a:r>
            <a:r>
              <a:rPr lang="en-IN" dirty="0" err="1"/>
              <a:t>episomes</a:t>
            </a:r>
            <a:r>
              <a:rPr lang="en-IN" dirty="0"/>
              <a:t>.</a:t>
            </a:r>
            <a:endParaRPr lang="en-US" dirty="0"/>
          </a:p>
          <a:p>
            <a:pPr lvl="0"/>
            <a:r>
              <a:rPr lang="en-IN" dirty="0"/>
              <a:t>RNA of retroviruses get reverse transcribed to DNA</a:t>
            </a:r>
            <a:endParaRPr lang="en-US" dirty="0"/>
          </a:p>
          <a:p>
            <a:pPr lvl="0"/>
            <a:r>
              <a:rPr lang="en-IN" dirty="0"/>
              <a:t>Hepatitis C virus is an exception, its RNA is neither reverse transcribed, nor integrated into the host chromosome; but are maintained in the tumor cells as </a:t>
            </a:r>
            <a:r>
              <a:rPr lang="en-IN" dirty="0" err="1"/>
              <a:t>episomes</a:t>
            </a:r>
            <a:r>
              <a:rPr lang="en-IN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000" b="1" dirty="0"/>
              <a:t>Retention of viral nucleic acid inside the host cells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7125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93882"/>
            <a:ext cx="8856890" cy="3512209"/>
          </a:xfrm>
        </p:spPr>
        <p:txBody>
          <a:bodyPr>
            <a:normAutofit/>
          </a:bodyPr>
          <a:lstStyle/>
          <a:p>
            <a:r>
              <a:rPr lang="en-IN" dirty="0" smtClean="0"/>
              <a:t>There </a:t>
            </a:r>
            <a:r>
              <a:rPr lang="en-IN" dirty="0"/>
              <a:t>are multiple oncogenic events that take place to transform the host cells into cancer cells. </a:t>
            </a:r>
            <a:endParaRPr lang="en-IN" dirty="0" smtClean="0"/>
          </a:p>
          <a:p>
            <a:r>
              <a:rPr lang="en-IN" dirty="0" smtClean="0"/>
              <a:t>Viruses </a:t>
            </a:r>
            <a:r>
              <a:rPr lang="en-IN" dirty="0"/>
              <a:t>contribute to only a portion of those oncogenic events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In </a:t>
            </a:r>
            <a:r>
              <a:rPr lang="en-IN" dirty="0"/>
              <a:t>addition, other factors are necessary such as host immunity and host genetic susceptibility etc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Mechanism </a:t>
            </a:r>
            <a:r>
              <a:rPr lang="en-IN" b="1" dirty="0"/>
              <a:t>of viral oncogenesis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2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73524"/>
            <a:ext cx="8704185" cy="3967583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Oncogenic viruses transform the host cells into tumor cells mainly by two broad </a:t>
            </a:r>
            <a:r>
              <a:rPr lang="en-IN" dirty="0" smtClean="0"/>
              <a:t>mechanisms:.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dirty="0"/>
              <a:t>Direct-acting </a:t>
            </a:r>
            <a:r>
              <a:rPr lang="en-IN" dirty="0"/>
              <a:t>oncogenic viruses - Certain animal retroviruses (called as acute transforming retroviruses) possess viral oncogenes (</a:t>
            </a:r>
            <a:r>
              <a:rPr lang="en-IN" i="1" dirty="0"/>
              <a:t>V-</a:t>
            </a:r>
            <a:r>
              <a:rPr lang="en-IN" i="1" dirty="0" err="1"/>
              <a:t>onc</a:t>
            </a:r>
            <a:r>
              <a:rPr lang="en-IN" dirty="0"/>
              <a:t>), which they insert into the host cell chromosomes.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dirty="0"/>
              <a:t>Indirect-acting </a:t>
            </a:r>
            <a:r>
              <a:rPr lang="en-IN" dirty="0"/>
              <a:t>oncogenic viruses - Most of the human oncogenic viruses possess certain transforming genes, which they insert into the host DNA leading to altered expression of pre-existing cellular genes that regulate host cell growth such as-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IN" dirty="0"/>
              <a:t>Proto-oncogenes 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IN" dirty="0"/>
              <a:t>Tumor suppressor gene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IN" dirty="0"/>
              <a:t>Apoptosis regulatory genes 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IN" dirty="0"/>
              <a:t>DNA repair genes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Mechanism </a:t>
            </a:r>
            <a:r>
              <a:rPr lang="en-IN" b="1" dirty="0"/>
              <a:t>of viral oncogenesis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70010"/>
            <a:ext cx="8856890" cy="2876086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/>
              <a:t>Genomic </a:t>
            </a:r>
            <a:r>
              <a:rPr lang="en-IN" b="1" dirty="0"/>
              <a:t>structure of Retroviruses-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Retroviruses possess two copies of </a:t>
            </a:r>
            <a:r>
              <a:rPr lang="en-IN" dirty="0" err="1"/>
              <a:t>ssRNA</a:t>
            </a:r>
            <a:r>
              <a:rPr lang="en-IN" dirty="0"/>
              <a:t> that get reverse transcribed to DNA (</a:t>
            </a:r>
            <a:r>
              <a:rPr lang="en-IN" dirty="0" err="1"/>
              <a:t>proviral</a:t>
            </a:r>
            <a:r>
              <a:rPr lang="en-IN" dirty="0"/>
              <a:t> DNA) and get inserted into host chromosome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The </a:t>
            </a:r>
            <a:r>
              <a:rPr lang="en-IN" dirty="0"/>
              <a:t>LTRs exert regulatory control on the provirus gene functions and are linked directly to the host DNA</a:t>
            </a:r>
            <a:r>
              <a:rPr lang="en-IN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Acutely </a:t>
            </a:r>
            <a:r>
              <a:rPr lang="en-IN" dirty="0"/>
              <a:t>transforming oncogenic retroviruses possess viral oncogenes (</a:t>
            </a:r>
            <a:r>
              <a:rPr lang="en-IN" i="1" dirty="0" err="1"/>
              <a:t>V.onc</a:t>
            </a:r>
            <a:r>
              <a:rPr lang="en-IN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Slow </a:t>
            </a:r>
            <a:r>
              <a:rPr lang="en-IN" dirty="0"/>
              <a:t>transforming oncogenic retroviruses possess additional regulatory gene (e.g. </a:t>
            </a:r>
            <a:r>
              <a:rPr lang="en-IN" i="1" dirty="0"/>
              <a:t>tax</a:t>
            </a:r>
            <a:r>
              <a:rPr lang="en-IN" dirty="0"/>
              <a:t> gene for HTLV-1 and </a:t>
            </a:r>
            <a:r>
              <a:rPr lang="en-IN" i="1" dirty="0"/>
              <a:t>tat</a:t>
            </a:r>
            <a:r>
              <a:rPr lang="en-IN" dirty="0"/>
              <a:t> gene for HIV).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83" y="12847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Oncogenic RNA Viruses </a:t>
            </a:r>
            <a:r>
              <a:rPr lang="en-US" dirty="0"/>
              <a:t/>
            </a:r>
            <a:br>
              <a:rPr lang="en-US" dirty="0"/>
            </a:br>
            <a:r>
              <a:rPr lang="en-IN" b="1" i="1" dirty="0"/>
              <a:t>Retrovirus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852" y="4154436"/>
            <a:ext cx="5489459" cy="61282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8578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02529"/>
            <a:ext cx="8856890" cy="36072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1</a:t>
            </a:r>
            <a:r>
              <a:rPr lang="en-IN" b="1" dirty="0"/>
              <a:t>. Acute transforming or direct acting retroviruses-</a:t>
            </a:r>
            <a:endParaRPr lang="en-US" dirty="0"/>
          </a:p>
          <a:p>
            <a:r>
              <a:rPr lang="en-IN" dirty="0"/>
              <a:t>They are certain animal retroviruses (e.g. Rous­ sarcoma virus) that carry </a:t>
            </a:r>
            <a:r>
              <a:rPr lang="en-IN" i="1" dirty="0"/>
              <a:t>viral oncogene</a:t>
            </a:r>
            <a:r>
              <a:rPr lang="en-IN" dirty="0"/>
              <a:t> which they insert into host chromosome. </a:t>
            </a:r>
            <a:endParaRPr lang="en-US" dirty="0"/>
          </a:p>
          <a:p>
            <a:pPr lvl="0"/>
            <a:r>
              <a:rPr lang="en-IN" dirty="0"/>
              <a:t>H</a:t>
            </a:r>
            <a:r>
              <a:rPr lang="en-IN" dirty="0" smtClean="0"/>
              <a:t>ighly </a:t>
            </a:r>
            <a:r>
              <a:rPr lang="en-IN" dirty="0"/>
              <a:t>oncogenic and cause malignancy faster </a:t>
            </a:r>
            <a:endParaRPr lang="en-IN" dirty="0" smtClean="0"/>
          </a:p>
          <a:p>
            <a:pPr lvl="0"/>
            <a:r>
              <a:rPr lang="en-IN" dirty="0" smtClean="0"/>
              <a:t>Different </a:t>
            </a:r>
            <a:r>
              <a:rPr lang="en-IN" dirty="0"/>
              <a:t>types of malignancies-sarcoma, carcinoma, </a:t>
            </a:r>
            <a:r>
              <a:rPr lang="en-IN" dirty="0" err="1"/>
              <a:t>leukemia</a:t>
            </a:r>
            <a:endParaRPr lang="en-US" dirty="0"/>
          </a:p>
          <a:p>
            <a:pPr lvl="0"/>
            <a:r>
              <a:rPr lang="en-IN" dirty="0" smtClean="0"/>
              <a:t>Capable </a:t>
            </a:r>
            <a:r>
              <a:rPr lang="en-IN" dirty="0"/>
              <a:t>of transforming cells in culture as well.</a:t>
            </a:r>
            <a:endParaRPr lang="en-US" dirty="0"/>
          </a:p>
          <a:p>
            <a:pPr lvl="0"/>
            <a:r>
              <a:rPr lang="en-IN" b="1" i="1" dirty="0"/>
              <a:t>Replication </a:t>
            </a:r>
            <a:r>
              <a:rPr lang="en-IN" b="1" i="1" dirty="0" smtClean="0"/>
              <a:t>defective</a:t>
            </a:r>
            <a:r>
              <a:rPr lang="en-IN" b="1" dirty="0" smtClean="0"/>
              <a:t>- </a:t>
            </a:r>
            <a:r>
              <a:rPr lang="en-IN" dirty="0" smtClean="0"/>
              <a:t>Most </a:t>
            </a:r>
            <a:r>
              <a:rPr lang="en-IN" dirty="0"/>
              <a:t>acute transforming retroviruses </a:t>
            </a:r>
            <a:r>
              <a:rPr lang="en-IN" dirty="0" smtClean="0"/>
              <a:t>require </a:t>
            </a:r>
            <a:r>
              <a:rPr lang="en-IN" dirty="0"/>
              <a:t>a standard helper retrovirus to replicate in host cells.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Oncogenic retroviruses</a:t>
            </a:r>
            <a:r>
              <a:rPr lang="en-IN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2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49311"/>
            <a:ext cx="8856890" cy="35122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2</a:t>
            </a:r>
            <a:r>
              <a:rPr lang="en-IN" b="1" dirty="0"/>
              <a:t>. Slow transforming or indirect acting retroviruses-</a:t>
            </a:r>
            <a:r>
              <a:rPr lang="en-IN" dirty="0"/>
              <a:t>Most human oncogenic retroviruses, such as </a:t>
            </a:r>
            <a:r>
              <a:rPr lang="en-IN" dirty="0" smtClean="0"/>
              <a:t>HTLV-I are </a:t>
            </a:r>
            <a:r>
              <a:rPr lang="en-IN" dirty="0"/>
              <a:t>slow transforming viruses.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They are </a:t>
            </a:r>
            <a:r>
              <a:rPr lang="en-IN" i="1" dirty="0"/>
              <a:t>replication competent</a:t>
            </a:r>
            <a:r>
              <a:rPr lang="en-IN" dirty="0"/>
              <a:t>, but replicate slowly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Require a long latent period to develop malignancy.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Viral genome can insert anywhere in the host chromosomes randomly and not necessarily adjacent to proto-oncogenes.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Low oncogenic </a:t>
            </a:r>
            <a:r>
              <a:rPr lang="en-IN" dirty="0" smtClean="0"/>
              <a:t>potential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R</a:t>
            </a:r>
            <a:r>
              <a:rPr lang="en-IN" dirty="0" smtClean="0"/>
              <a:t>estricted </a:t>
            </a:r>
            <a:r>
              <a:rPr lang="en-IN" dirty="0"/>
              <a:t>tissue tropism for malignancies; induce malignant change, only of blood cells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D</a:t>
            </a:r>
            <a:r>
              <a:rPr lang="en-IN" dirty="0" smtClean="0"/>
              <a:t>o </a:t>
            </a:r>
            <a:r>
              <a:rPr lang="en-IN" dirty="0"/>
              <a:t>not transform cultured cells.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Oncogenic retroviruses</a:t>
            </a:r>
            <a:r>
              <a:rPr lang="en-IN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39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84155"/>
            <a:ext cx="8856890" cy="3512209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Oncogenicity </a:t>
            </a:r>
            <a:r>
              <a:rPr lang="en-IN" dirty="0"/>
              <a:t>of HTLV-I are locked in the</a:t>
            </a:r>
            <a:r>
              <a:rPr lang="en-IN" i="1" dirty="0"/>
              <a:t> tax</a:t>
            </a:r>
            <a:r>
              <a:rPr lang="en-IN" dirty="0"/>
              <a:t> gene. It is transcription activator gene, essential for viral replication. At the same time, it modulates the host cell functions as well.</a:t>
            </a:r>
            <a:endParaRPr lang="en-US" dirty="0"/>
          </a:p>
          <a:p>
            <a:pPr lvl="0"/>
            <a:r>
              <a:rPr lang="en-IN" i="1" dirty="0"/>
              <a:t>Tax </a:t>
            </a:r>
            <a:r>
              <a:rPr lang="en-IN" dirty="0"/>
              <a:t>gene is capable of activating the transcription of several cellular genes involved in T cells proliferation. These include-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Genes coding interleukin-2(IL-2) and its receptor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 Gene for myeloid growth factor, granulocyte-macrophage colony-stimulating </a:t>
            </a:r>
            <a:r>
              <a:rPr lang="en-IN" dirty="0" smtClean="0"/>
              <a:t>factor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Oncogenicity </a:t>
            </a:r>
            <a:r>
              <a:rPr lang="en-IN" b="1" dirty="0"/>
              <a:t>of HTLV-I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1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644356"/>
              </p:ext>
            </p:extLst>
          </p:nvPr>
        </p:nvGraphicFramePr>
        <p:xfrm>
          <a:off x="296260" y="1044700"/>
          <a:ext cx="8246070" cy="40952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32096"/>
                <a:gridCol w="2622250"/>
                <a:gridCol w="5191724"/>
              </a:tblGrid>
              <a:tr h="2547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Virus Family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Human Cancer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18263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DNA Oncogenic Viruses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63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Papillomaviridae/   Polyomaviridae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730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Human papilloma viruses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</a:rPr>
                        <a:t>Cervical </a:t>
                      </a:r>
                      <a:r>
                        <a:rPr lang="en-IN" sz="1400" dirty="0" smtClean="0">
                          <a:effectLst/>
                        </a:rPr>
                        <a:t>carcinoma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 smtClean="0">
                          <a:effectLst/>
                        </a:rPr>
                        <a:t>Other </a:t>
                      </a:r>
                      <a:r>
                        <a:rPr lang="en-IN" sz="1400" dirty="0">
                          <a:effectLst/>
                        </a:rPr>
                        <a:t>genital tract carcinoma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IN" sz="1400" dirty="0" smtClean="0">
                          <a:effectLst/>
                        </a:rPr>
                        <a:t>Anal,</a:t>
                      </a:r>
                      <a:r>
                        <a:rPr lang="en-I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Vulval</a:t>
                      </a:r>
                      <a:r>
                        <a:rPr lang="en-US" sz="1400" dirty="0" smtClean="0">
                          <a:effectLst/>
                        </a:rPr>
                        <a:t>/vaginal,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Penile,</a:t>
                      </a:r>
                      <a:r>
                        <a:rPr lang="en-IN" sz="1400" dirty="0" err="1" smtClean="0">
                          <a:effectLst/>
                        </a:rPr>
                        <a:t>Esophageal</a:t>
                      </a:r>
                      <a:r>
                        <a:rPr lang="en-IN" sz="1400" dirty="0" smtClean="0">
                          <a:effectLst/>
                        </a:rPr>
                        <a:t> carcinoma, </a:t>
                      </a:r>
                      <a:r>
                        <a:rPr lang="en-IN" sz="1400" dirty="0">
                          <a:effectLst/>
                        </a:rPr>
                        <a:t>Laryngeal </a:t>
                      </a:r>
                      <a:r>
                        <a:rPr lang="en-IN" sz="1400" dirty="0" smtClean="0">
                          <a:effectLst/>
                        </a:rPr>
                        <a:t>carcinoma,</a:t>
                      </a:r>
                      <a:r>
                        <a:rPr lang="en-US" sz="1400" dirty="0" smtClean="0">
                          <a:effectLst/>
                        </a:rPr>
                        <a:t>Oropharyngeal</a:t>
                      </a:r>
                      <a:r>
                        <a:rPr lang="en-IN" sz="1400" dirty="0" smtClean="0">
                          <a:effectLst/>
                        </a:rPr>
                        <a:t> </a:t>
                      </a:r>
                      <a:r>
                        <a:rPr lang="en-IN" sz="1400" dirty="0">
                          <a:effectLst/>
                        </a:rPr>
                        <a:t>carcinoma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182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Merkel cell virus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</a:rPr>
                        <a:t>Merkel cell carcinoma of skin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18263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Herpesviridae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730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Epstein Barr virus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err="1">
                          <a:effectLst/>
                        </a:rPr>
                        <a:t>Burkitt's</a:t>
                      </a:r>
                      <a:r>
                        <a:rPr lang="en-US" sz="1400" dirty="0">
                          <a:effectLst/>
                        </a:rPr>
                        <a:t> lymphoma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Hodgkin's </a:t>
                      </a:r>
                      <a:r>
                        <a:rPr lang="en-US" sz="1400" dirty="0">
                          <a:effectLst/>
                        </a:rPr>
                        <a:t>disease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Nasopharyngeal carcinoma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B cell lymphoma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547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Human herpesvirus-8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Kaposi's sarcoma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err="1">
                          <a:effectLst/>
                        </a:rPr>
                        <a:t>Castleman's</a:t>
                      </a:r>
                      <a:r>
                        <a:rPr lang="en-US" sz="1400" dirty="0">
                          <a:effectLst/>
                        </a:rPr>
                        <a:t> disease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Primary effusion lymphoma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18263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Hepadnaviridae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1826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Hepatitis B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Hepatocellular carcinoma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effectLst/>
              </a:rPr>
              <a:t/>
            </a:r>
            <a:br>
              <a:rPr lang="en-IN" b="1" dirty="0" smtClean="0">
                <a:effectLst/>
              </a:rPr>
            </a:br>
            <a:r>
              <a:rPr lang="en-IN" b="1" dirty="0" smtClean="0">
                <a:effectLst/>
              </a:rPr>
              <a:t>CLASSIFICATION </a:t>
            </a:r>
            <a:r>
              <a:rPr lang="en-IN" b="1" dirty="0">
                <a:effectLst/>
              </a:rPr>
              <a:t>OF ONCOGENIC VIRUSES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31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84155"/>
            <a:ext cx="8856890" cy="351220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IN" b="1" i="1" dirty="0" smtClean="0"/>
              <a:t>Inhibit </a:t>
            </a:r>
            <a:r>
              <a:rPr lang="en-IN" b="1" i="1" dirty="0"/>
              <a:t>cell growth cycle</a:t>
            </a:r>
            <a:r>
              <a:rPr lang="en-IN" dirty="0"/>
              <a:t>-</a:t>
            </a:r>
            <a:r>
              <a:rPr lang="en-IN" i="1" dirty="0"/>
              <a:t>Tax</a:t>
            </a:r>
            <a:r>
              <a:rPr lang="en-IN" dirty="0"/>
              <a:t> protein inactivates the cell cycle inhibitor p16/INK4a and activates </a:t>
            </a:r>
            <a:r>
              <a:rPr lang="en-IN" dirty="0" smtClean="0"/>
              <a:t>cyclin D </a:t>
            </a:r>
            <a:r>
              <a:rPr lang="en-IN" dirty="0"/>
              <a:t>(a cell cycle </a:t>
            </a:r>
            <a:r>
              <a:rPr lang="en-IN" dirty="0" smtClean="0"/>
              <a:t>enhancer) </a:t>
            </a:r>
            <a:r>
              <a:rPr lang="en-IN" dirty="0" smtClean="0">
                <a:sym typeface="Wingdings" panose="05000000000000000000" pitchFamily="2" charset="2"/>
              </a:rPr>
              <a:t> </a:t>
            </a:r>
            <a:r>
              <a:rPr lang="en-IN" dirty="0" smtClean="0"/>
              <a:t> </a:t>
            </a:r>
            <a:r>
              <a:rPr lang="en-IN" dirty="0"/>
              <a:t>promoting the host cell growth cycle by accelerating the transition between G1 and S phase. </a:t>
            </a:r>
            <a:endParaRPr lang="en-US" dirty="0"/>
          </a:p>
          <a:p>
            <a:pPr lvl="0"/>
            <a:r>
              <a:rPr lang="en-IN" i="1" dirty="0" smtClean="0"/>
              <a:t>Tax </a:t>
            </a:r>
            <a:r>
              <a:rPr lang="en-IN" dirty="0" smtClean="0"/>
              <a:t>gene </a:t>
            </a:r>
            <a:r>
              <a:rPr lang="en-IN" dirty="0"/>
              <a:t>activates nuclear factor κβ (NF-κβ), a transcription factor that regulates certain host anti-apoptotic genes. </a:t>
            </a:r>
            <a:endParaRPr lang="en-US" dirty="0"/>
          </a:p>
          <a:p>
            <a:pPr lvl="0"/>
            <a:r>
              <a:rPr lang="en-IN" i="1" dirty="0" smtClean="0"/>
              <a:t>Tax </a:t>
            </a:r>
            <a:r>
              <a:rPr lang="en-IN" dirty="0" smtClean="0"/>
              <a:t>gene </a:t>
            </a:r>
            <a:r>
              <a:rPr lang="en-IN" dirty="0"/>
              <a:t>interferes with </a:t>
            </a:r>
            <a:r>
              <a:rPr lang="en-IN" b="1" i="1" dirty="0"/>
              <a:t>DNA-repair pathways</a:t>
            </a:r>
            <a:r>
              <a:rPr lang="en-IN" dirty="0"/>
              <a:t> (base excision repair and nucleotide excision repair) which leads to sustained DNA mutation.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Oncogenicity </a:t>
            </a:r>
            <a:r>
              <a:rPr lang="en-IN" b="1" dirty="0"/>
              <a:t>of HTLV-I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85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255054"/>
            <a:ext cx="8856890" cy="3512209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Hepatitis </a:t>
            </a:r>
            <a:r>
              <a:rPr lang="en-IN" dirty="0"/>
              <a:t>C is the only oncogenic virus that </a:t>
            </a:r>
            <a:r>
              <a:rPr lang="en-IN" dirty="0" smtClean="0"/>
              <a:t>does not </a:t>
            </a:r>
            <a:r>
              <a:rPr lang="en-IN" dirty="0"/>
              <a:t>get integrated with host chromosome but its RNA remains in the host cell as </a:t>
            </a:r>
            <a:r>
              <a:rPr lang="en-IN" dirty="0" err="1"/>
              <a:t>episomes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/>
              <a:t>S</a:t>
            </a:r>
            <a:r>
              <a:rPr lang="en-IN" dirty="0" smtClean="0"/>
              <a:t>trongly </a:t>
            </a:r>
            <a:r>
              <a:rPr lang="en-IN" dirty="0"/>
              <a:t>linked to the pathogenesis of liver cancer. The oncogenic mechanisms of HCV are less well defined than are those of HBV. </a:t>
            </a:r>
            <a:endParaRPr lang="en-US" dirty="0"/>
          </a:p>
          <a:p>
            <a:pPr lvl="0"/>
            <a:r>
              <a:rPr lang="en-IN" dirty="0"/>
              <a:t>Similar to HBV, chronic liver cell injury and compensatory regeneration seems to be the main mechanism.</a:t>
            </a:r>
            <a:endParaRPr lang="en-US" dirty="0"/>
          </a:p>
          <a:p>
            <a:pPr lvl="0"/>
            <a:r>
              <a:rPr lang="en-IN" dirty="0" smtClean="0"/>
              <a:t>Components </a:t>
            </a:r>
            <a:r>
              <a:rPr lang="en-IN" dirty="0"/>
              <a:t>of the HCV genome, such as the HCV core protein, may activate a number of growth-promoting signal transduction pathways.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/>
              <a:t>Hepatitis 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64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93882"/>
            <a:ext cx="8856890" cy="3512209"/>
          </a:xfrm>
        </p:spPr>
        <p:txBody>
          <a:bodyPr>
            <a:normAutofit/>
          </a:bodyPr>
          <a:lstStyle/>
          <a:p>
            <a:r>
              <a:rPr lang="en-IN" sz="2500" b="1" i="1" dirty="0" smtClean="0"/>
              <a:t>Epstein </a:t>
            </a:r>
            <a:r>
              <a:rPr lang="en-IN" sz="2500" b="1" i="1" dirty="0"/>
              <a:t>Barr </a:t>
            </a:r>
            <a:r>
              <a:rPr lang="en-IN" sz="2500" b="1" i="1" dirty="0" smtClean="0"/>
              <a:t>Virus:</a:t>
            </a:r>
            <a:endParaRPr lang="en-US" sz="2500" dirty="0"/>
          </a:p>
          <a:p>
            <a:r>
              <a:rPr lang="en-IN" sz="2500" dirty="0"/>
              <a:t>EBV is associated with several malignancies-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 err="1"/>
              <a:t>Burkitt's</a:t>
            </a:r>
            <a:r>
              <a:rPr lang="en-IN" sz="2500" dirty="0"/>
              <a:t> lymphoma (tumor of jaw, mostly seen in African children) 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Nasopharyngeal Carcinoma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Hodgkin’s lymphoma (mixed-cellularity type) 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NHL (Non Hodgkin lymphoma) </a:t>
            </a:r>
            <a:endParaRPr lang="en-US" sz="25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Oncogenic </a:t>
            </a:r>
            <a:r>
              <a:rPr lang="en-IN" b="1" dirty="0"/>
              <a:t>DNA Viruses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9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88735"/>
            <a:ext cx="8704185" cy="3512209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EBV </a:t>
            </a:r>
            <a:r>
              <a:rPr lang="en-IN" dirty="0"/>
              <a:t>infects B lymphocytes and possibly pharyngeal epithelial cells by attaching to the complement receptor CD21. </a:t>
            </a:r>
            <a:endParaRPr lang="en-US" dirty="0"/>
          </a:p>
          <a:p>
            <a:pPr lvl="0"/>
            <a:r>
              <a:rPr lang="en-IN" dirty="0"/>
              <a:t>EBV does not actively replicate inside the B cells thus does not cause lysis of B </a:t>
            </a:r>
            <a:r>
              <a:rPr lang="en-IN" dirty="0" smtClean="0"/>
              <a:t>cells.</a:t>
            </a:r>
          </a:p>
          <a:p>
            <a:pPr lvl="0"/>
            <a:r>
              <a:rPr lang="en-IN" dirty="0"/>
              <a:t>L</a:t>
            </a:r>
            <a:r>
              <a:rPr lang="en-IN" dirty="0" smtClean="0"/>
              <a:t>atently </a:t>
            </a:r>
            <a:r>
              <a:rPr lang="en-IN" dirty="0"/>
              <a:t>infected B cells with EBV become immortalized and acquire the ability to grow indefinitely in cell lines.</a:t>
            </a:r>
            <a:endParaRPr lang="en-US" dirty="0"/>
          </a:p>
          <a:p>
            <a:pPr lvl="0"/>
            <a:r>
              <a:rPr lang="en-IN" dirty="0"/>
              <a:t>Persistent EBV infection can induce malignant transformation of infected B cells and epithelial cells by expressing latent EBV antigens such </a:t>
            </a:r>
            <a:r>
              <a:rPr lang="en-IN" dirty="0" smtClean="0"/>
              <a:t>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LMP (latent </a:t>
            </a:r>
            <a:r>
              <a:rPr lang="en-IN" dirty="0"/>
              <a:t>membrane protein)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EBNA (EBV </a:t>
            </a:r>
            <a:r>
              <a:rPr lang="en-IN" dirty="0"/>
              <a:t>nuclear antigen</a:t>
            </a:r>
            <a:r>
              <a:rPr lang="en-IN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51424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Mechanism </a:t>
            </a:r>
            <a:r>
              <a:rPr lang="en-IN" b="1" dirty="0"/>
              <a:t>of </a:t>
            </a:r>
            <a:r>
              <a:rPr lang="en-IN" b="1" dirty="0" smtClean="0"/>
              <a:t>oncogenesis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26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88735"/>
            <a:ext cx="8704185" cy="377359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N" b="1" i="1" dirty="0" smtClean="0"/>
              <a:t>LMP-1</a:t>
            </a:r>
            <a:r>
              <a:rPr lang="en-IN" dirty="0" smtClean="0"/>
              <a:t> </a:t>
            </a:r>
            <a:r>
              <a:rPr lang="en-IN" dirty="0"/>
              <a:t>is the most important viral </a:t>
            </a:r>
            <a:r>
              <a:rPr lang="en-IN" dirty="0" smtClean="0"/>
              <a:t>oncogene: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C</a:t>
            </a:r>
            <a:r>
              <a:rPr lang="en-IN" dirty="0" smtClean="0"/>
              <a:t>oated </a:t>
            </a:r>
            <a:r>
              <a:rPr lang="en-IN" dirty="0"/>
              <a:t>on the surface of the infected cells and behaves as active CD40 receptor, a key recipient of helper T-cell signals that stimulate B-cell growth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LMP-1 also activates the NF- κβ and JAK/STAT signalling pathways and promotes B-cell survival and proliferation.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LMP-1 prevents apoptosis by activating anti-apoptotic factor BCL2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LMP-1 induces the expression of pro-</a:t>
            </a:r>
            <a:r>
              <a:rPr lang="en-IN" dirty="0" err="1"/>
              <a:t>angiogenic</a:t>
            </a:r>
            <a:r>
              <a:rPr lang="en-IN" dirty="0"/>
              <a:t> factors such as VEGF which may contribute to the oncogenesis of nasopharyngeal carcinoma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51424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Mechanism </a:t>
            </a:r>
            <a:r>
              <a:rPr lang="en-IN" b="1" dirty="0"/>
              <a:t>of </a:t>
            </a:r>
            <a:r>
              <a:rPr lang="en-IN" b="1" dirty="0" smtClean="0"/>
              <a:t>oncogenesis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43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88735"/>
            <a:ext cx="8704185" cy="3512209"/>
          </a:xfrm>
        </p:spPr>
        <p:txBody>
          <a:bodyPr>
            <a:normAutofit/>
          </a:bodyPr>
          <a:lstStyle/>
          <a:p>
            <a:pPr lvl="0"/>
            <a:r>
              <a:rPr lang="en-IN" sz="2500" b="1" i="1" dirty="0" smtClean="0"/>
              <a:t>Viral EBNA-2: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 smtClean="0"/>
              <a:t>Activates </a:t>
            </a:r>
            <a:r>
              <a:rPr lang="en-IN" sz="2500" dirty="0"/>
              <a:t>host cell </a:t>
            </a:r>
            <a:r>
              <a:rPr lang="en-IN" sz="2500" i="1" dirty="0"/>
              <a:t>cyclin-D</a:t>
            </a:r>
            <a:r>
              <a:rPr lang="en-IN" sz="2500" dirty="0"/>
              <a:t>, and the proto-oncogene </a:t>
            </a:r>
            <a:r>
              <a:rPr lang="en-IN" sz="2500" i="1" dirty="0" err="1"/>
              <a:t>src</a:t>
            </a:r>
            <a:r>
              <a:rPr lang="en-IN" sz="2500" i="1" dirty="0"/>
              <a:t> </a:t>
            </a:r>
            <a:r>
              <a:rPr lang="en-IN" sz="2500" dirty="0"/>
              <a:t>thus promotes cell proliferation</a:t>
            </a:r>
            <a:r>
              <a:rPr lang="en-IN" sz="2500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b="1" i="1" dirty="0" smtClean="0"/>
              <a:t>vIL-10 </a:t>
            </a:r>
            <a:r>
              <a:rPr lang="en-IN" sz="2500" dirty="0"/>
              <a:t>(viral interleukin 10) is a viral cytokine secreted which modulates the transformation of B cells.</a:t>
            </a:r>
            <a:endParaRPr lang="en-US" sz="25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51424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Mechanism </a:t>
            </a:r>
            <a:r>
              <a:rPr lang="en-IN" b="1" dirty="0"/>
              <a:t>of </a:t>
            </a:r>
            <a:r>
              <a:rPr lang="en-IN" b="1" dirty="0" smtClean="0"/>
              <a:t>oncogenesis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97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551481" cy="351220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IN" dirty="0" smtClean="0"/>
              <a:t>Effective </a:t>
            </a:r>
            <a:r>
              <a:rPr lang="en-IN" dirty="0"/>
              <a:t>host immune response is crucial for preventing transformation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Oncogenicity </a:t>
            </a:r>
            <a:r>
              <a:rPr lang="en-IN" dirty="0"/>
              <a:t>is kept under control by anti LMP-1 antibodies.</a:t>
            </a:r>
            <a:endParaRPr lang="en-US" dirty="0"/>
          </a:p>
          <a:p>
            <a:pPr lvl="0"/>
            <a:r>
              <a:rPr lang="en-IN" dirty="0"/>
              <a:t>M</a:t>
            </a:r>
            <a:r>
              <a:rPr lang="en-IN" dirty="0" smtClean="0"/>
              <a:t>arkedly </a:t>
            </a:r>
            <a:r>
              <a:rPr lang="en-IN" dirty="0"/>
              <a:t>enhanced in immunosuppressed individuals who are not able to produce anti LMP-1 antibodies.</a:t>
            </a:r>
            <a:endParaRPr lang="en-US" dirty="0"/>
          </a:p>
          <a:p>
            <a:pPr lvl="0"/>
            <a:r>
              <a:rPr lang="en-IN" dirty="0" smtClean="0"/>
              <a:t>B </a:t>
            </a:r>
            <a:r>
              <a:rPr lang="en-IN" dirty="0"/>
              <a:t>cells in immunocompetent individuals can still undergo malignant transformation in presence of another pre-existing mutation t(8;14)  that in turn activates the growth promoting MYC oncogene.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/>
              <a:t>Role of host immune response and c-MYC oncogene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1263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32793"/>
            <a:ext cx="8551480" cy="3512209"/>
          </a:xfrm>
        </p:spPr>
        <p:txBody>
          <a:bodyPr>
            <a:normAutofit/>
          </a:bodyPr>
          <a:lstStyle/>
          <a:p>
            <a:r>
              <a:rPr lang="en-IN" sz="2500" dirty="0" smtClean="0"/>
              <a:t>Associated </a:t>
            </a:r>
            <a:r>
              <a:rPr lang="en-IN" sz="2500" dirty="0"/>
              <a:t>with important malignancies such as- 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Squamous cell carcinomas of cervix 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Carcinoma of other genital mucosa (penis, vulva, vagina)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Oropharyngeal carcinoma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Laryngeal carcinoma </a:t>
            </a:r>
            <a:endParaRPr lang="en-US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Carcinoma of oesophagus	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Human </a:t>
            </a:r>
            <a:r>
              <a:rPr lang="en-IN" b="1" dirty="0"/>
              <a:t>Papillomavirus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6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255054"/>
            <a:ext cx="8856890" cy="3512209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HPV </a:t>
            </a:r>
            <a:r>
              <a:rPr lang="en-IN" dirty="0"/>
              <a:t>genome consists of an early (E) region, a late (L) region</a:t>
            </a:r>
            <a:r>
              <a:rPr lang="en-IN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Early </a:t>
            </a:r>
            <a:r>
              <a:rPr lang="en-IN" dirty="0"/>
              <a:t>region consists of seven genes (E1-E7) which code for early non-structural proteins.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Products </a:t>
            </a:r>
            <a:r>
              <a:rPr lang="en-IN" dirty="0"/>
              <a:t>of early genes E6 and E7 have oncogenic potential.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E6 enhances p53 degradation, thus inhibiting the activation of apoptosis promoting gene </a:t>
            </a:r>
            <a:r>
              <a:rPr lang="en-IN" i="1" dirty="0" err="1"/>
              <a:t>bax</a:t>
            </a:r>
            <a:r>
              <a:rPr lang="en-IN" i="1" dirty="0"/>
              <a:t>. </a:t>
            </a:r>
            <a:endParaRPr lang="en-IN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Leads </a:t>
            </a:r>
            <a:r>
              <a:rPr lang="en-IN" dirty="0"/>
              <a:t>to inhibition of apoptosis and also inhibits the p53 induced activation of tumor suppressor gene p21.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E7inhibits the tumor suppressor gene RB(retinoblastoma gene) either by-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Inhibiting p53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Inhibiting </a:t>
            </a:r>
            <a:r>
              <a:rPr lang="en-IN" dirty="0" smtClean="0"/>
              <a:t>p21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Directly </a:t>
            </a:r>
            <a:r>
              <a:rPr lang="en-IN" dirty="0"/>
              <a:t>Inhibiting RB gene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Mechanism of oncogenesis</a:t>
            </a: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7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09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HPV </a:t>
            </a:r>
            <a:r>
              <a:rPr lang="en-IN" dirty="0"/>
              <a:t>infection alone is not sufficient for carcinogenesis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Co-transfection with </a:t>
            </a:r>
            <a:r>
              <a:rPr lang="en-IN" i="1" dirty="0"/>
              <a:t>v-</a:t>
            </a:r>
            <a:r>
              <a:rPr lang="en-IN" i="1" dirty="0" err="1"/>
              <a:t>fos</a:t>
            </a:r>
            <a:r>
              <a:rPr lang="en-IN" i="1" dirty="0"/>
              <a:t> DNA </a:t>
            </a:r>
            <a:r>
              <a:rPr lang="en-IN" dirty="0"/>
              <a:t>results in full malignant transformation. </a:t>
            </a:r>
            <a:endParaRPr lang="en-IN" dirty="0" smtClean="0"/>
          </a:p>
          <a:p>
            <a:r>
              <a:rPr lang="en-IN" dirty="0"/>
              <a:t>O</a:t>
            </a:r>
            <a:r>
              <a:rPr lang="en-IN" dirty="0" smtClean="0"/>
              <a:t>ther </a:t>
            </a:r>
            <a:r>
              <a:rPr lang="en-IN" dirty="0"/>
              <a:t>factors that also have been implicated in the pathogenesis of HPV induced malignancies such as-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Presence of other genetic co-factors like mutated </a:t>
            </a:r>
            <a:r>
              <a:rPr lang="en-IN" i="1" dirty="0"/>
              <a:t>RAS</a:t>
            </a:r>
            <a:r>
              <a:rPr lang="en-IN" dirty="0"/>
              <a:t> gene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Cigarette smoking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Coexisting microbial infections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Dietary deficiencies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Hormonal changes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Mechanism of oncogenesis</a:t>
            </a: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395509"/>
              </p:ext>
            </p:extLst>
          </p:nvPr>
        </p:nvGraphicFramePr>
        <p:xfrm>
          <a:off x="907080" y="1502815"/>
          <a:ext cx="7329840" cy="229057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4085"/>
                <a:gridCol w="2330889"/>
                <a:gridCol w="4614866"/>
              </a:tblGrid>
              <a:tr h="32722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Virus Family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Human Cancer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32722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RNA Oncogenic Viruses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2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Retroviridae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32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17500" algn="l"/>
                        </a:tabLst>
                      </a:pPr>
                      <a:r>
                        <a:rPr lang="en-US" sz="1400">
                          <a:effectLst/>
                        </a:rPr>
                        <a:t>	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HTLV-I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Adult T cell leukemia/lymphoma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32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HIV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AIDS-related malignancies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32722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Flaviviridae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  <a:tr h="32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Hepatitis C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Hepatocellular carcinoma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24" marR="39024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effectLst/>
              </a:rPr>
              <a:t/>
            </a:r>
            <a:br>
              <a:rPr lang="en-IN" b="1" dirty="0" smtClean="0">
                <a:effectLst/>
              </a:rPr>
            </a:br>
            <a:r>
              <a:rPr lang="en-IN" b="1" dirty="0" smtClean="0">
                <a:effectLst/>
              </a:rPr>
              <a:t>CLASSIFICATION </a:t>
            </a:r>
            <a:r>
              <a:rPr lang="en-IN" b="1" dirty="0">
                <a:effectLst/>
              </a:rPr>
              <a:t>OF ONCOGENIC VIRUSES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66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49118"/>
            <a:ext cx="8856890" cy="3713207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Hepatitis </a:t>
            </a:r>
            <a:r>
              <a:rPr lang="en-IN" dirty="0"/>
              <a:t>B virus </a:t>
            </a:r>
            <a:r>
              <a:rPr lang="en-IN" dirty="0" smtClean="0"/>
              <a:t>with </a:t>
            </a:r>
            <a:r>
              <a:rPr lang="en-IN" dirty="0"/>
              <a:t>hepatitis C </a:t>
            </a:r>
            <a:r>
              <a:rPr lang="en-IN" dirty="0" smtClean="0"/>
              <a:t> - responsible </a:t>
            </a:r>
            <a:r>
              <a:rPr lang="en-IN" dirty="0"/>
              <a:t>for 70% to 85% of </a:t>
            </a:r>
            <a:r>
              <a:rPr lang="en-IN" dirty="0" smtClean="0"/>
              <a:t>HCC worldwide</a:t>
            </a:r>
            <a:r>
              <a:rPr lang="en-IN" dirty="0"/>
              <a:t>.</a:t>
            </a:r>
            <a:endParaRPr lang="en-US" dirty="0"/>
          </a:p>
          <a:p>
            <a:r>
              <a:rPr lang="en-IN" b="1" dirty="0"/>
              <a:t>Mechanism of </a:t>
            </a:r>
            <a:r>
              <a:rPr lang="en-IN" b="1" dirty="0" smtClean="0"/>
              <a:t>oncogenesis </a:t>
            </a:r>
            <a:r>
              <a:rPr lang="en-IN" dirty="0" smtClean="0"/>
              <a:t>(proposed):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HBV </a:t>
            </a:r>
            <a:r>
              <a:rPr lang="en-IN" dirty="0"/>
              <a:t>genome </a:t>
            </a:r>
            <a:r>
              <a:rPr lang="en-IN" dirty="0" smtClean="0"/>
              <a:t>does not </a:t>
            </a:r>
            <a:r>
              <a:rPr lang="en-IN" dirty="0"/>
              <a:t>contain any oncogenes, however; in the target cells, it gets integrated with the host genome randomly. </a:t>
            </a:r>
            <a:endParaRPr lang="en-US" dirty="0"/>
          </a:p>
          <a:p>
            <a:pPr lvl="0"/>
            <a:r>
              <a:rPr lang="en-IN" b="1" dirty="0"/>
              <a:t>Immunologically mediated chronic inflammation </a:t>
            </a:r>
            <a:r>
              <a:rPr lang="en-IN" dirty="0"/>
              <a:t>appears to be the most dominant mechanism in the pathogenesis of viral-induced hepatocellular carcinoma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Hepatitis </a:t>
            </a:r>
            <a:r>
              <a:rPr lang="en-IN" b="1" dirty="0"/>
              <a:t>B </a:t>
            </a:r>
            <a:r>
              <a:rPr lang="en-IN" b="1" dirty="0" smtClean="0"/>
              <a:t>virus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93882"/>
            <a:ext cx="8704185" cy="367338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IN" dirty="0"/>
              <a:t>C</a:t>
            </a:r>
            <a:r>
              <a:rPr lang="en-IN" dirty="0" smtClean="0"/>
              <a:t>hronic </a:t>
            </a:r>
            <a:r>
              <a:rPr lang="en-IN" dirty="0"/>
              <a:t>viral infection, hepatocellular injury occurs which is compensated by proliferation of hepatocytes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During </a:t>
            </a:r>
            <a:r>
              <a:rPr lang="en-IN" dirty="0"/>
              <a:t>the regenerative process, a plethora of growth factors, cytokines, chemokines, and other bioactive substances are produced by activated immune cells which promote cell survival, tissue remodelling, and angiogenesis. </a:t>
            </a:r>
            <a:endParaRPr lang="en-US" dirty="0"/>
          </a:p>
          <a:p>
            <a:pPr lvl="0"/>
            <a:r>
              <a:rPr lang="en-IN" dirty="0"/>
              <a:t>The activated immune cells also produce reactive oxygen species, that are genotoxic and mutagenic. </a:t>
            </a:r>
            <a:endParaRPr lang="en-US" dirty="0"/>
          </a:p>
          <a:p>
            <a:pPr lvl="0"/>
            <a:r>
              <a:rPr lang="en-IN" b="1" dirty="0"/>
              <a:t>One key molecular step </a:t>
            </a:r>
            <a:r>
              <a:rPr lang="en-IN" dirty="0" smtClean="0"/>
              <a:t>- activation </a:t>
            </a:r>
            <a:r>
              <a:rPr lang="en-IN" dirty="0"/>
              <a:t>of the NF-κβ pathway in hepatocytes which in turn blocks apoptosis, allowing the dividing hepatocytes to incur genotoxic stress and to accumulate mutations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mtClean="0"/>
              <a:t/>
            </a:r>
            <a:br>
              <a:rPr lang="en-IN" b="1" smtClean="0"/>
            </a:br>
            <a:r>
              <a:rPr lang="en-IN" b="1" smtClean="0"/>
              <a:t>Hepatitis </a:t>
            </a:r>
            <a:r>
              <a:rPr lang="en-IN" b="1"/>
              <a:t>B </a:t>
            </a:r>
            <a:r>
              <a:rPr lang="en-IN" b="1" smtClean="0"/>
              <a:t>virus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72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93882"/>
            <a:ext cx="8704185" cy="3673381"/>
          </a:xfrm>
        </p:spPr>
        <p:txBody>
          <a:bodyPr>
            <a:normAutofit/>
          </a:bodyPr>
          <a:lstStyle/>
          <a:p>
            <a:pPr lvl="0"/>
            <a:r>
              <a:rPr lang="en-IN" sz="2500" b="1" dirty="0" smtClean="0"/>
              <a:t>Hepatitis </a:t>
            </a:r>
            <a:r>
              <a:rPr lang="en-IN" sz="2500" b="1" dirty="0"/>
              <a:t>B X gene (</a:t>
            </a:r>
            <a:r>
              <a:rPr lang="en-IN" sz="2500" b="1" i="1" dirty="0" err="1"/>
              <a:t>HBx</a:t>
            </a:r>
            <a:r>
              <a:rPr lang="en-IN" sz="2500" b="1" dirty="0" smtClean="0"/>
              <a:t>) - </a:t>
            </a:r>
            <a:r>
              <a:rPr lang="en-IN" sz="2500" dirty="0" smtClean="0"/>
              <a:t> </a:t>
            </a:r>
            <a:r>
              <a:rPr lang="en-IN" sz="2500" dirty="0"/>
              <a:t>a regulatory gene in HBV genome, can activate the transcription of cellular and viral genes. </a:t>
            </a:r>
            <a:endParaRPr lang="en-US" sz="2500" dirty="0"/>
          </a:p>
          <a:p>
            <a:pPr lvl="0"/>
            <a:r>
              <a:rPr lang="en-IN" sz="2500" b="1" dirty="0"/>
              <a:t>Deletion of tumor suppressor genes-</a:t>
            </a:r>
            <a:r>
              <a:rPr lang="en-IN" sz="2500" dirty="0"/>
              <a:t> Integration of viral DNA with the host genome can cause secondary rearrangements of chromosomes such as multiple deletions.</a:t>
            </a:r>
            <a:endParaRPr lang="en-US" sz="25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mtClean="0"/>
              <a:t/>
            </a:r>
            <a:br>
              <a:rPr lang="en-IN" b="1" smtClean="0"/>
            </a:br>
            <a:r>
              <a:rPr lang="en-IN" b="1" smtClean="0"/>
              <a:t>Hepatitis </a:t>
            </a:r>
            <a:r>
              <a:rPr lang="en-IN" b="1"/>
              <a:t>B </a:t>
            </a:r>
            <a:r>
              <a:rPr lang="en-IN" b="1" smtClean="0"/>
              <a:t>virus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04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02343"/>
            <a:ext cx="8856890" cy="3664920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C</a:t>
            </a:r>
            <a:r>
              <a:rPr lang="en-IN" dirty="0" smtClean="0"/>
              <a:t>aused </a:t>
            </a:r>
            <a:r>
              <a:rPr lang="en-IN" dirty="0"/>
              <a:t>by human herpesvirus 8 (HHV8). </a:t>
            </a:r>
            <a:endParaRPr lang="en-IN" dirty="0" smtClean="0"/>
          </a:p>
          <a:p>
            <a:r>
              <a:rPr lang="en-IN" dirty="0" smtClean="0"/>
              <a:t>Infects </a:t>
            </a:r>
            <a:r>
              <a:rPr lang="en-IN" dirty="0"/>
              <a:t>the endothelial cells and/or hematopoietic progenitor cells.  </a:t>
            </a:r>
            <a:endParaRPr lang="en-US" dirty="0"/>
          </a:p>
          <a:p>
            <a:pPr lvl="0"/>
            <a:r>
              <a:rPr lang="en-IN" dirty="0" smtClean="0"/>
              <a:t>Transformation </a:t>
            </a:r>
            <a:r>
              <a:rPr lang="en-IN" dirty="0"/>
              <a:t>of malignant cells is directly related to the expression of early lytic genes of HHV-8 such as viral G protein-coupled receptorK1</a:t>
            </a:r>
            <a:r>
              <a:rPr lang="en-IN" dirty="0" smtClean="0"/>
              <a:t>, </a:t>
            </a:r>
            <a:r>
              <a:rPr lang="en-IN" b="1" i="1" dirty="0" smtClean="0"/>
              <a:t>viral </a:t>
            </a:r>
            <a:r>
              <a:rPr lang="en-IN" b="1" i="1" dirty="0"/>
              <a:t>interleukin-6 (vIL-6)</a:t>
            </a:r>
            <a:r>
              <a:rPr lang="en-IN" dirty="0"/>
              <a:t> and K15.</a:t>
            </a:r>
            <a:endParaRPr lang="en-US" dirty="0"/>
          </a:p>
          <a:p>
            <a:pPr lvl="0"/>
            <a:r>
              <a:rPr lang="en-IN" dirty="0"/>
              <a:t>These genes induce the host cells to secrete the </a:t>
            </a:r>
            <a:r>
              <a:rPr lang="en-IN" dirty="0" err="1"/>
              <a:t>angiogenic</a:t>
            </a:r>
            <a:r>
              <a:rPr lang="en-IN" dirty="0"/>
              <a:t>, inflammatory and proliferative factors such </a:t>
            </a:r>
            <a:r>
              <a:rPr lang="en-IN" dirty="0" smtClean="0"/>
              <a:t>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Vascular </a:t>
            </a:r>
            <a:r>
              <a:rPr lang="en-IN" dirty="0"/>
              <a:t>endothelial growth factor (VEGF</a:t>
            </a:r>
            <a:r>
              <a:rPr lang="en-IN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Platelet-derived </a:t>
            </a:r>
            <a:r>
              <a:rPr lang="en-IN" dirty="0"/>
              <a:t>growth factor-β (PDGFB</a:t>
            </a:r>
            <a:r>
              <a:rPr lang="en-IN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Angiopoietin 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IL-6 </a:t>
            </a:r>
            <a:r>
              <a:rPr lang="en-IN" dirty="0"/>
              <a:t>and IL-8 </a:t>
            </a:r>
            <a:r>
              <a:rPr lang="en-IN" dirty="0" smtClean="0"/>
              <a:t>- continuous </a:t>
            </a:r>
            <a:r>
              <a:rPr lang="en-IN" dirty="0"/>
              <a:t>growth and transformation of cells.	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Kaposi's </a:t>
            </a:r>
            <a:r>
              <a:rPr lang="en-IN" b="1" dirty="0"/>
              <a:t>sarcoma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38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682587"/>
              </p:ext>
            </p:extLst>
          </p:nvPr>
        </p:nvGraphicFramePr>
        <p:xfrm>
          <a:off x="907080" y="586585"/>
          <a:ext cx="7177134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esentation" r:id="rId4" imgW="4570603" imgH="3427427" progId="PowerPoint.Show.12">
                  <p:embed/>
                </p:oleObj>
              </mc:Choice>
              <mc:Fallback>
                <p:oleObj name="Presentation" r:id="rId4" imgW="4570603" imgH="342742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7080" y="586585"/>
                        <a:ext cx="7177134" cy="34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65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66492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Oncogenes - </a:t>
            </a:r>
            <a:r>
              <a:rPr lang="en-IN" dirty="0" smtClean="0"/>
              <a:t> </a:t>
            </a:r>
            <a:r>
              <a:rPr lang="en-IN" dirty="0"/>
              <a:t>encode certain proteins (</a:t>
            </a:r>
            <a:r>
              <a:rPr lang="en-IN" dirty="0" err="1" smtClean="0"/>
              <a:t>onco</a:t>
            </a:r>
            <a:r>
              <a:rPr lang="en-IN" dirty="0" smtClean="0"/>
              <a:t> proteins</a:t>
            </a:r>
            <a:r>
              <a:rPr lang="en-IN" dirty="0"/>
              <a:t>) that trigger the transformation of normal cells into cancer cells.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i="1" dirty="0" smtClean="0"/>
              <a:t>V-</a:t>
            </a:r>
            <a:r>
              <a:rPr lang="en-IN" b="1" i="1" dirty="0" err="1" smtClean="0"/>
              <a:t>onc</a:t>
            </a:r>
            <a:r>
              <a:rPr lang="en-IN" b="1" i="1" dirty="0" smtClean="0"/>
              <a:t> (</a:t>
            </a:r>
            <a:r>
              <a:rPr lang="en-IN" b="1" dirty="0"/>
              <a:t>viral oncogenes): </a:t>
            </a:r>
            <a:r>
              <a:rPr lang="en-IN" dirty="0" smtClean="0"/>
              <a:t>Essential </a:t>
            </a:r>
            <a:r>
              <a:rPr lang="en-IN" dirty="0"/>
              <a:t>for the replication of the virus. Viral oncogenes are expressed only by certain retroviruses (called as acutely transforming retroviruses)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i="1" dirty="0"/>
              <a:t>C-</a:t>
            </a:r>
            <a:r>
              <a:rPr lang="en-IN" b="1" i="1" dirty="0" err="1"/>
              <a:t>onc</a:t>
            </a:r>
            <a:r>
              <a:rPr lang="en-IN" b="1" i="1" dirty="0"/>
              <a:t> (</a:t>
            </a:r>
            <a:r>
              <a:rPr lang="en-IN" b="1" dirty="0"/>
              <a:t>cellular oncogenes)</a:t>
            </a:r>
            <a:r>
              <a:rPr lang="en-IN" dirty="0"/>
              <a:t>: </a:t>
            </a:r>
            <a:r>
              <a:rPr lang="en-IN" dirty="0" smtClean="0"/>
              <a:t>Cellular </a:t>
            </a:r>
            <a:r>
              <a:rPr lang="en-IN" dirty="0"/>
              <a:t>counter part of viral oncogenes present in the cancer cells</a:t>
            </a:r>
            <a:endParaRPr lang="en-US" dirty="0"/>
          </a:p>
          <a:p>
            <a:pPr lvl="0"/>
            <a:r>
              <a:rPr lang="en-IN" b="1" i="1" dirty="0"/>
              <a:t>Proto-oncogenes</a:t>
            </a:r>
            <a:r>
              <a:rPr lang="en-IN" dirty="0"/>
              <a:t> </a:t>
            </a:r>
            <a:r>
              <a:rPr lang="en-IN" dirty="0" smtClean="0"/>
              <a:t>- cellular </a:t>
            </a:r>
            <a:r>
              <a:rPr lang="en-IN" dirty="0"/>
              <a:t>counter part of viral oncogenes present in the normal host cells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VIRAL </a:t>
            </a:r>
            <a:r>
              <a:rPr lang="en-IN" b="1" dirty="0"/>
              <a:t>ONCOGENESIS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0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07" y="1044700"/>
            <a:ext cx="8704185" cy="3722563"/>
          </a:xfrm>
        </p:spPr>
        <p:txBody>
          <a:bodyPr>
            <a:normAutofit fontScale="92500" lnSpcReduction="10000"/>
          </a:bodyPr>
          <a:lstStyle/>
          <a:p>
            <a:r>
              <a:rPr lang="en-IN" sz="2700" dirty="0"/>
              <a:t>F</a:t>
            </a:r>
            <a:r>
              <a:rPr lang="en-IN" sz="2700" dirty="0" smtClean="0"/>
              <a:t>our categories of genes present in the host cell which regulate the cellular growth &amp; proliferation.  </a:t>
            </a:r>
          </a:p>
          <a:p>
            <a:r>
              <a:rPr lang="en-IN" sz="2700" dirty="0" smtClean="0"/>
              <a:t>Defect </a:t>
            </a:r>
            <a:r>
              <a:rPr lang="en-IN" sz="2700" dirty="0"/>
              <a:t>in any of these regulatory genes would lead to transformation of the normal host cells into abnormal tumor cells. </a:t>
            </a:r>
            <a:endParaRPr lang="en-US" sz="27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 smtClean="0"/>
              <a:t>Proto-oncogenes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 smtClean="0"/>
              <a:t>Anti-oncogenes </a:t>
            </a:r>
            <a:r>
              <a:rPr lang="en-IN" sz="2700" dirty="0"/>
              <a:t>or tumor suppressor </a:t>
            </a:r>
            <a:r>
              <a:rPr lang="en-IN" sz="2700" dirty="0" smtClean="0"/>
              <a:t>genes</a:t>
            </a:r>
            <a:endParaRPr lang="en-IN" sz="27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 smtClean="0"/>
              <a:t>Apoptosis-regulatory </a:t>
            </a:r>
            <a:r>
              <a:rPr lang="en-IN" sz="2700" dirty="0"/>
              <a:t>genes </a:t>
            </a:r>
            <a:endParaRPr lang="en-IN" sz="27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 smtClean="0"/>
              <a:t>DNA </a:t>
            </a:r>
            <a:r>
              <a:rPr lang="en-IN" sz="2700" dirty="0"/>
              <a:t>repair genes </a:t>
            </a:r>
            <a:endParaRPr lang="en-US" sz="27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Genes regulating host cell </a:t>
            </a:r>
            <a:r>
              <a:rPr lang="en-IN" b="1" dirty="0" smtClean="0"/>
              <a:t>growth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9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07" y="1067456"/>
            <a:ext cx="8704185" cy="3788801"/>
          </a:xfrm>
        </p:spPr>
        <p:txBody>
          <a:bodyPr>
            <a:normAutofit fontScale="92500"/>
          </a:bodyPr>
          <a:lstStyle/>
          <a:p>
            <a:pPr lvl="0"/>
            <a:r>
              <a:rPr lang="en-IN" b="1" dirty="0" smtClean="0"/>
              <a:t>Proto-oncogenes: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Promote </a:t>
            </a:r>
            <a:r>
              <a:rPr lang="en-IN" dirty="0"/>
              <a:t>the host cell growth and proliferation that are essential for </a:t>
            </a:r>
            <a:r>
              <a:rPr lang="en-IN" dirty="0" smtClean="0"/>
              <a:t>life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Over </a:t>
            </a:r>
            <a:r>
              <a:rPr lang="en-IN" dirty="0"/>
              <a:t>activation of proto-oncogenes may lead to transformation of host cells.</a:t>
            </a:r>
            <a:endParaRPr lang="en-US" dirty="0"/>
          </a:p>
          <a:p>
            <a:pPr lvl="0"/>
            <a:r>
              <a:rPr lang="en-IN" b="1" dirty="0"/>
              <a:t>Anti-oncogenes or tumor suppressor </a:t>
            </a:r>
            <a:r>
              <a:rPr lang="en-IN" b="1" dirty="0" smtClean="0"/>
              <a:t>genes</a:t>
            </a:r>
            <a:r>
              <a:rPr lang="en-IN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C</a:t>
            </a:r>
            <a:r>
              <a:rPr lang="en-IN" dirty="0" smtClean="0"/>
              <a:t>ontinuously </a:t>
            </a:r>
            <a:r>
              <a:rPr lang="en-IN" dirty="0"/>
              <a:t>check cellular growth and proliferation and supress any abnormal proliferation of cells.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 </a:t>
            </a:r>
            <a:r>
              <a:rPr lang="en-IN" dirty="0"/>
              <a:t>Inactivation of </a:t>
            </a:r>
            <a:r>
              <a:rPr lang="en-IN" dirty="0" smtClean="0"/>
              <a:t>tumor suppressor </a:t>
            </a:r>
            <a:r>
              <a:rPr lang="en-IN" dirty="0"/>
              <a:t>genes permits the abnormal event to occur resulting in cell transformation.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Genes regulating host cell </a:t>
            </a:r>
            <a:r>
              <a:rPr lang="en-IN" b="1" dirty="0" smtClean="0"/>
              <a:t>growth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0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524"/>
            <a:ext cx="9000445" cy="383066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b="1" dirty="0" smtClean="0"/>
              <a:t>Apoptosis-regulatory genes</a:t>
            </a:r>
            <a:r>
              <a:rPr lang="en-IN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Control </a:t>
            </a:r>
            <a:r>
              <a:rPr lang="en-IN" dirty="0"/>
              <a:t>the programmed cell </a:t>
            </a:r>
            <a:r>
              <a:rPr lang="en-IN" dirty="0" smtClean="0"/>
              <a:t>death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Either </a:t>
            </a:r>
            <a:r>
              <a:rPr lang="en-IN" dirty="0"/>
              <a:t>up-regulate or down-regulate apoptosis depending on the requirement.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May </a:t>
            </a:r>
            <a:r>
              <a:rPr lang="en-IN" dirty="0"/>
              <a:t>act as proto-oncogenes or tumor suppressor genes.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Mutations </a:t>
            </a:r>
            <a:r>
              <a:rPr lang="en-IN" dirty="0"/>
              <a:t>in apoptosis-regulatory genes are another mechanism by which the cellular transformation is accelerated.</a:t>
            </a:r>
            <a:endParaRPr lang="en-US" dirty="0"/>
          </a:p>
          <a:p>
            <a:pPr lvl="0"/>
            <a:r>
              <a:rPr lang="en-IN" b="1" dirty="0"/>
              <a:t>DNA repair </a:t>
            </a:r>
            <a:r>
              <a:rPr lang="en-IN" b="1" dirty="0" smtClean="0"/>
              <a:t>genes</a:t>
            </a:r>
            <a:r>
              <a:rPr lang="en-IN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Normal </a:t>
            </a:r>
            <a:r>
              <a:rPr lang="en-IN" dirty="0"/>
              <a:t>host genes that repair any mutations occurring during the cell growth. </a:t>
            </a: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Failure </a:t>
            </a:r>
            <a:r>
              <a:rPr lang="en-IN" dirty="0"/>
              <a:t>of DNA repair genes lead to inability to repair the damaged DNA and may lead to persistent mutation.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Genes regulating host cell </a:t>
            </a:r>
            <a:r>
              <a:rPr lang="en-IN" b="1" dirty="0" smtClean="0"/>
              <a:t>growth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8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97405"/>
            <a:ext cx="8246070" cy="3512209"/>
          </a:xfrm>
        </p:spPr>
        <p:txBody>
          <a:bodyPr>
            <a:normAutofit/>
          </a:bodyPr>
          <a:lstStyle/>
          <a:p>
            <a:pPr lvl="0"/>
            <a:r>
              <a:rPr lang="en-IN" dirty="0" smtClean="0"/>
              <a:t>Establishing </a:t>
            </a:r>
            <a:r>
              <a:rPr lang="en-IN" dirty="0"/>
              <a:t>persistent </a:t>
            </a:r>
            <a:r>
              <a:rPr lang="en-IN" dirty="0" smtClean="0"/>
              <a:t>infection</a:t>
            </a:r>
          </a:p>
          <a:p>
            <a:r>
              <a:rPr lang="en-IN" dirty="0" smtClean="0"/>
              <a:t>Evades </a:t>
            </a:r>
            <a:r>
              <a:rPr lang="en-IN" dirty="0"/>
              <a:t>host immune response</a:t>
            </a:r>
            <a:endParaRPr lang="en-US" dirty="0"/>
          </a:p>
          <a:p>
            <a:r>
              <a:rPr lang="en-IN" dirty="0"/>
              <a:t>Immunosuppression</a:t>
            </a:r>
            <a:endParaRPr lang="en-US" dirty="0"/>
          </a:p>
          <a:p>
            <a:r>
              <a:rPr lang="en-IN" dirty="0"/>
              <a:t>Host cell susceptibility</a:t>
            </a:r>
            <a:endParaRPr lang="en-US" dirty="0"/>
          </a:p>
          <a:p>
            <a:pPr lvl="0"/>
            <a:r>
              <a:rPr lang="en-US" dirty="0" smtClean="0"/>
              <a:t>Retention </a:t>
            </a:r>
            <a:r>
              <a:rPr lang="en-US" dirty="0"/>
              <a:t>of viral nucleic acid inside the host cells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Events </a:t>
            </a:r>
            <a:r>
              <a:rPr lang="en-IN" b="1" dirty="0"/>
              <a:t>that must occur before oncogenesis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4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255054"/>
            <a:ext cx="8856890" cy="3512209"/>
          </a:xfrm>
        </p:spPr>
        <p:txBody>
          <a:bodyPr>
            <a:normAutofit/>
          </a:bodyPr>
          <a:lstStyle/>
          <a:p>
            <a:pPr lvl="0"/>
            <a:r>
              <a:rPr lang="en-IN" dirty="0" smtClean="0"/>
              <a:t>Prolonged </a:t>
            </a:r>
            <a:r>
              <a:rPr lang="en-IN" dirty="0"/>
              <a:t>interaction between the tumor virus and the host cell is essential for oncogenesis to develop </a:t>
            </a:r>
            <a:endParaRPr lang="en-IN" dirty="0" smtClean="0"/>
          </a:p>
          <a:p>
            <a:pPr lvl="0"/>
            <a:r>
              <a:rPr lang="en-IN" dirty="0" smtClean="0"/>
              <a:t>Possible </a:t>
            </a:r>
            <a:r>
              <a:rPr lang="en-IN" dirty="0"/>
              <a:t>only when the tumor virus establishes a long-term persistent infection in host cells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>Establishing persistent </a:t>
            </a:r>
            <a:r>
              <a:rPr lang="en-IN" b="1" dirty="0" smtClean="0"/>
              <a:t>infection</a:t>
            </a:r>
            <a:r>
              <a:rPr lang="en-IN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85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6849</TotalTime>
  <Words>2157</Words>
  <Application>Microsoft Office PowerPoint</Application>
  <PresentationFormat>On-screen Show (16:9)</PresentationFormat>
  <Paragraphs>227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Concourse</vt:lpstr>
      <vt:lpstr>Presentation</vt:lpstr>
      <vt:lpstr>ONCOGENIC  VIRUSES</vt:lpstr>
      <vt:lpstr> CLASSIFICATION OF ONCOGENIC VIRUSES </vt:lpstr>
      <vt:lpstr> CLASSIFICATION OF ONCOGENIC VIRUSES </vt:lpstr>
      <vt:lpstr> VIRAL ONCOGENESIS </vt:lpstr>
      <vt:lpstr>Genes regulating host cell growth </vt:lpstr>
      <vt:lpstr>Genes regulating host cell growth </vt:lpstr>
      <vt:lpstr>Genes regulating host cell growth </vt:lpstr>
      <vt:lpstr> Events that must occur before oncogenesis </vt:lpstr>
      <vt:lpstr> Establishing persistent infection  </vt:lpstr>
      <vt:lpstr>Evades host immune response </vt:lpstr>
      <vt:lpstr>Immunosuppression </vt:lpstr>
      <vt:lpstr>Host cell susceptibility </vt:lpstr>
      <vt:lpstr>Retention of viral nucleic acid inside the host cells </vt:lpstr>
      <vt:lpstr> Mechanism of viral oncogenesis </vt:lpstr>
      <vt:lpstr> Mechanism of viral oncogenesis </vt:lpstr>
      <vt:lpstr>Oncogenic RNA Viruses  Retrovirus</vt:lpstr>
      <vt:lpstr>Oncogenic retroviruses  </vt:lpstr>
      <vt:lpstr>Oncogenic retroviruses  </vt:lpstr>
      <vt:lpstr> Oncogenicity of HTLV-I </vt:lpstr>
      <vt:lpstr> Oncogenicity of HTLV-I </vt:lpstr>
      <vt:lpstr>Hepatitis C </vt:lpstr>
      <vt:lpstr> Oncogenic DNA Viruses </vt:lpstr>
      <vt:lpstr>Mechanism of oncogenesis</vt:lpstr>
      <vt:lpstr>Mechanism of oncogenesis</vt:lpstr>
      <vt:lpstr>Mechanism of oncogenesis</vt:lpstr>
      <vt:lpstr>Role of host immune response and c-MYC oncogene </vt:lpstr>
      <vt:lpstr> Human Papillomavirus </vt:lpstr>
      <vt:lpstr>Mechanism of oncogenesis </vt:lpstr>
      <vt:lpstr>Mechanism of oncogenesis </vt:lpstr>
      <vt:lpstr> Hepatitis B virus </vt:lpstr>
      <vt:lpstr> Hepatitis B virus </vt:lpstr>
      <vt:lpstr> Hepatitis B virus </vt:lpstr>
      <vt:lpstr> Kaposi's sarcoma 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 Munish</cp:lastModifiedBy>
  <cp:revision>1301</cp:revision>
  <dcterms:created xsi:type="dcterms:W3CDTF">2013-08-21T19:17:07Z</dcterms:created>
  <dcterms:modified xsi:type="dcterms:W3CDTF">2023-10-21T08:33:35Z</dcterms:modified>
</cp:coreProperties>
</file>