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65" r:id="rId5"/>
    <p:sldId id="269" r:id="rId6"/>
    <p:sldId id="266" r:id="rId7"/>
    <p:sldId id="270" r:id="rId8"/>
    <p:sldId id="271" r:id="rId9"/>
    <p:sldId id="272" r:id="rId10"/>
    <p:sldId id="273"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92FD7C-4F0B-4F23-9016-FFE2872C7E38}" type="datetimeFigureOut">
              <a:rPr lang="en-US" smtClean="0"/>
              <a:pPr/>
              <a:t>11/13/2021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97CC0D-6416-4F30-947B-8D87ACDF2D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7CC0D-6416-4F30-947B-8D87ACDF2D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7CC0D-6416-4F30-947B-8D87ACDF2D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7CC0D-6416-4F30-947B-8D87ACDF2D9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97CC0D-6416-4F30-947B-8D87ACDF2D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97CC0D-6416-4F30-947B-8D87ACDF2D9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97CC0D-6416-4F30-947B-8D87ACDF2D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97CC0D-6416-4F30-947B-8D87ACDF2D9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92FD7C-4F0B-4F23-9016-FFE2872C7E38}" type="datetimeFigureOut">
              <a:rPr lang="en-US" smtClean="0"/>
              <a:pPr/>
              <a:t>11/13/2021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97CC0D-6416-4F30-947B-8D87ACDF2D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92FD7C-4F0B-4F23-9016-FFE2872C7E38}" type="datetimeFigureOut">
              <a:rPr lang="en-US" smtClean="0"/>
              <a:pPr/>
              <a:t>11/13/2021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97CC0D-6416-4F30-947B-8D87ACDF2D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92FD7C-4F0B-4F23-9016-FFE2872C7E38}" type="datetimeFigureOut">
              <a:rPr lang="en-US" smtClean="0"/>
              <a:pPr/>
              <a:t>11/13/2021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97CC0D-6416-4F30-947B-8D87ACDF2D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92FD7C-4F0B-4F23-9016-FFE2872C7E38}" type="datetimeFigureOut">
              <a:rPr lang="en-US" smtClean="0"/>
              <a:pPr/>
              <a:t>11/13/2021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97CC0D-6416-4F30-947B-8D87ACDF2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1828800"/>
          </a:xfrm>
        </p:spPr>
        <p:txBody>
          <a:bodyPr>
            <a:normAutofit/>
          </a:bodyPr>
          <a:lstStyle/>
          <a:p>
            <a:pPr algn="l"/>
            <a:r>
              <a:rPr lang="en-US" sz="2200" dirty="0" smtClean="0">
                <a:solidFill>
                  <a:schemeClr val="tx1"/>
                </a:solidFill>
                <a:effectLst/>
                <a:latin typeface="Times New Roman" pitchFamily="18" charset="0"/>
                <a:cs typeface="Times New Roman" pitchFamily="18" charset="0"/>
              </a:rPr>
              <a:t>Subject Name:</a:t>
            </a:r>
            <a:r>
              <a:rPr lang="en-US" sz="2200" dirty="0" smtClean="0">
                <a:solidFill>
                  <a:srgbClr val="C00000"/>
                </a:solidFill>
                <a:effectLst/>
                <a:latin typeface="Times New Roman" pitchFamily="18" charset="0"/>
                <a:cs typeface="Times New Roman" pitchFamily="18" charset="0"/>
              </a:rPr>
              <a:t> Object Oriented Programming Using C++</a:t>
            </a:r>
            <a:br>
              <a:rPr lang="en-US" sz="2200" dirty="0" smtClean="0">
                <a:solidFill>
                  <a:srgbClr val="C00000"/>
                </a:solidFill>
                <a:effectLst/>
                <a:latin typeface="Times New Roman" pitchFamily="18" charset="0"/>
                <a:cs typeface="Times New Roman" pitchFamily="18" charset="0"/>
              </a:rPr>
            </a:br>
            <a:r>
              <a:rPr lang="en-US" sz="2200" dirty="0" smtClean="0">
                <a:solidFill>
                  <a:srgbClr val="C00000"/>
                </a:solidFill>
                <a:effectLst/>
                <a:latin typeface="Times New Roman" pitchFamily="18" charset="0"/>
                <a:cs typeface="Times New Roman" pitchFamily="18" charset="0"/>
              </a:rPr>
              <a:t/>
            </a:r>
            <a:br>
              <a:rPr lang="en-US" sz="2200" dirty="0" smtClean="0">
                <a:solidFill>
                  <a:srgbClr val="C00000"/>
                </a:solidFill>
                <a:effectLst/>
                <a:latin typeface="Times New Roman" pitchFamily="18" charset="0"/>
                <a:cs typeface="Times New Roman" pitchFamily="18" charset="0"/>
              </a:rPr>
            </a:br>
            <a:r>
              <a:rPr lang="en-US" sz="2200" dirty="0" smtClean="0">
                <a:solidFill>
                  <a:schemeClr val="tx1"/>
                </a:solidFill>
                <a:effectLst/>
                <a:latin typeface="Times New Roman" pitchFamily="18" charset="0"/>
                <a:cs typeface="Times New Roman" pitchFamily="18" charset="0"/>
              </a:rPr>
              <a:t>Subject Code:</a:t>
            </a:r>
            <a:r>
              <a:rPr lang="en-US" sz="2200" dirty="0" smtClean="0">
                <a:solidFill>
                  <a:srgbClr val="C00000"/>
                </a:solidFill>
                <a:effectLst/>
                <a:latin typeface="Times New Roman" pitchFamily="18" charset="0"/>
                <a:cs typeface="Times New Roman" pitchFamily="18" charset="0"/>
              </a:rPr>
              <a:t> BCA-301 N</a:t>
            </a:r>
            <a:br>
              <a:rPr lang="en-US" sz="2200" dirty="0" smtClean="0">
                <a:solidFill>
                  <a:srgbClr val="C00000"/>
                </a:solidFill>
                <a:effectLst/>
                <a:latin typeface="Times New Roman" pitchFamily="18" charset="0"/>
                <a:cs typeface="Times New Roman" pitchFamily="18" charset="0"/>
              </a:rPr>
            </a:br>
            <a:r>
              <a:rPr lang="en-US" sz="2200" dirty="0" smtClean="0">
                <a:solidFill>
                  <a:srgbClr val="C00000"/>
                </a:solidFill>
                <a:effectLst/>
                <a:latin typeface="Times New Roman" pitchFamily="18" charset="0"/>
                <a:cs typeface="Times New Roman" pitchFamily="18" charset="0"/>
              </a:rPr>
              <a:t/>
            </a:r>
            <a:br>
              <a:rPr lang="en-US" sz="2200" dirty="0" smtClean="0">
                <a:solidFill>
                  <a:srgbClr val="C00000"/>
                </a:solidFill>
                <a:effectLst/>
                <a:latin typeface="Times New Roman" pitchFamily="18" charset="0"/>
                <a:cs typeface="Times New Roman" pitchFamily="18" charset="0"/>
              </a:rPr>
            </a:br>
            <a:r>
              <a:rPr lang="en-US" sz="2200" dirty="0" smtClean="0">
                <a:solidFill>
                  <a:schemeClr val="tx1"/>
                </a:solidFill>
                <a:effectLst/>
                <a:latin typeface="Times New Roman" pitchFamily="18" charset="0"/>
                <a:cs typeface="Times New Roman" pitchFamily="18" charset="0"/>
              </a:rPr>
              <a:t>Subject Topic:</a:t>
            </a:r>
            <a:r>
              <a:rPr lang="en-US" sz="2200" dirty="0" smtClean="0">
                <a:solidFill>
                  <a:srgbClr val="C00000"/>
                </a:solidFill>
                <a:effectLst/>
                <a:latin typeface="Times New Roman" pitchFamily="18" charset="0"/>
                <a:cs typeface="Times New Roman" pitchFamily="18" charset="0"/>
              </a:rPr>
              <a:t> </a:t>
            </a:r>
            <a:r>
              <a:rPr lang="en-US" sz="2200" dirty="0" smtClean="0">
                <a:solidFill>
                  <a:srgbClr val="C00000"/>
                </a:solidFill>
                <a:effectLst/>
                <a:latin typeface="Times New Roman" pitchFamily="18" charset="0"/>
                <a:cs typeface="Times New Roman" pitchFamily="18" charset="0"/>
              </a:rPr>
              <a:t>Characteristics </a:t>
            </a:r>
            <a:r>
              <a:rPr lang="en-US" sz="2200" dirty="0" smtClean="0">
                <a:solidFill>
                  <a:srgbClr val="C00000"/>
                </a:solidFill>
                <a:effectLst/>
                <a:latin typeface="Times New Roman" pitchFamily="18" charset="0"/>
                <a:cs typeface="Times New Roman" pitchFamily="18" charset="0"/>
              </a:rPr>
              <a:t> of  Object </a:t>
            </a:r>
            <a:r>
              <a:rPr lang="en-US" sz="2200" dirty="0" smtClean="0">
                <a:solidFill>
                  <a:srgbClr val="C00000"/>
                </a:solidFill>
                <a:effectLst/>
                <a:latin typeface="Times New Roman" pitchFamily="18" charset="0"/>
                <a:cs typeface="Times New Roman" pitchFamily="18" charset="0"/>
              </a:rPr>
              <a:t>Oriented </a:t>
            </a:r>
            <a:r>
              <a:rPr lang="en-US" sz="2200" dirty="0" smtClean="0">
                <a:solidFill>
                  <a:srgbClr val="C00000"/>
                </a:solidFill>
                <a:effectLst/>
                <a:latin typeface="Times New Roman" pitchFamily="18" charset="0"/>
                <a:cs typeface="Times New Roman" pitchFamily="18" charset="0"/>
              </a:rPr>
              <a:t>Programming</a:t>
            </a:r>
            <a:endParaRPr lang="en-US" sz="2200" b="1" dirty="0">
              <a:solidFill>
                <a:schemeClr val="bg1"/>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1143000" y="3124200"/>
            <a:ext cx="6560234" cy="2057400"/>
          </a:xfrm>
        </p:spPr>
        <p:txBody>
          <a:bodyPr>
            <a:normAutofit/>
          </a:bodyPr>
          <a:lstStyle/>
          <a:p>
            <a:pPr algn="ctr"/>
            <a:r>
              <a:rPr lang="en-US" sz="2800" dirty="0" smtClean="0">
                <a:latin typeface="Times New Roman" pitchFamily="18" charset="0"/>
                <a:cs typeface="Times New Roman" pitchFamily="18" charset="0"/>
              </a:rPr>
              <a:t>Abhishek Dwivedi</a:t>
            </a:r>
          </a:p>
          <a:p>
            <a:pPr algn="ctr"/>
            <a:r>
              <a:rPr lang="en-US" sz="2400" dirty="0" smtClean="0">
                <a:latin typeface="Times New Roman" pitchFamily="18" charset="0"/>
                <a:cs typeface="Times New Roman" pitchFamily="18" charset="0"/>
              </a:rPr>
              <a:t>Assistant Professor</a:t>
            </a:r>
          </a:p>
          <a:p>
            <a:pPr algn="ctr"/>
            <a:r>
              <a:rPr lang="en-US" sz="2800" dirty="0" smtClean="0">
                <a:latin typeface="Times New Roman" pitchFamily="18" charset="0"/>
                <a:cs typeface="Times New Roman" pitchFamily="18" charset="0"/>
              </a:rPr>
              <a:t>Department of Computer Application</a:t>
            </a:r>
          </a:p>
          <a:p>
            <a:pPr algn="ctr"/>
            <a:r>
              <a:rPr lang="en-US" sz="2800" dirty="0" smtClean="0">
                <a:latin typeface="Times New Roman" pitchFamily="18" charset="0"/>
                <a:cs typeface="Times New Roman" pitchFamily="18" charset="0"/>
              </a:rPr>
              <a:t>UIET, CSJM University, Kanpur</a:t>
            </a:r>
          </a:p>
          <a:p>
            <a:endParaRPr lang="en-US" sz="2400" dirty="0">
              <a:solidFill>
                <a:srgbClr val="C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solidFill>
                  <a:schemeClr val="bg1"/>
                </a:solidFill>
                <a:latin typeface="Times New Roman" pitchFamily="18" charset="0"/>
                <a:cs typeface="Times New Roman" pitchFamily="18" charset="0"/>
              </a:rPr>
              <a:t>Dog, Cat, Cow can be Derived Class of Animal Base Class.</a:t>
            </a: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4400" b="1" dirty="0" smtClean="0">
                <a:solidFill>
                  <a:srgbClr val="C00000"/>
                </a:solidFill>
                <a:effectLst/>
                <a:latin typeface="Times New Roman" pitchFamily="18" charset="0"/>
                <a:cs typeface="Times New Roman" pitchFamily="18" charset="0"/>
              </a:rPr>
              <a:t>Inheritance Example</a:t>
            </a:r>
            <a:endParaRPr lang="en-US" sz="4400" b="1" dirty="0">
              <a:solidFill>
                <a:srgbClr val="C00000"/>
              </a:solidFill>
              <a:effectLst/>
              <a:latin typeface="Times New Roman" pitchFamily="18" charset="0"/>
              <a:cs typeface="Times New Roman" pitchFamily="18" charset="0"/>
            </a:endParaRPr>
          </a:p>
        </p:txBody>
      </p:sp>
      <p:pic>
        <p:nvPicPr>
          <p:cNvPr id="4" name="Picture 3" descr="inheritance.png"/>
          <p:cNvPicPr>
            <a:picLocks noChangeAspect="1"/>
          </p:cNvPicPr>
          <p:nvPr/>
        </p:nvPicPr>
        <p:blipFill>
          <a:blip r:embed="rId2">
            <a:grayscl/>
          </a:blip>
          <a:stretch>
            <a:fillRect/>
          </a:stretch>
        </p:blipFill>
        <p:spPr>
          <a:xfrm>
            <a:off x="2209800" y="2362200"/>
            <a:ext cx="4724400" cy="304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638799"/>
          </a:xfrm>
        </p:spPr>
        <p:txBody>
          <a:bodyPr>
            <a:noAutofit/>
          </a:bodyPr>
          <a:lstStyle/>
          <a:p>
            <a:pPr algn="just">
              <a:buNone/>
            </a:pPr>
            <a:r>
              <a:rPr lang="en-US" sz="2200" dirty="0" smtClean="0">
                <a:latin typeface="Times New Roman" pitchFamily="18" charset="0"/>
                <a:cs typeface="Times New Roman" pitchFamily="18" charset="0"/>
              </a:rPr>
              <a:t>    Polymorphism means many forms. Polymorphism is an important feature of OOP and is usually implemented as operator overloading or function overloading. Operator overloading is a process in which an operator behaves differently in different situations. Similarly, in function overloading, the same function behaves differently in different situations.</a:t>
            </a:r>
          </a:p>
          <a:p>
            <a:pPr algn="just"/>
            <a:endParaRPr lang="en-US" sz="2200" dirty="0" smtClean="0">
              <a:latin typeface="Times New Roman" pitchFamily="18" charset="0"/>
              <a:cs typeface="Times New Roman" pitchFamily="18" charset="0"/>
            </a:endParaRPr>
          </a:p>
          <a:p>
            <a:pPr algn="just"/>
            <a:r>
              <a:rPr lang="en-US" sz="2200" b="1" dirty="0" smtClean="0">
                <a:solidFill>
                  <a:srgbClr val="C00000"/>
                </a:solidFill>
                <a:latin typeface="Times New Roman" pitchFamily="18" charset="0"/>
                <a:cs typeface="Times New Roman" pitchFamily="18" charset="0"/>
              </a:rPr>
              <a:t>Dynamic Binding:</a:t>
            </a:r>
            <a:r>
              <a:rPr lang="en-US" sz="2200" dirty="0" smtClean="0">
                <a:solidFill>
                  <a:schemeClr val="bg1"/>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OOP supports dynamic binding in which function call is resolved at runtime. This means that the code to be executed as a result of a function call is decided at runtime. Virtual functions are an example of dynamic binding.</a:t>
            </a:r>
          </a:p>
          <a:p>
            <a:pPr algn="just"/>
            <a:endParaRPr lang="en-US" sz="2200" dirty="0" smtClean="0">
              <a:latin typeface="Times New Roman" pitchFamily="18" charset="0"/>
              <a:cs typeface="Times New Roman" pitchFamily="18" charset="0"/>
            </a:endParaRPr>
          </a:p>
          <a:p>
            <a:pPr algn="just"/>
            <a:r>
              <a:rPr lang="en-US" sz="2200" b="1" dirty="0" smtClean="0">
                <a:solidFill>
                  <a:srgbClr val="C00000"/>
                </a:solidFill>
                <a:latin typeface="Times New Roman" pitchFamily="18" charset="0"/>
                <a:cs typeface="Times New Roman" pitchFamily="18" charset="0"/>
              </a:rPr>
              <a:t>Message Passing: </a:t>
            </a:r>
            <a:r>
              <a:rPr lang="en-US" sz="2200" dirty="0" smtClean="0">
                <a:latin typeface="Times New Roman" pitchFamily="18" charset="0"/>
                <a:cs typeface="Times New Roman" pitchFamily="18" charset="0"/>
              </a:rPr>
              <a:t>In OOP, objects communicate with each other using messages. When objects communicate, information is passed back and forth between the objects. A message generally consists of the object name, method name and actual data that is to be sent to another object.</a:t>
            </a:r>
          </a:p>
          <a:p>
            <a:endParaRPr lang="en-US" sz="2200" dirty="0"/>
          </a:p>
        </p:txBody>
      </p:sp>
      <p:sp>
        <p:nvSpPr>
          <p:cNvPr id="2" name="Title 1"/>
          <p:cNvSpPr>
            <a:spLocks noGrp="1"/>
          </p:cNvSpPr>
          <p:nvPr>
            <p:ph type="title"/>
          </p:nvPr>
        </p:nvSpPr>
        <p:spPr>
          <a:xfrm>
            <a:off x="457200" y="0"/>
            <a:ext cx="8382000" cy="533400"/>
          </a:xfrm>
        </p:spPr>
        <p:txBody>
          <a:bodyPr>
            <a:normAutofit fontScale="90000"/>
          </a:bodyPr>
          <a:lstStyle/>
          <a:p>
            <a:r>
              <a:rPr lang="fr-FR" sz="4800" dirty="0" smtClean="0">
                <a:latin typeface="Times New Roman" pitchFamily="18" charset="0"/>
                <a:cs typeface="Times New Roman" pitchFamily="18" charset="0"/>
              </a:rPr>
              <a:t/>
            </a:r>
            <a:br>
              <a:rPr lang="fr-FR" sz="4800" dirty="0" smtClean="0">
                <a:latin typeface="Times New Roman" pitchFamily="18" charset="0"/>
                <a:cs typeface="Times New Roman" pitchFamily="18" charset="0"/>
              </a:rPr>
            </a:br>
            <a:r>
              <a:rPr lang="fr-FR" sz="3900" dirty="0" smtClean="0">
                <a:solidFill>
                  <a:srgbClr val="C00000"/>
                </a:solidFill>
                <a:effectLst/>
                <a:latin typeface="Times New Roman" pitchFamily="18" charset="0"/>
                <a:cs typeface="Times New Roman" pitchFamily="18" charset="0"/>
              </a:rPr>
              <a:t> Polymorphism</a:t>
            </a:r>
            <a:endParaRPr lang="en-US" sz="3900" b="1" dirty="0">
              <a:solidFill>
                <a:srgbClr val="C00000"/>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b="1" dirty="0" smtClean="0">
                <a:solidFill>
                  <a:srgbClr val="C00000"/>
                </a:solidFill>
                <a:effectLst/>
                <a:latin typeface="Times New Roman" pitchFamily="18" charset="0"/>
                <a:cs typeface="Times New Roman" pitchFamily="18" charset="0"/>
              </a:rPr>
              <a:t>References:</a:t>
            </a:r>
            <a:endParaRPr lang="en-US" dirty="0">
              <a:effectLst/>
            </a:endParaRPr>
          </a:p>
        </p:txBody>
      </p:sp>
      <p:sp>
        <p:nvSpPr>
          <p:cNvPr id="3" name="Content Placeholder 2"/>
          <p:cNvSpPr>
            <a:spLocks noGrp="1"/>
          </p:cNvSpPr>
          <p:nvPr>
            <p:ph idx="1"/>
          </p:nvPr>
        </p:nvSpPr>
        <p:spPr/>
        <p:txBody>
          <a:bodyPr>
            <a:normAutofit/>
          </a:bodyPr>
          <a:lstStyle/>
          <a:p>
            <a:r>
              <a:rPr lang="en-US" sz="2400" dirty="0" smtClean="0">
                <a:solidFill>
                  <a:schemeClr val="tx1">
                    <a:lumMod val="85000"/>
                    <a:lumOff val="15000"/>
                  </a:schemeClr>
                </a:solidFill>
              </a:rPr>
              <a:t>www.studytonight.com</a:t>
            </a:r>
          </a:p>
          <a:p>
            <a:r>
              <a:rPr lang="en-US" sz="2400" dirty="0" smtClean="0">
                <a:solidFill>
                  <a:schemeClr val="tx1">
                    <a:lumMod val="85000"/>
                    <a:lumOff val="15000"/>
                  </a:schemeClr>
                </a:solidFill>
              </a:rPr>
              <a:t>www.tutorialpoint.com</a:t>
            </a:r>
          </a:p>
          <a:p>
            <a:r>
              <a:rPr lang="en-US" sz="2400" dirty="0" smtClean="0">
                <a:solidFill>
                  <a:schemeClr val="tx1">
                    <a:lumMod val="85000"/>
                    <a:lumOff val="15000"/>
                  </a:schemeClr>
                </a:solidFill>
              </a:rPr>
              <a:t>www.geeksforgeeks.org</a:t>
            </a:r>
          </a:p>
          <a:p>
            <a:r>
              <a:rPr lang="en-US" sz="2400" dirty="0" smtClean="0"/>
              <a:t>“Object oriented programming in C++” Robert Lafore </a:t>
            </a:r>
          </a:p>
          <a:p>
            <a:r>
              <a:rPr lang="en-US" sz="2400" dirty="0" smtClean="0"/>
              <a:t>“Object oriented programming with C++”, E.Balagurusamy</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500" dirty="0" smtClean="0">
                <a:latin typeface="Times New Roman" pitchFamily="18" charset="0"/>
                <a:cs typeface="Times New Roman" pitchFamily="18" charset="0"/>
              </a:rPr>
              <a:t>Objects</a:t>
            </a:r>
          </a:p>
          <a:p>
            <a:pPr algn="just">
              <a:buNone/>
            </a:pPr>
            <a:endParaRPr lang="en-US"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Classes</a:t>
            </a:r>
          </a:p>
          <a:p>
            <a:pPr>
              <a:buNone/>
            </a:pPr>
            <a:endParaRPr lang="fr-FR"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Encapsulation</a:t>
            </a:r>
          </a:p>
          <a:p>
            <a:pPr>
              <a:buNone/>
            </a:pPr>
            <a:endParaRPr lang="fr-FR"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Abstraction</a:t>
            </a:r>
          </a:p>
          <a:p>
            <a:pPr>
              <a:buNone/>
            </a:pPr>
            <a:endParaRPr lang="fr-FR"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Inheritance</a:t>
            </a:r>
          </a:p>
          <a:p>
            <a:pPr>
              <a:buNone/>
            </a:pPr>
            <a:endParaRPr lang="fr-FR"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Polymorphism</a:t>
            </a:r>
          </a:p>
          <a:p>
            <a:pPr algn="just"/>
            <a:endParaRPr lang="en-US" sz="2800" dirty="0">
              <a:latin typeface="Times New Roman" pitchFamily="18" charset="0"/>
              <a:cs typeface="Times New Roman" pitchFamily="18" charset="0"/>
            </a:endParaRPr>
          </a:p>
        </p:txBody>
      </p:sp>
      <p:sp>
        <p:nvSpPr>
          <p:cNvPr id="2" name="Title 1"/>
          <p:cNvSpPr>
            <a:spLocks noGrp="1"/>
          </p:cNvSpPr>
          <p:nvPr>
            <p:ph type="title"/>
          </p:nvPr>
        </p:nvSpPr>
        <p:spPr>
          <a:xfrm>
            <a:off x="533400" y="0"/>
            <a:ext cx="8229600" cy="1143000"/>
          </a:xfrm>
        </p:spPr>
        <p:txBody>
          <a:bodyPr>
            <a:normAutofit/>
          </a:bodyPr>
          <a:lstStyle/>
          <a:p>
            <a:r>
              <a:rPr lang="en-US" sz="2200" b="1" dirty="0" smtClean="0">
                <a:solidFill>
                  <a:srgbClr val="C00000"/>
                </a:solidFill>
                <a:effectLst/>
                <a:latin typeface="Times New Roman" pitchFamily="18" charset="0"/>
                <a:cs typeface="Times New Roman" pitchFamily="18" charset="0"/>
              </a:rPr>
              <a:t>The important Characteristics of Object Oriented Programming</a:t>
            </a:r>
            <a:endParaRPr lang="en-US" sz="2200" b="1" dirty="0">
              <a:solidFill>
                <a:srgbClr val="C00000"/>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p:spPr>
        <p:txBody>
          <a:bodyPr>
            <a:noAutofit/>
          </a:bodyPr>
          <a:lstStyle/>
          <a:p>
            <a:pPr algn="just"/>
            <a:r>
              <a:rPr lang="en-US" sz="3000" b="1" i="1" dirty="0" smtClean="0">
                <a:solidFill>
                  <a:schemeClr val="bg1"/>
                </a:solidFill>
                <a:latin typeface="Times New Roman" pitchFamily="18" charset="0"/>
                <a:cs typeface="Times New Roman" pitchFamily="18" charset="0"/>
              </a:rPr>
              <a:t>Objects:</a:t>
            </a:r>
            <a:r>
              <a:rPr lang="en-US" sz="2800"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Object is a real world entity, In other words, object is an entity that has state and behavior. Here, state means data and behavior means functionality. Object is a runtime entity, it is created at runtime. Object is an instance of a class. All the members of the class can be accessed through object. As the name </a:t>
            </a:r>
            <a:r>
              <a:rPr lang="en-US" sz="2800" i="1" dirty="0" smtClean="0">
                <a:latin typeface="Times New Roman" pitchFamily="18" charset="0"/>
                <a:cs typeface="Times New Roman" pitchFamily="18" charset="0"/>
              </a:rPr>
              <a:t>object-oriented</a:t>
            </a:r>
            <a:r>
              <a:rPr lang="en-US" sz="2800" dirty="0" smtClean="0">
                <a:latin typeface="Times New Roman" pitchFamily="18" charset="0"/>
                <a:cs typeface="Times New Roman" pitchFamily="18" charset="0"/>
              </a:rPr>
              <a:t> implies, </a:t>
            </a:r>
            <a:r>
              <a:rPr lang="en-US" sz="2800" i="1" dirty="0" smtClean="0">
                <a:latin typeface="Times New Roman" pitchFamily="18" charset="0"/>
                <a:cs typeface="Times New Roman" pitchFamily="18" charset="0"/>
              </a:rPr>
              <a:t>objects</a:t>
            </a:r>
            <a:r>
              <a:rPr lang="en-US" sz="2800" dirty="0" smtClean="0">
                <a:latin typeface="Times New Roman" pitchFamily="18" charset="0"/>
                <a:cs typeface="Times New Roman" pitchFamily="18" charset="0"/>
              </a:rPr>
              <a:t> are key to understanding object-oriented technology. There are many examples of real-world objects: dog, television set, bicycle etc.</a:t>
            </a:r>
          </a:p>
          <a:p>
            <a:pPr algn="just"/>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400" dirty="0" smtClean="0">
                <a:solidFill>
                  <a:srgbClr val="C00000"/>
                </a:solidFill>
                <a:effectLst/>
                <a:latin typeface="Times New Roman" pitchFamily="18" charset="0"/>
                <a:cs typeface="Times New Roman" pitchFamily="18" charset="0"/>
              </a:rPr>
              <a:t>Objects</a:t>
            </a:r>
            <a:endParaRPr lang="en-US" sz="4400" dirty="0">
              <a:solidFill>
                <a:srgbClr val="C00000"/>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oncepts-object (1).gif"/>
          <p:cNvPicPr>
            <a:picLocks noGrp="1" noChangeAspect="1"/>
          </p:cNvPicPr>
          <p:nvPr>
            <p:ph idx="1"/>
          </p:nvPr>
        </p:nvPicPr>
        <p:blipFill>
          <a:blip r:embed="rId2">
            <a:grayscl/>
          </a:blip>
          <a:stretch>
            <a:fillRect/>
          </a:stretch>
        </p:blipFill>
        <p:spPr>
          <a:xfrm>
            <a:off x="1295400" y="1676400"/>
            <a:ext cx="7162800" cy="4114800"/>
          </a:xfrm>
        </p:spPr>
      </p:pic>
      <p:sp>
        <p:nvSpPr>
          <p:cNvPr id="2" name="Title 1"/>
          <p:cNvSpPr>
            <a:spLocks noGrp="1"/>
          </p:cNvSpPr>
          <p:nvPr>
            <p:ph type="title"/>
          </p:nvPr>
        </p:nvSpPr>
        <p:spPr/>
        <p:txBody>
          <a:bodyPr>
            <a:normAutofit fontScale="90000"/>
          </a:bodyPr>
          <a:lstStyle/>
          <a:p>
            <a:pPr algn="l"/>
            <a:r>
              <a:rPr lang="en-US" sz="3600" dirty="0" smtClean="0">
                <a:solidFill>
                  <a:srgbClr val="C00000"/>
                </a:solidFill>
                <a:effectLst/>
                <a:latin typeface="Times New Roman" pitchFamily="18" charset="0"/>
                <a:cs typeface="Times New Roman" pitchFamily="18" charset="0"/>
              </a:rPr>
              <a:t>The following illustration is a common visual representation of a object:</a:t>
            </a:r>
            <a:endParaRPr lang="en-US" sz="3600" dirty="0">
              <a:solidFill>
                <a:srgbClr val="C00000"/>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C00000"/>
                </a:solidFill>
                <a:latin typeface="Times New Roman" pitchFamily="18" charset="0"/>
                <a:cs typeface="Times New Roman" pitchFamily="18" charset="0"/>
              </a:rPr>
              <a:t>Classes:</a:t>
            </a:r>
            <a:r>
              <a:rPr lang="en-US" dirty="0" smtClean="0">
                <a:solidFill>
                  <a:schemeClr val="bg1"/>
                </a:solidFill>
                <a:latin typeface="Times New Roman" pitchFamily="18" charset="0"/>
                <a:cs typeface="Times New Roman" pitchFamily="18" charset="0"/>
              </a:rPr>
              <a:t> </a:t>
            </a:r>
            <a:r>
              <a:rPr lang="en-US" dirty="0" smtClean="0">
                <a:latin typeface="Times New Roman" pitchFamily="18" charset="0"/>
                <a:cs typeface="Times New Roman" pitchFamily="18" charset="0"/>
              </a:rPr>
              <a:t>A class is the building block that leads to Object-Oriented programming. It is a user-defined data type, which holds its own data members and member functions, which can be accessed and used by creating an instance of that class. A class is like a blueprint for an object.</a:t>
            </a:r>
            <a:endParaRPr lang="en-US" dirty="0"/>
          </a:p>
        </p:txBody>
      </p:sp>
      <p:sp>
        <p:nvSpPr>
          <p:cNvPr id="2" name="Title 1"/>
          <p:cNvSpPr>
            <a:spLocks noGrp="1"/>
          </p:cNvSpPr>
          <p:nvPr>
            <p:ph type="title"/>
          </p:nvPr>
        </p:nvSpPr>
        <p:spPr/>
        <p:txBody>
          <a:bodyPr>
            <a:normAutofit/>
          </a:bodyPr>
          <a:lstStyle/>
          <a:p>
            <a:r>
              <a:rPr lang="en-US" sz="4400" dirty="0" smtClean="0">
                <a:solidFill>
                  <a:srgbClr val="C00000"/>
                </a:solidFill>
                <a:effectLst/>
                <a:latin typeface="Times New Roman" pitchFamily="18" charset="0"/>
                <a:cs typeface="Times New Roman" pitchFamily="18" charset="0"/>
              </a:rPr>
              <a:t>Classes</a:t>
            </a:r>
            <a:endParaRPr lang="en-US" sz="4400" dirty="0">
              <a:solidFill>
                <a:srgbClr val="C00000"/>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png"/>
          <p:cNvPicPr>
            <a:picLocks noGrp="1" noChangeAspect="1"/>
          </p:cNvPicPr>
          <p:nvPr>
            <p:ph idx="1"/>
          </p:nvPr>
        </p:nvPicPr>
        <p:blipFill>
          <a:blip r:embed="rId2">
            <a:grayscl/>
          </a:blip>
          <a:stretch>
            <a:fillRect/>
          </a:stretch>
        </p:blipFill>
        <p:spPr>
          <a:xfrm>
            <a:off x="1066800" y="1828800"/>
            <a:ext cx="7238999" cy="3733800"/>
          </a:xfrm>
        </p:spPr>
      </p:pic>
      <p:sp>
        <p:nvSpPr>
          <p:cNvPr id="2" name="Title 1"/>
          <p:cNvSpPr>
            <a:spLocks noGrp="1"/>
          </p:cNvSpPr>
          <p:nvPr>
            <p:ph type="title"/>
          </p:nvPr>
        </p:nvSpPr>
        <p:spPr/>
        <p:txBody>
          <a:bodyPr>
            <a:normAutofit/>
          </a:bodyPr>
          <a:lstStyle/>
          <a:p>
            <a:pPr algn="l"/>
            <a:r>
              <a:rPr lang="en-US" sz="3200" dirty="0" smtClean="0">
                <a:solidFill>
                  <a:srgbClr val="C00000"/>
                </a:solidFill>
                <a:effectLst/>
                <a:latin typeface="Times New Roman" pitchFamily="18" charset="0"/>
                <a:cs typeface="Times New Roman" pitchFamily="18" charset="0"/>
              </a:rPr>
              <a:t>The following illustration is a common visual representation of a Class:</a:t>
            </a:r>
            <a:endParaRPr lang="en-US" sz="3200" dirty="0">
              <a:solidFill>
                <a:srgbClr val="C00000"/>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rmAutofit/>
          </a:bodyPr>
          <a:lstStyle/>
          <a:p>
            <a:pPr algn="just"/>
            <a:r>
              <a:rPr lang="en-US" sz="2500" dirty="0" smtClean="0">
                <a:latin typeface="Times New Roman" pitchFamily="18" charset="0"/>
                <a:cs typeface="Times New Roman" pitchFamily="18" charset="0"/>
              </a:rPr>
              <a:t>Encapsulation is defined as wrapping up of data and information under a single unit. In Object-Oriented Programming, Encapsulation is defined as binding together the data and the functions that manipulate them. Encapsulation also leads to </a:t>
            </a:r>
            <a:r>
              <a:rPr lang="en-US" sz="2500" i="1" dirty="0" smtClean="0">
                <a:latin typeface="Times New Roman" pitchFamily="18" charset="0"/>
                <a:cs typeface="Times New Roman" pitchFamily="18" charset="0"/>
              </a:rPr>
              <a:t>data abstraction or hiding</a:t>
            </a:r>
            <a:r>
              <a:rPr lang="en-US" sz="2500" dirty="0" smtClean="0">
                <a:latin typeface="Times New Roman" pitchFamily="18" charset="0"/>
                <a:cs typeface="Times New Roman" pitchFamily="18" charset="0"/>
              </a:rPr>
              <a:t>. As using encapsulation also hides the data. In the above example, the data of any of the section like sales, finance or accounts are hidden from any other section.</a:t>
            </a:r>
            <a:endParaRPr lang="en-US" sz="25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639762"/>
          </a:xfrm>
        </p:spPr>
        <p:txBody>
          <a:bodyPr>
            <a:normAutofit fontScale="90000"/>
          </a:bodyPr>
          <a:lstStyle/>
          <a:p>
            <a:r>
              <a:rPr lang="en-US" sz="4400" b="1" dirty="0" smtClean="0">
                <a:solidFill>
                  <a:srgbClr val="C00000"/>
                </a:solidFill>
                <a:effectLst/>
                <a:latin typeface="Times New Roman" pitchFamily="18" charset="0"/>
                <a:cs typeface="Times New Roman" pitchFamily="18" charset="0"/>
              </a:rPr>
              <a:t>Encapsulation</a:t>
            </a:r>
            <a:endParaRPr lang="en-US" sz="4400" b="1" dirty="0">
              <a:solidFill>
                <a:srgbClr val="C00000"/>
              </a:solidFill>
              <a:effectLst/>
              <a:latin typeface="Times New Roman" pitchFamily="18" charset="0"/>
              <a:cs typeface="Times New Roman" pitchFamily="18" charset="0"/>
            </a:endParaRPr>
          </a:p>
        </p:txBody>
      </p:sp>
      <p:pic>
        <p:nvPicPr>
          <p:cNvPr id="4" name="Picture 3" descr="Encapsulation-in-C-1.jpg"/>
          <p:cNvPicPr>
            <a:picLocks noChangeAspect="1"/>
          </p:cNvPicPr>
          <p:nvPr/>
        </p:nvPicPr>
        <p:blipFill>
          <a:blip r:embed="rId2">
            <a:grayscl/>
          </a:blip>
          <a:stretch>
            <a:fillRect/>
          </a:stretch>
        </p:blipFill>
        <p:spPr>
          <a:xfrm>
            <a:off x="2133600" y="4038600"/>
            <a:ext cx="5181600" cy="2133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500" dirty="0" smtClean="0">
                <a:latin typeface="Times New Roman" pitchFamily="18" charset="0"/>
                <a:cs typeface="Times New Roman" pitchFamily="18" charset="0"/>
              </a:rPr>
              <a:t>Data abstraction is one of the most essential and important features of object-oriented programming in C++. Abstraction means displaying only essential information and hiding the details. Data abstraction refers to providing only essential information about the data to the outside world, hiding the background details or implementation.</a:t>
            </a:r>
            <a:endParaRPr lang="en-US" sz="25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400" b="1" dirty="0" smtClean="0">
                <a:solidFill>
                  <a:srgbClr val="C00000"/>
                </a:solidFill>
                <a:effectLst/>
                <a:latin typeface="Times New Roman" pitchFamily="18" charset="0"/>
                <a:cs typeface="Times New Roman" pitchFamily="18" charset="0"/>
              </a:rPr>
              <a:t>Abstraction</a:t>
            </a:r>
            <a:endParaRPr lang="en-US" sz="4400" b="1" dirty="0">
              <a:solidFill>
                <a:srgbClr val="C00000"/>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562600"/>
          </a:xfrm>
        </p:spPr>
        <p:txBody>
          <a:bodyPr>
            <a:normAutofit fontScale="92500" lnSpcReduction="10000"/>
          </a:bodyPr>
          <a:lstStyle/>
          <a:p>
            <a:pPr algn="just"/>
            <a:r>
              <a:rPr lang="en-US" sz="2400" dirty="0" smtClean="0">
                <a:latin typeface="Times New Roman" pitchFamily="18" charset="0"/>
                <a:cs typeface="Times New Roman" pitchFamily="18" charset="0"/>
              </a:rPr>
              <a:t>Using inheritance object of one class can inherit or acquire the properties of the object of another class. Inheritance provides reusability of code.</a:t>
            </a:r>
          </a:p>
          <a:p>
            <a:pPr algn="just">
              <a:buNone/>
            </a:pPr>
            <a:r>
              <a:rPr lang="en-US" sz="2400" dirty="0" smtClean="0">
                <a:latin typeface="Times New Roman" pitchFamily="18" charset="0"/>
                <a:cs typeface="Times New Roman" pitchFamily="18" charset="0"/>
              </a:rPr>
              <a:t>    As such we can design a new class by acquiring the properties and functionality of another class and in this process, we need not modify the functionality of the parent class. We only add new functionality to the class.</a:t>
            </a:r>
          </a:p>
          <a:p>
            <a:pPr algn="just" fontAlgn="base"/>
            <a:r>
              <a:rPr lang="en-US" sz="2400" b="1" dirty="0" smtClean="0">
                <a:solidFill>
                  <a:srgbClr val="C00000"/>
                </a:solidFill>
                <a:latin typeface="Times New Roman" pitchFamily="18" charset="0"/>
                <a:cs typeface="Times New Roman" pitchFamily="18" charset="0"/>
              </a:rPr>
              <a:t>Sub Class: </a:t>
            </a:r>
            <a:r>
              <a:rPr lang="en-US" sz="2400" dirty="0" smtClean="0">
                <a:latin typeface="Times New Roman" pitchFamily="18" charset="0"/>
                <a:cs typeface="Times New Roman" pitchFamily="18" charset="0"/>
              </a:rPr>
              <a:t>The class that inherits properties from another class is called Sub class or Derived Class.</a:t>
            </a:r>
          </a:p>
          <a:p>
            <a:pPr algn="just" fontAlgn="base"/>
            <a:r>
              <a:rPr lang="en-US" sz="2400" b="1" dirty="0" smtClean="0">
                <a:solidFill>
                  <a:srgbClr val="C00000"/>
                </a:solidFill>
                <a:latin typeface="Times New Roman" pitchFamily="18" charset="0"/>
                <a:cs typeface="Times New Roman" pitchFamily="18" charset="0"/>
              </a:rPr>
              <a:t>Super Class: </a:t>
            </a:r>
            <a:r>
              <a:rPr lang="en-US" sz="2400" dirty="0" smtClean="0">
                <a:latin typeface="Times New Roman" pitchFamily="18" charset="0"/>
                <a:cs typeface="Times New Roman" pitchFamily="18" charset="0"/>
              </a:rPr>
              <a:t>The class whose properties are inherited by sub class is called Base Class or Super class.</a:t>
            </a:r>
          </a:p>
          <a:p>
            <a:pPr algn="just" fontAlgn="base"/>
            <a:r>
              <a:rPr lang="en-US" sz="2400" b="1" dirty="0" smtClean="0">
                <a:solidFill>
                  <a:srgbClr val="C00000"/>
                </a:solidFill>
                <a:latin typeface="Times New Roman" pitchFamily="18" charset="0"/>
                <a:cs typeface="Times New Roman" pitchFamily="18" charset="0"/>
              </a:rPr>
              <a:t>Reusability: </a:t>
            </a:r>
            <a:r>
              <a:rPr lang="en-US" sz="2400" dirty="0" smtClean="0">
                <a:latin typeface="Times New Roman" pitchFamily="18" charset="0"/>
                <a:cs typeface="Times New Roman" pitchFamily="18" charset="0"/>
              </a:rPr>
              <a:t>Inheritance supports the concept of “reusability”, i.e. when we want to create a new class and there is already a class that includes some of the code that we want, we can derive our new class from the existing class. By doing this, we are reusing the fields and methods of the existing class.</a:t>
            </a:r>
          </a:p>
          <a:p>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US" sz="4400" b="1" dirty="0" smtClean="0">
                <a:solidFill>
                  <a:srgbClr val="C00000"/>
                </a:solidFill>
                <a:effectLst/>
                <a:latin typeface="Times New Roman" pitchFamily="18" charset="0"/>
                <a:cs typeface="Times New Roman" pitchFamily="18" charset="0"/>
              </a:rPr>
              <a:t>Inheritance</a:t>
            </a:r>
            <a:endParaRPr lang="en-US" sz="4400" b="1" dirty="0">
              <a:solidFill>
                <a:srgbClr val="C00000"/>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362</TotalTime>
  <Words>634</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Subject Name: Object Oriented Programming Using C++  Subject Code: BCA-301 N  Subject Topic: Characteristics  of  Object Oriented Programming</vt:lpstr>
      <vt:lpstr>The important Characteristics of Object Oriented Programming</vt:lpstr>
      <vt:lpstr>Objects</vt:lpstr>
      <vt:lpstr>The following illustration is a common visual representation of a object:</vt:lpstr>
      <vt:lpstr>Classes</vt:lpstr>
      <vt:lpstr>The following illustration is a common visual representation of a Class:</vt:lpstr>
      <vt:lpstr>Encapsulation</vt:lpstr>
      <vt:lpstr>Abstraction</vt:lpstr>
      <vt:lpstr>Inheritance</vt:lpstr>
      <vt:lpstr>Inheritance Example</vt:lpstr>
      <vt:lpstr>  Polymorphism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Approach and Related Paradigms</dc:title>
  <dc:creator>hp</dc:creator>
  <cp:lastModifiedBy>hp</cp:lastModifiedBy>
  <cp:revision>121</cp:revision>
  <dcterms:created xsi:type="dcterms:W3CDTF">2020-07-15T06:09:54Z</dcterms:created>
  <dcterms:modified xsi:type="dcterms:W3CDTF">2021-11-13T09:06:08Z</dcterms:modified>
</cp:coreProperties>
</file>