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32" r:id="rId2"/>
    <p:sldId id="313" r:id="rId3"/>
    <p:sldId id="314" r:id="rId4"/>
    <p:sldId id="316" r:id="rId5"/>
    <p:sldId id="318" r:id="rId6"/>
    <p:sldId id="319" r:id="rId7"/>
    <p:sldId id="320" r:id="rId8"/>
    <p:sldId id="321" r:id="rId9"/>
    <p:sldId id="322" r:id="rId10"/>
    <p:sldId id="327" r:id="rId11"/>
    <p:sldId id="328" r:id="rId12"/>
    <p:sldId id="329" r:id="rId13"/>
    <p:sldId id="330" r:id="rId14"/>
    <p:sldId id="331" r:id="rId15"/>
    <p:sldId id="31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97EF42-4468-45B4-839B-0223E8CED2DD}"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2576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97EF42-4468-45B4-839B-0223E8CED2DD}"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112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97EF42-4468-45B4-839B-0223E8CED2DD}"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4559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97EF42-4468-45B4-839B-0223E8CED2DD}"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55679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056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97EF42-4468-45B4-839B-0223E8CED2DD}"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45133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97EF42-4468-45B4-839B-0223E8CED2DD}"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86866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97EF42-4468-45B4-839B-0223E8CED2DD}"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24720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428103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230978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extLst>
      <p:ext uri="{BB962C8B-B14F-4D97-AF65-F5344CB8AC3E}">
        <p14:creationId xmlns:p14="http://schemas.microsoft.com/office/powerpoint/2010/main" val="352192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7EF42-4468-45B4-839B-0223E8CED2DD}" type="datetimeFigureOut">
              <a:rPr lang="en-US" smtClean="0"/>
              <a:t>12/20/2021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25245-6EC2-4710-A17C-F03DBAEE8AC6}" type="slidenum">
              <a:rPr lang="en-US" smtClean="0"/>
              <a:t>‹#›</a:t>
            </a:fld>
            <a:endParaRPr lang="en-US"/>
          </a:p>
        </p:txBody>
      </p:sp>
    </p:spTree>
    <p:extLst>
      <p:ext uri="{BB962C8B-B14F-4D97-AF65-F5344CB8AC3E}">
        <p14:creationId xmlns:p14="http://schemas.microsoft.com/office/powerpoint/2010/main" val="2372672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0B4FE-5BE4-48DE-BA73-C985FAE13601}"/>
              </a:ext>
            </a:extLst>
          </p:cNvPr>
          <p:cNvSpPr>
            <a:spLocks noGrp="1"/>
          </p:cNvSpPr>
          <p:nvPr>
            <p:ph type="title"/>
          </p:nvPr>
        </p:nvSpPr>
        <p:spPr>
          <a:xfrm>
            <a:off x="457200" y="2438400"/>
            <a:ext cx="8229600" cy="1143000"/>
          </a:xfrm>
        </p:spPr>
        <p:txBody>
          <a:bodyPr/>
          <a:lstStyle/>
          <a:p>
            <a:r>
              <a:rPr lang="en-US" dirty="0"/>
              <a:t>OCCULAR DRUG DELIVERY SYSTEM</a:t>
            </a:r>
            <a:endParaRPr lang="en-IN" dirty="0"/>
          </a:p>
        </p:txBody>
      </p:sp>
      <p:sp>
        <p:nvSpPr>
          <p:cNvPr id="3" name="Content Placeholder 2">
            <a:extLst>
              <a:ext uri="{FF2B5EF4-FFF2-40B4-BE49-F238E27FC236}">
                <a16:creationId xmlns:a16="http://schemas.microsoft.com/office/drawing/2014/main" id="{8DF8D8C7-22C1-4D87-B3F4-97AAD25373EC}"/>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a:p>
            <a:pPr marL="0" indent="0" algn="ctr">
              <a:buNone/>
            </a:pPr>
            <a:r>
              <a:rPr lang="en-US" dirty="0"/>
              <a:t>M.PHARM. PHARMACEUTICS-I SEM</a:t>
            </a:r>
            <a:endParaRPr lang="en-IN" dirty="0"/>
          </a:p>
        </p:txBody>
      </p:sp>
    </p:spTree>
    <p:extLst>
      <p:ext uri="{BB962C8B-B14F-4D97-AF65-F5344CB8AC3E}">
        <p14:creationId xmlns:p14="http://schemas.microsoft.com/office/powerpoint/2010/main" val="974918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34159" y="0"/>
            <a:ext cx="5029200" cy="1020762"/>
          </a:xfrm>
        </p:spPr>
        <p:txBody>
          <a:bodyPr vert="horz" lIns="91440" tIns="45720" rIns="91440" bIns="45720" rtlCol="0" anchor="ctr">
            <a:normAutofit/>
          </a:bodyPr>
          <a:lstStyle/>
          <a:p>
            <a:r>
              <a:rPr lang="en-US" sz="2200" b="1" dirty="0" err="1">
                <a:latin typeface="Times New Roman" pitchFamily="18" charset="0"/>
                <a:cs typeface="Times New Roman" pitchFamily="18" charset="0"/>
              </a:rPr>
              <a:t>Microparticulates</a:t>
            </a:r>
            <a:r>
              <a:rPr lang="en-US" sz="2200" b="1" dirty="0">
                <a:latin typeface="Times New Roman" pitchFamily="18" charset="0"/>
                <a:cs typeface="Times New Roman" pitchFamily="18" charset="0"/>
              </a:rPr>
              <a:t> and nanoparticles</a:t>
            </a:r>
          </a:p>
        </p:txBody>
      </p:sp>
      <p:sp>
        <p:nvSpPr>
          <p:cNvPr id="18436" name="Rectangle 3"/>
          <p:cNvSpPr>
            <a:spLocks noGrp="1" noChangeArrowheads="1"/>
          </p:cNvSpPr>
          <p:nvPr>
            <p:ph type="body" idx="1"/>
          </p:nvPr>
        </p:nvSpPr>
        <p:spPr>
          <a:xfrm>
            <a:off x="381000" y="1143000"/>
            <a:ext cx="8229600" cy="4525963"/>
          </a:xfrm>
        </p:spPr>
        <p:txBody>
          <a:bodyPr vert="horz" lIns="91440" tIns="45720" rIns="91440" bIns="45720" rtlCol="0">
            <a:normAutofit/>
          </a:bodyPr>
          <a:lstStyle/>
          <a:p>
            <a:pPr>
              <a:lnSpc>
                <a:spcPct val="150000"/>
              </a:lnSpc>
            </a:pPr>
            <a:r>
              <a:rPr lang="en-US" sz="2200" dirty="0">
                <a:latin typeface="Times New Roman" pitchFamily="18" charset="0"/>
                <a:cs typeface="Times New Roman" pitchFamily="18" charset="0"/>
              </a:rPr>
              <a:t>Microspheres and nanoparticles are retained for extended periods within the eye and can provide slow, sustained release of drugs</a:t>
            </a:r>
          </a:p>
          <a:p>
            <a:pPr>
              <a:lnSpc>
                <a:spcPct val="150000"/>
              </a:lnSpc>
            </a:pPr>
            <a:r>
              <a:rPr lang="en-US" sz="2200" dirty="0">
                <a:latin typeface="Times New Roman" pitchFamily="18" charset="0"/>
                <a:cs typeface="Times New Roman" pitchFamily="18" charset="0"/>
              </a:rPr>
              <a:t>The delivery systems are especially attractive because of the ease of manufacturing and improved stability compared to liposomes</a:t>
            </a:r>
          </a:p>
          <a:p>
            <a:pPr>
              <a:lnSpc>
                <a:spcPct val="150000"/>
              </a:lnSpc>
            </a:pPr>
            <a:r>
              <a:rPr lang="en-US" sz="2200" dirty="0">
                <a:latin typeface="Times New Roman" pitchFamily="18" charset="0"/>
                <a:cs typeface="Times New Roman" pitchFamily="18" charset="0"/>
              </a:rPr>
              <a:t>The polymers used in the manufacture can be erodible, in which case the drug release is due to the polymer degradation, or non-erodible, where the drug is released is by diffusion through the polymer</a:t>
            </a:r>
          </a:p>
        </p:txBody>
      </p:sp>
    </p:spTree>
    <p:extLst>
      <p:ext uri="{BB962C8B-B14F-4D97-AF65-F5344CB8AC3E}">
        <p14:creationId xmlns:p14="http://schemas.microsoft.com/office/powerpoint/2010/main" val="1311356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122238"/>
            <a:ext cx="2514600" cy="639762"/>
          </a:xfrm>
        </p:spPr>
        <p:txBody>
          <a:bodyPr vert="horz" lIns="91440" tIns="45720" rIns="91440" bIns="45720" rtlCol="0" anchor="ctr">
            <a:normAutofit/>
          </a:bodyPr>
          <a:lstStyle/>
          <a:p>
            <a:r>
              <a:rPr lang="en-US" sz="2200" b="1" dirty="0">
                <a:latin typeface="Times New Roman" pitchFamily="18" charset="0"/>
                <a:cs typeface="Times New Roman" pitchFamily="18" charset="0"/>
              </a:rPr>
              <a:t>Intraocular devices</a:t>
            </a:r>
          </a:p>
        </p:txBody>
      </p:sp>
      <p:sp>
        <p:nvSpPr>
          <p:cNvPr id="19460" name="Rectangle 3"/>
          <p:cNvSpPr>
            <a:spLocks noGrp="1" noChangeArrowheads="1"/>
          </p:cNvSpPr>
          <p:nvPr>
            <p:ph type="body" idx="1"/>
          </p:nvPr>
        </p:nvSpPr>
        <p:spPr>
          <a:xfrm>
            <a:off x="76200" y="762000"/>
            <a:ext cx="8839200" cy="5715000"/>
          </a:xfrm>
        </p:spPr>
        <p:txBody>
          <a:bodyPr vert="horz" lIns="91440" tIns="45720" rIns="91440" bIns="45720" rtlCol="0">
            <a:noAutofit/>
          </a:bodyPr>
          <a:lstStyle/>
          <a:p>
            <a:pPr algn="just">
              <a:lnSpc>
                <a:spcPct val="150000"/>
              </a:lnSpc>
            </a:pPr>
            <a:r>
              <a:rPr lang="en-US" sz="2200" dirty="0">
                <a:latin typeface="Times New Roman" pitchFamily="18" charset="0"/>
                <a:cs typeface="Times New Roman" pitchFamily="18" charset="0"/>
              </a:rPr>
              <a:t>The administration of medications by implants or depot devices is a very rapidly developing technology in ocular therapeutics. These overcome the potential hazards associated with repeated </a:t>
            </a:r>
            <a:r>
              <a:rPr lang="en-US" sz="2200" dirty="0" err="1">
                <a:latin typeface="Times New Roman" pitchFamily="18" charset="0"/>
                <a:cs typeface="Times New Roman" pitchFamily="18" charset="0"/>
              </a:rPr>
              <a:t>intravitreal</a:t>
            </a:r>
            <a:r>
              <a:rPr lang="en-US" sz="2200" dirty="0">
                <a:latin typeface="Times New Roman" pitchFamily="18" charset="0"/>
                <a:cs typeface="Times New Roman" pitchFamily="18" charset="0"/>
              </a:rPr>
              <a:t> injection such as clouding of the vitreous humor, retinal detachment and </a:t>
            </a:r>
            <a:r>
              <a:rPr lang="en-US" sz="2200" dirty="0" err="1">
                <a:latin typeface="Times New Roman" pitchFamily="18" charset="0"/>
                <a:cs typeface="Times New Roman" pitchFamily="18" charset="0"/>
              </a:rPr>
              <a:t>endophthalmitis</a:t>
            </a:r>
            <a:endParaRPr lang="en-US" sz="2200" dirty="0">
              <a:latin typeface="Times New Roman" pitchFamily="18" charset="0"/>
              <a:cs typeface="Times New Roman" pitchFamily="18" charset="0"/>
            </a:endParaRPr>
          </a:p>
          <a:p>
            <a:pPr algn="just">
              <a:lnSpc>
                <a:spcPct val="150000"/>
              </a:lnSpc>
            </a:pPr>
            <a:r>
              <a:rPr lang="en-US" sz="2200" dirty="0">
                <a:latin typeface="Times New Roman" pitchFamily="18" charset="0"/>
                <a:cs typeface="Times New Roman" pitchFamily="18" charset="0"/>
              </a:rPr>
              <a:t>Implantable devices have been developed that serve two major purposes. First, to release of drug at zero order rates, thus improving the predictability of drug action, and second, to release of the drug over several months, reducing dramatically the frequency of administration.</a:t>
            </a:r>
          </a:p>
          <a:p>
            <a:pPr algn="just">
              <a:lnSpc>
                <a:spcPct val="150000"/>
              </a:lnSpc>
            </a:pPr>
            <a:r>
              <a:rPr lang="en-US" sz="2200" dirty="0" err="1">
                <a:latin typeface="Times New Roman" pitchFamily="18" charset="0"/>
                <a:cs typeface="Times New Roman" pitchFamily="18" charset="0"/>
              </a:rPr>
              <a:t>Vitrasert</a:t>
            </a:r>
            <a:r>
              <a:rPr lang="en-US" sz="2200" dirty="0">
                <a:latin typeface="Times New Roman" pitchFamily="18" charset="0"/>
                <a:cs typeface="Times New Roman" pitchFamily="18" charset="0"/>
              </a:rPr>
              <a:t>® is a commercially available sustained release intraocular device for </a:t>
            </a:r>
            <a:r>
              <a:rPr lang="en-US" sz="2200" dirty="0" err="1">
                <a:latin typeface="Times New Roman" pitchFamily="18" charset="0"/>
                <a:cs typeface="Times New Roman" pitchFamily="18" charset="0"/>
              </a:rPr>
              <a:t>ganciclovir</a:t>
            </a:r>
            <a:r>
              <a:rPr lang="en-US" sz="2200" dirty="0">
                <a:latin typeface="Times New Roman" pitchFamily="18" charset="0"/>
                <a:cs typeface="Times New Roman" pitchFamily="18" charset="0"/>
              </a:rPr>
              <a:t> approved for use in-patients suffering from cytomegalovirus</a:t>
            </a:r>
          </a:p>
        </p:txBody>
      </p:sp>
    </p:spTree>
    <p:extLst>
      <p:ext uri="{BB962C8B-B14F-4D97-AF65-F5344CB8AC3E}">
        <p14:creationId xmlns:p14="http://schemas.microsoft.com/office/powerpoint/2010/main" val="234038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274638"/>
            <a:ext cx="3733800" cy="639762"/>
          </a:xfrm>
        </p:spPr>
        <p:txBody>
          <a:bodyPr vert="horz" lIns="91440" tIns="45720" rIns="91440" bIns="45720" rtlCol="0" anchor="ctr">
            <a:normAutofit/>
          </a:bodyPr>
          <a:lstStyle/>
          <a:p>
            <a:r>
              <a:rPr lang="en-US" sz="2200" b="1">
                <a:latin typeface="Times New Roman" pitchFamily="18" charset="0"/>
                <a:cs typeface="Times New Roman" pitchFamily="18" charset="0"/>
              </a:rPr>
              <a:t>Vitrasert® intraocular device</a:t>
            </a:r>
          </a:p>
        </p:txBody>
      </p:sp>
      <p:pic>
        <p:nvPicPr>
          <p:cNvPr id="20484" name="Picture 5" descr="155803_1188573963_sub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1143000"/>
            <a:ext cx="54483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7303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304800" y="0"/>
            <a:ext cx="3429000" cy="868362"/>
          </a:xfrm>
        </p:spPr>
        <p:txBody>
          <a:bodyPr vert="horz" lIns="91440" tIns="45720" rIns="91440" bIns="45720" rtlCol="0" anchor="ctr">
            <a:normAutofit/>
          </a:bodyPr>
          <a:lstStyle/>
          <a:p>
            <a:r>
              <a:rPr lang="en-US" sz="2200" b="1" dirty="0" err="1">
                <a:latin typeface="Times New Roman" pitchFamily="18" charset="0"/>
                <a:cs typeface="Times New Roman" pitchFamily="18" charset="0"/>
              </a:rPr>
              <a:t>Iontophoresis</a:t>
            </a:r>
            <a:endParaRPr lang="en-US" sz="2200" b="1" dirty="0">
              <a:latin typeface="Times New Roman" pitchFamily="18" charset="0"/>
              <a:cs typeface="Times New Roman" pitchFamily="18" charset="0"/>
            </a:endParaRPr>
          </a:p>
        </p:txBody>
      </p:sp>
      <p:sp>
        <p:nvSpPr>
          <p:cNvPr id="21508" name="Rectangle 3"/>
          <p:cNvSpPr>
            <a:spLocks noGrp="1" noChangeArrowheads="1"/>
          </p:cNvSpPr>
          <p:nvPr>
            <p:ph type="body" idx="1"/>
          </p:nvPr>
        </p:nvSpPr>
        <p:spPr>
          <a:xfrm>
            <a:off x="304800" y="838200"/>
            <a:ext cx="8534400" cy="5562600"/>
          </a:xfrm>
        </p:spPr>
        <p:txBody>
          <a:bodyPr vert="horz" lIns="91440" tIns="45720" rIns="91440" bIns="45720" rtlCol="0">
            <a:noAutofit/>
          </a:bodyPr>
          <a:lstStyle/>
          <a:p>
            <a:pPr algn="just">
              <a:lnSpc>
                <a:spcPct val="150000"/>
              </a:lnSpc>
            </a:pPr>
            <a:r>
              <a:rPr lang="en-US" sz="2200" dirty="0" err="1">
                <a:latin typeface="Times New Roman" pitchFamily="18" charset="0"/>
                <a:cs typeface="Times New Roman" pitchFamily="18" charset="0"/>
              </a:rPr>
              <a:t>Iontophoresis</a:t>
            </a:r>
            <a:r>
              <a:rPr lang="en-US" sz="2200" dirty="0">
                <a:latin typeface="Times New Roman" pitchFamily="18" charset="0"/>
                <a:cs typeface="Times New Roman" pitchFamily="18" charset="0"/>
              </a:rPr>
              <a:t> (see transdermal lecture notes) facilitates drug penetration through the intact corneal epithelium</a:t>
            </a:r>
          </a:p>
          <a:p>
            <a:pPr algn="just">
              <a:lnSpc>
                <a:spcPct val="150000"/>
              </a:lnSpc>
            </a:pPr>
            <a:r>
              <a:rPr lang="en-US" sz="2200" dirty="0">
                <a:latin typeface="Times New Roman" pitchFamily="18" charset="0"/>
                <a:cs typeface="Times New Roman" pitchFamily="18" charset="0"/>
              </a:rPr>
              <a:t>The solution of the drug is kept in contact with the cornea in an eyecup bearing an electrode. A potential difference is applied with the electrode in the cup having the same charge as the ionized drug, so that the drug flux is into the tissue</a:t>
            </a:r>
          </a:p>
          <a:p>
            <a:pPr algn="just">
              <a:lnSpc>
                <a:spcPct val="150000"/>
              </a:lnSpc>
            </a:pPr>
            <a:r>
              <a:rPr lang="en-US" sz="2200" dirty="0">
                <a:latin typeface="Times New Roman" pitchFamily="18" charset="0"/>
                <a:cs typeface="Times New Roman" pitchFamily="18" charset="0"/>
              </a:rPr>
              <a:t>This method of administration is very rarely used, except under carefully controlled conditions. </a:t>
            </a:r>
            <a:r>
              <a:rPr lang="en-US" sz="2200" dirty="0" err="1">
                <a:latin typeface="Times New Roman" pitchFamily="18" charset="0"/>
                <a:cs typeface="Times New Roman" pitchFamily="18" charset="0"/>
              </a:rPr>
              <a:t>Iontophoresis</a:t>
            </a:r>
            <a:r>
              <a:rPr lang="en-US" sz="2200" dirty="0">
                <a:latin typeface="Times New Roman" pitchFamily="18" charset="0"/>
                <a:cs typeface="Times New Roman" pitchFamily="18" charset="0"/>
              </a:rPr>
              <a:t> allows penetration of antibiotics that are </a:t>
            </a:r>
            <a:r>
              <a:rPr lang="en-US" sz="2200" dirty="0" err="1">
                <a:latin typeface="Times New Roman" pitchFamily="18" charset="0"/>
                <a:cs typeface="Times New Roman" pitchFamily="18" charset="0"/>
              </a:rPr>
              <a:t>ionised</a:t>
            </a:r>
            <a:r>
              <a:rPr lang="en-US" sz="2200" dirty="0">
                <a:latin typeface="Times New Roman" pitchFamily="18" charset="0"/>
                <a:cs typeface="Times New Roman" pitchFamily="18" charset="0"/>
              </a:rPr>
              <a:t> and therefore do not penetrate by other methods, for example, </a:t>
            </a:r>
            <a:r>
              <a:rPr lang="en-US" sz="2200" dirty="0" err="1">
                <a:latin typeface="Times New Roman" pitchFamily="18" charset="0"/>
                <a:cs typeface="Times New Roman" pitchFamily="18" charset="0"/>
              </a:rPr>
              <a:t>polymyxin</a:t>
            </a:r>
            <a:r>
              <a:rPr lang="en-US" sz="2200" dirty="0">
                <a:latin typeface="Times New Roman" pitchFamily="18" charset="0"/>
                <a:cs typeface="Times New Roman" pitchFamily="18" charset="0"/>
              </a:rPr>
              <a:t> B used in the local treatment of infections</a:t>
            </a:r>
          </a:p>
          <a:p>
            <a:pPr algn="just">
              <a:lnSpc>
                <a:spcPct val="150000"/>
              </a:lnSpc>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21885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sz="half" idx="1"/>
          </p:nvPr>
        </p:nvSpPr>
        <p:spPr>
          <a:xfrm>
            <a:off x="457200" y="609600"/>
            <a:ext cx="4800600" cy="5180013"/>
          </a:xfrm>
        </p:spPr>
        <p:txBody>
          <a:bodyPr>
            <a:normAutofit/>
          </a:bodyPr>
          <a:lstStyle/>
          <a:p>
            <a:pPr eaLnBrk="1" hangingPunct="1">
              <a:lnSpc>
                <a:spcPct val="150000"/>
              </a:lnSpc>
            </a:pPr>
            <a:r>
              <a:rPr lang="en-US" sz="2200" dirty="0">
                <a:latin typeface="Times New Roman" pitchFamily="18" charset="0"/>
                <a:cs typeface="Times New Roman" pitchFamily="18" charset="0"/>
              </a:rPr>
              <a:t>Commonly reported toxic effects include slight retinal and </a:t>
            </a:r>
            <a:r>
              <a:rPr lang="en-US" sz="2200" dirty="0" err="1">
                <a:latin typeface="Times New Roman" pitchFamily="18" charset="0"/>
                <a:cs typeface="Times New Roman" pitchFamily="18" charset="0"/>
              </a:rPr>
              <a:t>choroidal</a:t>
            </a:r>
            <a:r>
              <a:rPr lang="en-US" sz="2200" dirty="0">
                <a:latin typeface="Times New Roman" pitchFamily="18" charset="0"/>
                <a:cs typeface="Times New Roman" pitchFamily="18" charset="0"/>
              </a:rPr>
              <a:t> burns and retinal pigment epithelial and </a:t>
            </a:r>
            <a:r>
              <a:rPr lang="en-US" sz="2200" dirty="0" err="1">
                <a:latin typeface="Times New Roman" pitchFamily="18" charset="0"/>
                <a:cs typeface="Times New Roman" pitchFamily="18" charset="0"/>
              </a:rPr>
              <a:t>choroidal</a:t>
            </a:r>
            <a:r>
              <a:rPr lang="en-US" sz="2200" dirty="0">
                <a:latin typeface="Times New Roman" pitchFamily="18" charset="0"/>
                <a:cs typeface="Times New Roman" pitchFamily="18" charset="0"/>
              </a:rPr>
              <a:t> necrosis, corneal epithelial </a:t>
            </a:r>
            <a:r>
              <a:rPr lang="en-US" sz="2200" dirty="0" err="1">
                <a:latin typeface="Times New Roman" pitchFamily="18" charset="0"/>
                <a:cs typeface="Times New Roman" pitchFamily="18" charset="0"/>
              </a:rPr>
              <a:t>oedema</a:t>
            </a:r>
            <a:r>
              <a:rPr lang="en-US" sz="2200" dirty="0">
                <a:latin typeface="Times New Roman" pitchFamily="18" charset="0"/>
                <a:cs typeface="Times New Roman" pitchFamily="18" charset="0"/>
              </a:rPr>
              <a:t>, persistent corneal opacities and </a:t>
            </a:r>
            <a:r>
              <a:rPr lang="en-US" sz="2200" dirty="0" err="1">
                <a:latin typeface="Times New Roman" pitchFamily="18" charset="0"/>
                <a:cs typeface="Times New Roman" pitchFamily="18" charset="0"/>
              </a:rPr>
              <a:t>polymorphonuclear</a:t>
            </a:r>
            <a:r>
              <a:rPr lang="en-US" sz="2200" dirty="0">
                <a:latin typeface="Times New Roman" pitchFamily="18" charset="0"/>
                <a:cs typeface="Times New Roman" pitchFamily="18" charset="0"/>
              </a:rPr>
              <a:t> cell infiltration. Other disadvantages of </a:t>
            </a:r>
            <a:r>
              <a:rPr lang="en-US" sz="2200" dirty="0" err="1">
                <a:latin typeface="Times New Roman" pitchFamily="18" charset="0"/>
                <a:cs typeface="Times New Roman" pitchFamily="18" charset="0"/>
              </a:rPr>
              <a:t>iontophoresis</a:t>
            </a:r>
            <a:r>
              <a:rPr lang="en-US" sz="2200" dirty="0">
                <a:latin typeface="Times New Roman" pitchFamily="18" charset="0"/>
                <a:cs typeface="Times New Roman" pitchFamily="18" charset="0"/>
              </a:rPr>
              <a:t> include side effects such as itching, erythema and general irritation</a:t>
            </a:r>
          </a:p>
        </p:txBody>
      </p:sp>
      <p:pic>
        <p:nvPicPr>
          <p:cNvPr id="22533" name="Picture 6" descr="ANd9GcQtnWGGxYQEiQGXe88ShVJ3vd3p8PR3BNknYuK4YOF7RP-GgF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914400"/>
            <a:ext cx="370945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74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a:latin typeface="Monotype Corsiva" pitchFamily="66" charset="0"/>
              </a:rPr>
              <a:t>Thank You..!</a:t>
            </a:r>
          </a:p>
        </p:txBody>
      </p:sp>
    </p:spTree>
    <p:extLst>
      <p:ext uri="{BB962C8B-B14F-4D97-AF65-F5344CB8AC3E}">
        <p14:creationId xmlns:p14="http://schemas.microsoft.com/office/powerpoint/2010/main" val="301714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304800" y="1143000"/>
            <a:ext cx="8458200" cy="5181600"/>
          </a:xfrm>
        </p:spPr>
        <p:txBody>
          <a:bodyPr>
            <a:normAutofit/>
          </a:bodyPr>
          <a:lstStyle/>
          <a:p>
            <a:pPr marL="0" indent="0">
              <a:lnSpc>
                <a:spcPct val="150000"/>
              </a:lnSpc>
              <a:buNone/>
            </a:pPr>
            <a:r>
              <a:rPr lang="en-US" sz="2200" b="1" dirty="0">
                <a:latin typeface="Times New Roman" pitchFamily="18" charset="0"/>
                <a:cs typeface="Times New Roman" pitchFamily="18" charset="0"/>
              </a:rPr>
              <a:t>Introduction</a:t>
            </a:r>
          </a:p>
          <a:p>
            <a:pPr eaLnBrk="1" hangingPunct="1">
              <a:lnSpc>
                <a:spcPct val="150000"/>
              </a:lnSpc>
            </a:pPr>
            <a:r>
              <a:rPr lang="en-US" sz="2200" dirty="0">
                <a:latin typeface="Times New Roman" pitchFamily="18" charset="0"/>
                <a:cs typeface="Times New Roman" pitchFamily="18" charset="0"/>
              </a:rPr>
              <a:t>The external eye is readily accessible for drug administration. As a consequence of its function as the visual apparatus, mechanisms are strongly developed for the clearance of foreign materials from the cornea to preserve visual acuity. This presents problems in the development of formulations for ophthalmic therapy</a:t>
            </a:r>
          </a:p>
          <a:p>
            <a:pPr eaLnBrk="1" hangingPunct="1">
              <a:lnSpc>
                <a:spcPct val="150000"/>
              </a:lnSpc>
            </a:pPr>
            <a:r>
              <a:rPr lang="en-US" sz="2200" dirty="0">
                <a:latin typeface="Times New Roman" pitchFamily="18" charset="0"/>
                <a:cs typeface="Times New Roman" pitchFamily="18" charset="0"/>
              </a:rPr>
              <a:t>Topical administration is direct, but conventional preparations of ophthalmic drugs, such as ointments, suspensions, or solutions, are relatively inefficient as therapeutic systems</a:t>
            </a:r>
          </a:p>
        </p:txBody>
      </p:sp>
      <p:sp>
        <p:nvSpPr>
          <p:cNvPr id="5" name="Rectangle 4"/>
          <p:cNvSpPr/>
          <p:nvPr/>
        </p:nvSpPr>
        <p:spPr>
          <a:xfrm>
            <a:off x="533400" y="228600"/>
            <a:ext cx="4114800" cy="7620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Ocular Drug Delivery System</a:t>
            </a:r>
          </a:p>
        </p:txBody>
      </p:sp>
    </p:spTree>
    <p:extLst>
      <p:ext uri="{BB962C8B-B14F-4D97-AF65-F5344CB8AC3E}">
        <p14:creationId xmlns:p14="http://schemas.microsoft.com/office/powerpoint/2010/main" val="271724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body" idx="1"/>
          </p:nvPr>
        </p:nvSpPr>
        <p:spPr>
          <a:xfrm>
            <a:off x="381000" y="990600"/>
            <a:ext cx="8229600" cy="4525963"/>
          </a:xfrm>
        </p:spPr>
        <p:txBody>
          <a:bodyPr>
            <a:normAutofit/>
          </a:bodyPr>
          <a:lstStyle/>
          <a:p>
            <a:pPr eaLnBrk="1" hangingPunct="1">
              <a:lnSpc>
                <a:spcPct val="150000"/>
              </a:lnSpc>
            </a:pPr>
            <a:r>
              <a:rPr lang="en-US" sz="2200" dirty="0">
                <a:latin typeface="Times New Roman" pitchFamily="18" charset="0"/>
                <a:cs typeface="Times New Roman" pitchFamily="18" charset="0"/>
              </a:rPr>
              <a:t>Following administration, a large proportion of the topically applied drug is immediately diluted in the tear film and excess fluid spills over the lid margin and the remainder is rapidly drained into the nasolacrimal duct</a:t>
            </a:r>
          </a:p>
          <a:p>
            <a:pPr eaLnBrk="1" hangingPunct="1">
              <a:lnSpc>
                <a:spcPct val="150000"/>
              </a:lnSpc>
            </a:pPr>
            <a:r>
              <a:rPr lang="en-US" sz="2200" dirty="0">
                <a:latin typeface="Times New Roman" pitchFamily="18" charset="0"/>
                <a:cs typeface="Times New Roman" pitchFamily="18" charset="0"/>
              </a:rPr>
              <a:t>A proportion of the drug is not available for immediate therapeutic action since it binds to the surrounding </a:t>
            </a:r>
            <a:r>
              <a:rPr lang="en-US" sz="2200" dirty="0" err="1">
                <a:latin typeface="Times New Roman" pitchFamily="18" charset="0"/>
                <a:cs typeface="Times New Roman" pitchFamily="18" charset="0"/>
              </a:rPr>
              <a:t>extraorbital</a:t>
            </a:r>
            <a:r>
              <a:rPr lang="en-US" sz="2200" dirty="0">
                <a:latin typeface="Times New Roman" pitchFamily="18" charset="0"/>
                <a:cs typeface="Times New Roman" pitchFamily="18" charset="0"/>
              </a:rPr>
              <a:t> tissues</a:t>
            </a:r>
          </a:p>
          <a:p>
            <a:pPr eaLnBrk="1" hangingPunct="1">
              <a:lnSpc>
                <a:spcPct val="150000"/>
              </a:lnSpc>
            </a:pPr>
            <a:r>
              <a:rPr lang="en-US" sz="2200" dirty="0">
                <a:latin typeface="Times New Roman" pitchFamily="18" charset="0"/>
                <a:cs typeface="Times New Roman" pitchFamily="18" charset="0"/>
              </a:rPr>
              <a:t>In view of these losses, frequent topical administration is necessary to maintain adequate drug levels. </a:t>
            </a:r>
          </a:p>
        </p:txBody>
      </p:sp>
    </p:spTree>
    <p:extLst>
      <p:ext uri="{BB962C8B-B14F-4D97-AF65-F5344CB8AC3E}">
        <p14:creationId xmlns:p14="http://schemas.microsoft.com/office/powerpoint/2010/main" val="382478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304800" y="152400"/>
            <a:ext cx="8458200" cy="4648200"/>
          </a:xfrm>
        </p:spPr>
        <p:txBody>
          <a:bodyPr>
            <a:normAutofit/>
          </a:bodyPr>
          <a:lstStyle/>
          <a:p>
            <a:pPr marL="0" indent="0">
              <a:lnSpc>
                <a:spcPct val="150000"/>
              </a:lnSpc>
              <a:buNone/>
            </a:pPr>
            <a:r>
              <a:rPr lang="en-US" sz="2200" b="1" dirty="0">
                <a:latin typeface="Times New Roman" pitchFamily="18" charset="0"/>
                <a:cs typeface="Times New Roman" pitchFamily="18" charset="0"/>
              </a:rPr>
              <a:t>Structure of Eye</a:t>
            </a:r>
          </a:p>
          <a:p>
            <a:pPr marL="400050" indent="-400050" eaLnBrk="1" hangingPunct="1">
              <a:lnSpc>
                <a:spcPct val="150000"/>
              </a:lnSpc>
            </a:pPr>
            <a:r>
              <a:rPr lang="en-US" sz="2200" dirty="0">
                <a:latin typeface="Times New Roman" pitchFamily="18" charset="0"/>
                <a:cs typeface="Times New Roman" pitchFamily="18" charset="0"/>
              </a:rPr>
              <a:t>The eye is composed of two components</a:t>
            </a:r>
          </a:p>
          <a:p>
            <a:pPr marL="819150" lvl="1" indent="-361950"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anterior segment: consists of front one-third of eye that mainly includes pupil, cornea, iris, </a:t>
            </a:r>
            <a:r>
              <a:rPr lang="en-US" sz="2200" dirty="0" err="1">
                <a:latin typeface="Times New Roman" pitchFamily="18" charset="0"/>
                <a:cs typeface="Times New Roman" pitchFamily="18" charset="0"/>
              </a:rPr>
              <a:t>ciliary</a:t>
            </a:r>
            <a:r>
              <a:rPr lang="en-US" sz="2200" dirty="0">
                <a:latin typeface="Times New Roman" pitchFamily="18" charset="0"/>
                <a:cs typeface="Times New Roman" pitchFamily="18" charset="0"/>
              </a:rPr>
              <a:t> body, aqueous humor, and lens </a:t>
            </a:r>
          </a:p>
          <a:p>
            <a:pPr marL="819150" lvl="1" indent="-361950"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posterior segment: consists of the back two-thirds of the eye that includes vitreous humor, retina, choroid, macula, and optic nerve</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40830"/>
            <a:ext cx="6248400" cy="2936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915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04800" y="228600"/>
            <a:ext cx="8686800" cy="6477000"/>
          </a:xfrm>
        </p:spPr>
        <p:txBody>
          <a:bodyPr>
            <a:noAutofit/>
          </a:bodyPr>
          <a:lstStyle/>
          <a:p>
            <a:pPr marL="0" indent="0">
              <a:lnSpc>
                <a:spcPct val="150000"/>
              </a:lnSpc>
              <a:buNone/>
            </a:pPr>
            <a:r>
              <a:rPr lang="en-US" sz="2200" b="1" dirty="0">
                <a:latin typeface="Times New Roman" pitchFamily="18" charset="0"/>
                <a:cs typeface="Times New Roman" pitchFamily="18" charset="0"/>
              </a:rPr>
              <a:t>Routes of drug administration</a:t>
            </a:r>
          </a:p>
          <a:p>
            <a:pPr eaLnBrk="1" hangingPunct="1">
              <a:lnSpc>
                <a:spcPct val="150000"/>
              </a:lnSpc>
            </a:pPr>
            <a:r>
              <a:rPr lang="en-US" sz="2200" dirty="0">
                <a:latin typeface="Times New Roman" pitchFamily="18" charset="0"/>
                <a:cs typeface="Times New Roman" pitchFamily="18" charset="0"/>
              </a:rPr>
              <a:t>Topical Administration</a:t>
            </a:r>
          </a:p>
          <a:p>
            <a:pPr lvl="1" eaLnBrk="1" hangingPunct="1"/>
            <a:r>
              <a:rPr lang="en-US" sz="2200" i="1" dirty="0">
                <a:latin typeface="Times New Roman" pitchFamily="18" charset="0"/>
                <a:cs typeface="Times New Roman" pitchFamily="18" charset="0"/>
              </a:rPr>
              <a:t>Drops</a:t>
            </a:r>
          </a:p>
          <a:p>
            <a:pPr lvl="1" eaLnBrk="1" hangingPunct="1"/>
            <a:r>
              <a:rPr lang="en-US" sz="2200" i="1" dirty="0">
                <a:latin typeface="Times New Roman" pitchFamily="18" charset="0"/>
                <a:cs typeface="Times New Roman" pitchFamily="18" charset="0"/>
              </a:rPr>
              <a:t>Perfusion</a:t>
            </a:r>
          </a:p>
          <a:p>
            <a:pPr lvl="1" eaLnBrk="1" hangingPunct="1"/>
            <a:r>
              <a:rPr lang="en-US" sz="2200" i="1" dirty="0">
                <a:latin typeface="Times New Roman" pitchFamily="18" charset="0"/>
                <a:cs typeface="Times New Roman" pitchFamily="18" charset="0"/>
              </a:rPr>
              <a:t>Sprays</a:t>
            </a:r>
          </a:p>
          <a:p>
            <a:pPr lvl="1" eaLnBrk="1" hangingPunct="1"/>
            <a:r>
              <a:rPr lang="en-US" sz="2200" i="1" dirty="0">
                <a:latin typeface="Times New Roman" pitchFamily="18" charset="0"/>
                <a:cs typeface="Times New Roman" pitchFamily="18" charset="0"/>
              </a:rPr>
              <a:t>Ointments</a:t>
            </a:r>
          </a:p>
          <a:p>
            <a:pPr lvl="1" eaLnBrk="1" hangingPunct="1"/>
            <a:r>
              <a:rPr lang="en-US" sz="2200" i="1" dirty="0">
                <a:latin typeface="Times New Roman" pitchFamily="18" charset="0"/>
                <a:cs typeface="Times New Roman" pitchFamily="18" charset="0"/>
              </a:rPr>
              <a:t>Particulates</a:t>
            </a:r>
          </a:p>
          <a:p>
            <a:pPr eaLnBrk="1" hangingPunct="1">
              <a:lnSpc>
                <a:spcPct val="150000"/>
              </a:lnSpc>
            </a:pPr>
            <a:r>
              <a:rPr lang="en-US" sz="2200" dirty="0">
                <a:latin typeface="Times New Roman" pitchFamily="18" charset="0"/>
                <a:cs typeface="Times New Roman" pitchFamily="18" charset="0"/>
              </a:rPr>
              <a:t>Intraocular drug delivery</a:t>
            </a:r>
          </a:p>
          <a:p>
            <a:pPr lvl="1" eaLnBrk="1" hangingPunct="1"/>
            <a:r>
              <a:rPr lang="en-US" sz="2200" i="1" dirty="0">
                <a:latin typeface="Times New Roman" pitchFamily="18" charset="0"/>
                <a:cs typeface="Times New Roman" pitchFamily="18" charset="0"/>
              </a:rPr>
              <a:t>Liposomes</a:t>
            </a:r>
          </a:p>
          <a:p>
            <a:pPr lvl="1" eaLnBrk="1" hangingPunct="1"/>
            <a:r>
              <a:rPr lang="en-US" sz="2200" i="1" dirty="0" err="1">
                <a:latin typeface="Times New Roman" pitchFamily="18" charset="0"/>
                <a:cs typeface="Times New Roman" pitchFamily="18" charset="0"/>
              </a:rPr>
              <a:t>Microparticulates</a:t>
            </a:r>
            <a:r>
              <a:rPr lang="en-US" sz="2200" i="1" dirty="0">
                <a:latin typeface="Times New Roman" pitchFamily="18" charset="0"/>
                <a:cs typeface="Times New Roman" pitchFamily="18" charset="0"/>
              </a:rPr>
              <a:t> and nanoparticles</a:t>
            </a:r>
          </a:p>
          <a:p>
            <a:pPr lvl="1" eaLnBrk="1" hangingPunct="1"/>
            <a:r>
              <a:rPr lang="en-US" sz="2200" i="1" dirty="0">
                <a:latin typeface="Times New Roman" pitchFamily="18" charset="0"/>
                <a:cs typeface="Times New Roman" pitchFamily="18" charset="0"/>
              </a:rPr>
              <a:t>Intraocular devices</a:t>
            </a:r>
          </a:p>
          <a:p>
            <a:pPr lvl="1" eaLnBrk="1" hangingPunct="1"/>
            <a:r>
              <a:rPr lang="en-US" sz="2200" i="1" dirty="0" err="1">
                <a:latin typeface="Times New Roman" pitchFamily="18" charset="0"/>
                <a:cs typeface="Times New Roman" pitchFamily="18" charset="0"/>
              </a:rPr>
              <a:t>Iontophoresis</a:t>
            </a:r>
            <a:endParaRPr lang="en-US" sz="2200" i="1" dirty="0">
              <a:latin typeface="Times New Roman" pitchFamily="18" charset="0"/>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52400" y="304800"/>
            <a:ext cx="1676400" cy="487362"/>
          </a:xfrm>
        </p:spPr>
        <p:txBody>
          <a:bodyPr/>
          <a:lstStyle/>
          <a:p>
            <a:pPr eaLnBrk="1" hangingPunct="1"/>
            <a:r>
              <a:rPr lang="en-US" sz="2200" b="1" dirty="0">
                <a:latin typeface="Times New Roman" pitchFamily="18" charset="0"/>
                <a:cs typeface="Times New Roman" pitchFamily="18" charset="0"/>
              </a:rPr>
              <a:t>Drops</a:t>
            </a:r>
          </a:p>
        </p:txBody>
      </p:sp>
      <p:sp>
        <p:nvSpPr>
          <p:cNvPr id="10244" name="Rectangle 3"/>
          <p:cNvSpPr>
            <a:spLocks noGrp="1" noChangeArrowheads="1"/>
          </p:cNvSpPr>
          <p:nvPr>
            <p:ph type="body" idx="1"/>
          </p:nvPr>
        </p:nvSpPr>
        <p:spPr>
          <a:xfrm>
            <a:off x="381000" y="838200"/>
            <a:ext cx="8610600" cy="4572000"/>
          </a:xfrm>
        </p:spPr>
        <p:txBody>
          <a:bodyPr>
            <a:noAutofit/>
          </a:bodyPr>
          <a:lstStyle/>
          <a:p>
            <a:pPr eaLnBrk="1" hangingPunct="1">
              <a:lnSpc>
                <a:spcPct val="150000"/>
              </a:lnSpc>
            </a:pPr>
            <a:r>
              <a:rPr lang="en-US" sz="2200" dirty="0">
                <a:latin typeface="Times New Roman" pitchFamily="18" charset="0"/>
                <a:cs typeface="Times New Roman" pitchFamily="18" charset="0"/>
              </a:rPr>
              <a:t>The most common form of topical administration is the eye drop. It is apparently easy to use, relatively inexpensive and does not impair vision. </a:t>
            </a:r>
          </a:p>
          <a:p>
            <a:pPr eaLnBrk="1" hangingPunct="1">
              <a:lnSpc>
                <a:spcPct val="150000"/>
              </a:lnSpc>
            </a:pPr>
            <a:r>
              <a:rPr lang="en-US" sz="2200" dirty="0">
                <a:latin typeface="Times New Roman" pitchFamily="18" charset="0"/>
                <a:cs typeface="Times New Roman" pitchFamily="18" charset="0"/>
              </a:rPr>
              <a:t>The major problems with these types of formulation are their inability to sustain high local concentrations of drug and they only have a short contact time with the eye</a:t>
            </a:r>
          </a:p>
          <a:p>
            <a:pPr eaLnBrk="1" hangingPunct="1">
              <a:lnSpc>
                <a:spcPct val="150000"/>
              </a:lnSpc>
            </a:pPr>
            <a:r>
              <a:rPr lang="en-US" sz="2200" dirty="0">
                <a:latin typeface="Times New Roman" pitchFamily="18" charset="0"/>
                <a:cs typeface="Times New Roman" pitchFamily="18" charset="0"/>
              </a:rPr>
              <a:t>Contact time between the vehicle and the eye can be increased by the addition of polymers such as polyvinyl alcohol and methylcellulose</a:t>
            </a:r>
          </a:p>
          <a:p>
            <a:pPr algn="just" eaLnBrk="1" hangingPunct="1">
              <a:lnSpc>
                <a:spcPct val="150000"/>
              </a:lnSpc>
            </a:pPr>
            <a:r>
              <a:rPr lang="en-US" sz="2200" dirty="0">
                <a:latin typeface="Times New Roman" pitchFamily="18" charset="0"/>
                <a:cs typeface="Times New Roman" pitchFamily="18" charset="0"/>
              </a:rPr>
              <a:t>Drainage from the eye may also be reduced by punctual occlusion or simple eyelid closure, which prolongs the contact time of the drug with the external eye. </a:t>
            </a:r>
          </a:p>
        </p:txBody>
      </p:sp>
    </p:spTree>
    <p:extLst>
      <p:ext uri="{BB962C8B-B14F-4D97-AF65-F5344CB8AC3E}">
        <p14:creationId xmlns:p14="http://schemas.microsoft.com/office/powerpoint/2010/main" val="2810256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0"/>
            <a:ext cx="3657600" cy="914400"/>
          </a:xfrm>
        </p:spPr>
        <p:txBody>
          <a:bodyPr vert="horz" lIns="91440" tIns="45720" rIns="91440" bIns="45720" rtlCol="0" anchor="ctr">
            <a:normAutofit/>
          </a:bodyPr>
          <a:lstStyle/>
          <a:p>
            <a:r>
              <a:rPr lang="en-US" sz="2200" b="1" dirty="0">
                <a:latin typeface="Times New Roman" pitchFamily="18" charset="0"/>
                <a:cs typeface="Times New Roman" pitchFamily="18" charset="0"/>
              </a:rPr>
              <a:t>Perfusion</a:t>
            </a:r>
          </a:p>
        </p:txBody>
      </p:sp>
      <p:sp>
        <p:nvSpPr>
          <p:cNvPr id="11268" name="Rectangle 3"/>
          <p:cNvSpPr>
            <a:spLocks noGrp="1" noChangeArrowheads="1"/>
          </p:cNvSpPr>
          <p:nvPr>
            <p:ph type="body" idx="1"/>
          </p:nvPr>
        </p:nvSpPr>
        <p:spPr>
          <a:xfrm>
            <a:off x="381000" y="914400"/>
            <a:ext cx="8229600" cy="4525963"/>
          </a:xfrm>
        </p:spPr>
        <p:txBody>
          <a:bodyPr vert="horz" lIns="91440" tIns="45720" rIns="91440" bIns="45720" rtlCol="0">
            <a:noAutofit/>
          </a:bodyPr>
          <a:lstStyle/>
          <a:p>
            <a:pPr>
              <a:lnSpc>
                <a:spcPct val="150000"/>
              </a:lnSpc>
            </a:pPr>
            <a:r>
              <a:rPr lang="en-US" sz="2200" dirty="0">
                <a:latin typeface="Times New Roman" pitchFamily="18" charset="0"/>
                <a:cs typeface="Times New Roman" pitchFamily="18" charset="0"/>
              </a:rPr>
              <a:t>Continuous and constant perfusion of the eye with drug solutions can be achieved by the use of ambulatory motor driven syringes that deliver drug solutions through fine polyethylene tubing positioned in the </a:t>
            </a:r>
            <a:r>
              <a:rPr lang="en-US" sz="2200" dirty="0" err="1">
                <a:latin typeface="Times New Roman" pitchFamily="18" charset="0"/>
                <a:cs typeface="Times New Roman" pitchFamily="18" charset="0"/>
              </a:rPr>
              <a:t>conjunctival</a:t>
            </a:r>
            <a:r>
              <a:rPr lang="en-US" sz="2200" dirty="0">
                <a:latin typeface="Times New Roman" pitchFamily="18" charset="0"/>
                <a:cs typeface="Times New Roman" pitchFamily="18" charset="0"/>
              </a:rPr>
              <a:t> sac</a:t>
            </a:r>
          </a:p>
          <a:p>
            <a:pPr>
              <a:lnSpc>
                <a:spcPct val="150000"/>
              </a:lnSpc>
            </a:pPr>
            <a:r>
              <a:rPr lang="en-US" sz="2200" dirty="0">
                <a:latin typeface="Times New Roman" pitchFamily="18" charset="0"/>
                <a:cs typeface="Times New Roman" pitchFamily="18" charset="0"/>
              </a:rPr>
              <a:t>The flow rate of the </a:t>
            </a:r>
            <a:r>
              <a:rPr lang="en-US" sz="2200" dirty="0" err="1">
                <a:latin typeface="Times New Roman" pitchFamily="18" charset="0"/>
                <a:cs typeface="Times New Roman" pitchFamily="18" charset="0"/>
              </a:rPr>
              <a:t>perfusate</a:t>
            </a:r>
            <a:r>
              <a:rPr lang="en-US" sz="2200" dirty="0">
                <a:latin typeface="Times New Roman" pitchFamily="18" charset="0"/>
                <a:cs typeface="Times New Roman" pitchFamily="18" charset="0"/>
              </a:rPr>
              <a:t> through a </a:t>
            </a:r>
            <a:r>
              <a:rPr lang="en-US" sz="2200" dirty="0" err="1">
                <a:latin typeface="Times New Roman" pitchFamily="18" charset="0"/>
                <a:cs typeface="Times New Roman" pitchFamily="18" charset="0"/>
              </a:rPr>
              <a:t>minipump</a:t>
            </a:r>
            <a:r>
              <a:rPr lang="en-US" sz="2200" dirty="0">
                <a:latin typeface="Times New Roman" pitchFamily="18" charset="0"/>
                <a:cs typeface="Times New Roman" pitchFamily="18" charset="0"/>
              </a:rPr>
              <a:t> can be adjusted to produce continuous irrigation of the eye surface (3– 6 ml/min) or slow delivery (0.2 ml/min) to avoid overflow</a:t>
            </a:r>
          </a:p>
          <a:p>
            <a:pPr>
              <a:lnSpc>
                <a:spcPct val="150000"/>
              </a:lnSpc>
            </a:pPr>
            <a:r>
              <a:rPr lang="en-US" sz="2200" dirty="0">
                <a:latin typeface="Times New Roman" pitchFamily="18" charset="0"/>
                <a:cs typeface="Times New Roman" pitchFamily="18" charset="0"/>
              </a:rPr>
              <a:t>This system allows the use of a lower drug concentration than used in conventional eye-drops, yet will produce the same potency. Side effects are reduced and constant therapeutic action is maintained</a:t>
            </a:r>
          </a:p>
        </p:txBody>
      </p:sp>
    </p:spTree>
    <p:extLst>
      <p:ext uri="{BB962C8B-B14F-4D97-AF65-F5344CB8AC3E}">
        <p14:creationId xmlns:p14="http://schemas.microsoft.com/office/powerpoint/2010/main" val="417119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46038"/>
            <a:ext cx="1905000" cy="639762"/>
          </a:xfrm>
        </p:spPr>
        <p:txBody>
          <a:bodyPr vert="horz" lIns="91440" tIns="45720" rIns="91440" bIns="45720" rtlCol="0" anchor="ctr">
            <a:normAutofit/>
          </a:bodyPr>
          <a:lstStyle/>
          <a:p>
            <a:r>
              <a:rPr lang="en-US" sz="2200" b="1" dirty="0">
                <a:latin typeface="Times New Roman" pitchFamily="18" charset="0"/>
                <a:cs typeface="Times New Roman" pitchFamily="18" charset="0"/>
              </a:rPr>
              <a:t>Sprays</a:t>
            </a:r>
          </a:p>
        </p:txBody>
      </p:sp>
      <p:sp>
        <p:nvSpPr>
          <p:cNvPr id="12292" name="Rectangle 3"/>
          <p:cNvSpPr>
            <a:spLocks noGrp="1" noChangeArrowheads="1"/>
          </p:cNvSpPr>
          <p:nvPr>
            <p:ph type="body" idx="1"/>
          </p:nvPr>
        </p:nvSpPr>
        <p:spPr>
          <a:xfrm>
            <a:off x="152400" y="685800"/>
            <a:ext cx="8763000" cy="5867400"/>
          </a:xfrm>
        </p:spPr>
        <p:txBody>
          <a:bodyPr>
            <a:noAutofit/>
          </a:bodyPr>
          <a:lstStyle/>
          <a:p>
            <a:pPr eaLnBrk="1" hangingPunct="1">
              <a:lnSpc>
                <a:spcPct val="150000"/>
              </a:lnSpc>
            </a:pPr>
            <a:r>
              <a:rPr lang="en-US" sz="2200" dirty="0">
                <a:latin typeface="Times New Roman" pitchFamily="18" charset="0"/>
                <a:cs typeface="Times New Roman" pitchFamily="18" charset="0"/>
              </a:rPr>
              <a:t>Spray systems produce similar results to eye-drops in terms of duration of drug action and side effects. Sprays have several advantages over eye-drops:</a:t>
            </a:r>
          </a:p>
          <a:p>
            <a:pPr lvl="1"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a more uniform spread of drug can be achieved</a:t>
            </a:r>
          </a:p>
          <a:p>
            <a:pPr lvl="1"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precise instillation requiring less manual dexterity than for eye-drop administration and is particularly useful for treating patients with unsteady hand movements</a:t>
            </a:r>
          </a:p>
          <a:p>
            <a:pPr lvl="1"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contamination and eye injury due to eye-drop application are avoided</a:t>
            </a:r>
          </a:p>
          <a:p>
            <a:pPr lvl="1"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spray delivery causes less reflex lacrimation.</a:t>
            </a:r>
          </a:p>
          <a:p>
            <a:pPr lvl="1" eaLnBrk="1" hangingPunct="1">
              <a:lnSpc>
                <a:spcPct val="150000"/>
              </a:lnSpc>
              <a:buFont typeface="Wingdings" pitchFamily="2" charset="2"/>
              <a:buAutoNum type="arabicPeriod"/>
            </a:pPr>
            <a:r>
              <a:rPr lang="en-US" sz="2200" dirty="0">
                <a:latin typeface="Times New Roman" pitchFamily="18" charset="0"/>
                <a:cs typeface="Times New Roman" pitchFamily="18" charset="0"/>
              </a:rPr>
              <a:t>Can be used by patients who have difficulty bending their neck back to administer drops.</a:t>
            </a:r>
          </a:p>
        </p:txBody>
      </p:sp>
    </p:spTree>
    <p:extLst>
      <p:ext uri="{BB962C8B-B14F-4D97-AF65-F5344CB8AC3E}">
        <p14:creationId xmlns:p14="http://schemas.microsoft.com/office/powerpoint/2010/main" val="71484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04800" y="152400"/>
            <a:ext cx="1752600" cy="868362"/>
          </a:xfrm>
        </p:spPr>
        <p:txBody>
          <a:bodyPr vert="horz" lIns="91440" tIns="45720" rIns="91440" bIns="45720" rtlCol="0" anchor="ctr">
            <a:normAutofit/>
          </a:bodyPr>
          <a:lstStyle/>
          <a:p>
            <a:r>
              <a:rPr lang="en-US" sz="2200" b="1" dirty="0">
                <a:latin typeface="Times New Roman" pitchFamily="18" charset="0"/>
                <a:cs typeface="Times New Roman" pitchFamily="18" charset="0"/>
              </a:rPr>
              <a:t>Ointments</a:t>
            </a:r>
          </a:p>
        </p:txBody>
      </p:sp>
      <p:sp>
        <p:nvSpPr>
          <p:cNvPr id="13316" name="Rectangle 3"/>
          <p:cNvSpPr>
            <a:spLocks noGrp="1" noChangeArrowheads="1"/>
          </p:cNvSpPr>
          <p:nvPr>
            <p:ph type="body" idx="1"/>
          </p:nvPr>
        </p:nvSpPr>
        <p:spPr>
          <a:xfrm>
            <a:off x="381000" y="990600"/>
            <a:ext cx="8229600" cy="4525963"/>
          </a:xfrm>
        </p:spPr>
        <p:txBody>
          <a:bodyPr>
            <a:normAutofit lnSpcReduction="10000"/>
          </a:bodyPr>
          <a:lstStyle/>
          <a:p>
            <a:pPr eaLnBrk="1" hangingPunct="1">
              <a:lnSpc>
                <a:spcPct val="150000"/>
              </a:lnSpc>
            </a:pPr>
            <a:r>
              <a:rPr lang="en-US" sz="2200" dirty="0">
                <a:latin typeface="Times New Roman" pitchFamily="18" charset="0"/>
                <a:cs typeface="Times New Roman" pitchFamily="18" charset="0"/>
              </a:rPr>
              <a:t>Ointments are not as popular as eye drops since vision is blurred by the oil base, making ointments impractical for daytime use</a:t>
            </a:r>
          </a:p>
          <a:p>
            <a:pPr eaLnBrk="1" hangingPunct="1">
              <a:lnSpc>
                <a:spcPct val="150000"/>
              </a:lnSpc>
            </a:pPr>
            <a:r>
              <a:rPr lang="en-US" sz="2200" dirty="0">
                <a:latin typeface="Times New Roman" pitchFamily="18" charset="0"/>
                <a:cs typeface="Times New Roman" pitchFamily="18" charset="0"/>
              </a:rPr>
              <a:t>They are usually applied for overnight use or if the eye is to be bandaged. They are especially useful for </a:t>
            </a:r>
            <a:r>
              <a:rPr lang="en-US" sz="2200" dirty="0" err="1">
                <a:latin typeface="Times New Roman" pitchFamily="18" charset="0"/>
                <a:cs typeface="Times New Roman" pitchFamily="18" charset="0"/>
              </a:rPr>
              <a:t>paediatric</a:t>
            </a:r>
            <a:r>
              <a:rPr lang="en-US" sz="2200" dirty="0">
                <a:latin typeface="Times New Roman" pitchFamily="18" charset="0"/>
                <a:cs typeface="Times New Roman" pitchFamily="18" charset="0"/>
              </a:rPr>
              <a:t> use since small children often wash out drugs by crying. </a:t>
            </a:r>
          </a:p>
          <a:p>
            <a:pPr eaLnBrk="1" hangingPunct="1">
              <a:lnSpc>
                <a:spcPct val="150000"/>
              </a:lnSpc>
            </a:pPr>
            <a:r>
              <a:rPr lang="en-US" sz="2200" dirty="0">
                <a:latin typeface="Times New Roman" pitchFamily="18" charset="0"/>
                <a:cs typeface="Times New Roman" pitchFamily="18" charset="0"/>
              </a:rPr>
              <a:t>Ointments are generally non-toxic and safe to use on the exterior of the surface of the eye. However, ointment bases such as lanolin, petrolatum and vegetable oil are toxic to the interior of the eye, causing corneal </a:t>
            </a:r>
            <a:r>
              <a:rPr lang="en-US" sz="2200" dirty="0" err="1">
                <a:latin typeface="Times New Roman" pitchFamily="18" charset="0"/>
                <a:cs typeface="Times New Roman" pitchFamily="18" charset="0"/>
              </a:rPr>
              <a:t>oedema</a:t>
            </a:r>
            <a:r>
              <a:rPr lang="en-US" sz="2200" dirty="0">
                <a:latin typeface="Times New Roman" pitchFamily="18" charset="0"/>
                <a:cs typeface="Times New Roman" pitchFamily="18" charset="0"/>
              </a:rPr>
              <a:t>, vascularization and scarring</a:t>
            </a:r>
          </a:p>
        </p:txBody>
      </p:sp>
    </p:spTree>
    <p:extLst>
      <p:ext uri="{BB962C8B-B14F-4D97-AF65-F5344CB8AC3E}">
        <p14:creationId xmlns:p14="http://schemas.microsoft.com/office/powerpoint/2010/main" val="4043882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1004</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Monotype Corsiva</vt:lpstr>
      <vt:lpstr>Times New Roman</vt:lpstr>
      <vt:lpstr>Wingdings</vt:lpstr>
      <vt:lpstr>Office Theme</vt:lpstr>
      <vt:lpstr>OCCULAR DRUG DELIVERY SYSTEM</vt:lpstr>
      <vt:lpstr>PowerPoint Presentation</vt:lpstr>
      <vt:lpstr>PowerPoint Presentation</vt:lpstr>
      <vt:lpstr>PowerPoint Presentation</vt:lpstr>
      <vt:lpstr>PowerPoint Presentation</vt:lpstr>
      <vt:lpstr>Drops</vt:lpstr>
      <vt:lpstr>Perfusion</vt:lpstr>
      <vt:lpstr>Sprays</vt:lpstr>
      <vt:lpstr>Ointments</vt:lpstr>
      <vt:lpstr>Microparticulates and nanoparticles</vt:lpstr>
      <vt:lpstr>Intraocular devices</vt:lpstr>
      <vt:lpstr>Vitrasert® intraocular device</vt:lpstr>
      <vt:lpstr>Iontophoresis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Pranati Srivastava</cp:lastModifiedBy>
  <cp:revision>41</cp:revision>
  <dcterms:created xsi:type="dcterms:W3CDTF">2014-10-01T07:08:05Z</dcterms:created>
  <dcterms:modified xsi:type="dcterms:W3CDTF">2021-12-20T06:49:38Z</dcterms:modified>
</cp:coreProperties>
</file>