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8" r:id="rId3"/>
    <p:sldId id="334" r:id="rId4"/>
    <p:sldId id="335" r:id="rId5"/>
    <p:sldId id="336" r:id="rId6"/>
    <p:sldId id="337" r:id="rId7"/>
    <p:sldId id="346" r:id="rId8"/>
    <p:sldId id="347" r:id="rId9"/>
    <p:sldId id="342" r:id="rId10"/>
    <p:sldId id="312" r:id="rId11"/>
    <p:sldId id="327" r:id="rId12"/>
    <p:sldId id="330" r:id="rId13"/>
    <p:sldId id="331" r:id="rId14"/>
    <p:sldId id="343" r:id="rId15"/>
    <p:sldId id="345" r:id="rId16"/>
    <p:sldId id="348" r:id="rId17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7500"/>
    <a:srgbClr val="AB2F88"/>
    <a:srgbClr val="691D53"/>
    <a:srgbClr val="C47000"/>
    <a:srgbClr val="C13599"/>
    <a:srgbClr val="B13162"/>
    <a:srgbClr val="691D3A"/>
    <a:srgbClr val="FE4900"/>
    <a:srgbClr val="B03200"/>
    <a:srgbClr val="B121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89519" autoAdjust="0"/>
  </p:normalViewPr>
  <p:slideViewPr>
    <p:cSldViewPr>
      <p:cViewPr varScale="1">
        <p:scale>
          <a:sx n="87" d="100"/>
          <a:sy n="87" d="100"/>
        </p:scale>
        <p:origin x="-84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00FFB-FF26-4911-9BE2-83E18DA2C3AF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CDF01-7E32-4E99-95CB-1659B1EFD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1999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71716905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05832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7/StromatolitheAustralie25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Shape 100"/>
          <p:cNvSpPr txBox="1"/>
          <p:nvPr/>
        </p:nvSpPr>
        <p:spPr>
          <a:xfrm>
            <a:off x="0" y="307550"/>
            <a:ext cx="9144000" cy="83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ORIGIN OF LIFE</a:t>
            </a:r>
            <a:endParaRPr lang="en" sz="4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0" y="240600"/>
            <a:ext cx="9144000" cy="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0" y="1145750"/>
            <a:ext cx="9144000" cy="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72066" y="2714626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b="1" dirty="0" smtClean="0"/>
              <a:t>By</a:t>
            </a:r>
          </a:p>
          <a:p>
            <a:pPr algn="r"/>
            <a:r>
              <a:rPr lang="en-IN" sz="1600" b="1" dirty="0" smtClean="0"/>
              <a:t>Prof. Sudhir Kumar Awasthi</a:t>
            </a:r>
          </a:p>
          <a:p>
            <a:pPr algn="r"/>
            <a:r>
              <a:rPr lang="en-IN" sz="1600" b="1" dirty="0" smtClean="0"/>
              <a:t>Dept. Of Life Sciences</a:t>
            </a:r>
          </a:p>
          <a:p>
            <a:pPr algn="r"/>
            <a:r>
              <a:rPr lang="en-IN" sz="1600" b="1" dirty="0" smtClean="0"/>
              <a:t>CSJM University </a:t>
            </a:r>
            <a:endParaRPr lang="en-IN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PcUwZc-mly4/maxresdefaul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Shape 100"/>
          <p:cNvSpPr txBox="1"/>
          <p:nvPr/>
        </p:nvSpPr>
        <p:spPr>
          <a:xfrm>
            <a:off x="0" y="307550"/>
            <a:ext cx="9144000" cy="83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Endosymbiotic Theory</a:t>
            </a:r>
            <a:endParaRPr lang="en" sz="4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0" y="240600"/>
            <a:ext cx="9144000" cy="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0" y="1145750"/>
            <a:ext cx="9144000" cy="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980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4695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vert270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INTRO</a:t>
            </a:r>
            <a:endParaRPr lang="en" sz="9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63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796250" y="57150"/>
            <a:ext cx="7285800" cy="37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first cells were prokaryotic and simple in structure, but</a:t>
            </a:r>
            <a:br>
              <a:rPr lang="en" sz="16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6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over time they evolved into the the eukaryotic cells we know today.</a:t>
            </a:r>
            <a:endParaRPr lang="en"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>
              <a:solidFill>
                <a:srgbClr val="595959"/>
              </a:solidFill>
            </a:endParaRPr>
          </a:p>
        </p:txBody>
      </p:sp>
      <p:pic>
        <p:nvPicPr>
          <p:cNvPr id="11266" name="Picture 2" descr="http://www.bio.miami.edu/dana/pix/prokaryote_and_eukary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81200" y="895350"/>
            <a:ext cx="7048500" cy="38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39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dosymbiotichypothesis.files.wordpress.com/2010/09/endosymbiosis_c_la_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1800" y="865175"/>
            <a:ext cx="4724400" cy="32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81"/>
          <p:cNvSpPr txBox="1"/>
          <p:nvPr/>
        </p:nvSpPr>
        <p:spPr>
          <a:xfrm>
            <a:off x="125" y="448200"/>
            <a:ext cx="1672500" cy="2672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U3: The origin of eukaryotic cells can be explained by the endosymbiotic theory.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155500"/>
            <a:ext cx="1672500" cy="19881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 smtClea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Endosymbiotic Theory</a:t>
            </a: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63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19050"/>
            <a:ext cx="7315200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endosymbiotic theory explains how eukaryotic cells emerged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It details how larger cells engulfed smaller cells that were able to provide energy.</a:t>
            </a: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Instead of digesting the small cells,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larger cells formed a symbiotic relationship and allowed them to exist inside them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large cell provided protection while the smaller provided energy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3995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2961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G1: Evidence for the endosymbiotic theory is expected. The origin of eukaryote cilia and flagella does not need to be included.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451860"/>
            <a:ext cx="1672500" cy="1691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63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13" name="Shape 134"/>
          <p:cNvSpPr txBox="1"/>
          <p:nvPr/>
        </p:nvSpPr>
        <p:spPr>
          <a:xfrm>
            <a:off x="6096000" y="5024074"/>
            <a:ext cx="3048007" cy="11942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ctr"/>
            <a:r>
              <a:rPr lang="en-US" sz="800" dirty="0">
                <a:solidFill>
                  <a:schemeClr val="bg1"/>
                </a:solidFill>
              </a:rPr>
              <a:t>http://image.tutorvista.com/content/feed/tvcs/Mitochondria.jpg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19050"/>
            <a:ext cx="7162800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Structures of modern cells provide evidence in support of the endosymbiotic theory.  </a:t>
            </a:r>
            <a:r>
              <a:rPr lang="en-US" sz="1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Chloroplasts and mitochondria both share characteristics with prokaryotes that might have formed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They:</a:t>
            </a:r>
            <a:endParaRPr lang="en-US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7" name="Picture 5" descr="http://image.tutorvista.com/content/feed/tvcs/Mitochond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5000" y="2343150"/>
            <a:ext cx="345730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09800" y="1008043"/>
            <a:ext cx="6400800" cy="1169551"/>
            <a:chOff x="2133600" y="1047750"/>
            <a:chExt cx="6400800" cy="1169551"/>
          </a:xfrm>
        </p:grpSpPr>
        <p:sp>
          <p:nvSpPr>
            <p:cNvPr id="2" name="Rectangle 1"/>
            <p:cNvSpPr/>
            <p:nvPr/>
          </p:nvSpPr>
          <p:spPr>
            <a:xfrm>
              <a:off x="5562600" y="1047750"/>
              <a:ext cx="29718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b="1" u="sng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Contain smaller </a:t>
              </a:r>
              <a:r>
                <a:rPr lang="en-US" b="1" u="sng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ribosomes</a:t>
              </a:r>
              <a:r>
                <a:rPr lang="en-US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endPara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b="1" u="sng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Have small circular strands of </a:t>
              </a:r>
              <a:r>
                <a:rPr lang="en-US" b="1" u="sng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DNA</a:t>
              </a:r>
              <a:endPara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33600" y="1047750"/>
              <a:ext cx="289560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b="1" u="sng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Have double membranes</a:t>
              </a:r>
              <a:r>
                <a:rPr lang="en-US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en-US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endPara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b="1" u="sng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Can replicate via binary fission</a:t>
              </a:r>
            </a:p>
          </p:txBody>
        </p:sp>
      </p:grpSp>
      <p:pic>
        <p:nvPicPr>
          <p:cNvPr id="13319" name="Picture 7" descr="http://alevelnotes.com/content_images/chloroplast.gi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804" t="14006" r="2143"/>
          <a:stretch/>
        </p:blipFill>
        <p:spPr bwMode="auto">
          <a:xfrm>
            <a:off x="5638800" y="2442233"/>
            <a:ext cx="3419475" cy="23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971550"/>
            <a:ext cx="6553200" cy="1143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47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choolbag.info/biology/living/living.files/image53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05000" y="1123950"/>
            <a:ext cx="712059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81"/>
          <p:cNvSpPr txBox="1"/>
          <p:nvPr/>
        </p:nvSpPr>
        <p:spPr>
          <a:xfrm>
            <a:off x="125" y="448200"/>
            <a:ext cx="1672500" cy="2961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G1: Evidence for the endosymbiotic theory is expected. The origin of eukaryote cilia and flagella does not need to be included.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451860"/>
            <a:ext cx="1672500" cy="1691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63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19050"/>
            <a:ext cx="7162800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Because of these structures, scientists believe that mitochondria and chloroplasts were once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free-living organisms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They were taken in by larger cells and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ymbiotic relationship were formed.</a:t>
            </a:r>
          </a:p>
        </p:txBody>
      </p:sp>
    </p:spTree>
    <p:extLst>
      <p:ext uri="{BB962C8B-B14F-4D97-AF65-F5344CB8AC3E}">
        <p14:creationId xmlns:p14="http://schemas.microsoft.com/office/powerpoint/2010/main" xmlns="" val="236112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2961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G1: Evidence for the endosymbiotic theory is expected. The origin of eukaryote cilia and flagella does not need to be included.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451860"/>
            <a:ext cx="1672500" cy="1691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63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19050"/>
            <a:ext cx="7162800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Because of these structures, scientists believe that mitochondria and chloroplasts were once free-living organisms. They were taken in by larger cells and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ymbiotic relationship were formed.</a:t>
            </a:r>
          </a:p>
        </p:txBody>
      </p:sp>
      <p:pic>
        <p:nvPicPr>
          <p:cNvPr id="14" name="Picture 2" descr="http://dontdontoperate.files.wordpress.com/2011/03/endosymb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511"/>
          <a:stretch/>
        </p:blipFill>
        <p:spPr bwMode="auto">
          <a:xfrm>
            <a:off x="1752600" y="1123950"/>
            <a:ext cx="7391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887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Origin of life by Paul Davies (2005)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Origin of Life by Alexander </a:t>
            </a:r>
            <a:r>
              <a:rPr lang="en-IN" dirty="0" smtClean="0"/>
              <a:t>O</a:t>
            </a:r>
            <a:r>
              <a:rPr lang="en-IN" dirty="0" smtClean="0"/>
              <a:t>parin (2000)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Genesis: The Scientific quest for Life’s Origins(2007)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Creation : The Origin Of Life / </a:t>
            </a:r>
            <a:r>
              <a:rPr lang="en-IN" dirty="0" smtClean="0"/>
              <a:t>T</a:t>
            </a:r>
            <a:r>
              <a:rPr lang="en-IN" dirty="0" smtClean="0"/>
              <a:t>he Future of Life – </a:t>
            </a:r>
            <a:r>
              <a:rPr lang="en-IN" smtClean="0"/>
              <a:t>Adam Rutherford(2015)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.bp.blogspot.com/-PNIe-eakJyQ/Tt6EUcpy6fI/AAAAAAAAAnY/V7A7lqDXLfw/s1600/Primoridal+Sou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Shape 100"/>
          <p:cNvSpPr txBox="1"/>
          <p:nvPr/>
        </p:nvSpPr>
        <p:spPr>
          <a:xfrm>
            <a:off x="0" y="307550"/>
            <a:ext cx="9144000" cy="83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First Cells</a:t>
            </a:r>
            <a:endParaRPr lang="en" sz="4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0" y="240600"/>
            <a:ext cx="9144000" cy="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0" y="1145750"/>
            <a:ext cx="9144000" cy="5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014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30379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U1: Cells can only be formed by division of pre-existing cells.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U2: The first cells must have arisen from non-living material.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535680"/>
            <a:ext cx="1672500" cy="16078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48072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0"/>
            <a:ext cx="7162800" cy="66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stated in the cell theory, cells can only arise from pre-existing cells.  However, early Earth was harsh and no life was present.</a:t>
            </a: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So, it logically follows that the first cells must have emerged from non-living materials that were present on Earth.</a:t>
            </a:r>
          </a:p>
        </p:txBody>
      </p:sp>
      <p:pic>
        <p:nvPicPr>
          <p:cNvPr id="1028" name="Picture 4" descr="https://upload.wikimedia.org/wikipedia/commons/0/0b/BENNU%E2%80%99S_JOURNEY_-_Early_Earth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71650" y="742950"/>
            <a:ext cx="72961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86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30379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U1: Cells can only be formed by division of pre-existing cells.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U2: The first cells must have arisen from non-living material.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535680"/>
            <a:ext cx="1672500" cy="16078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48072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0"/>
            <a:ext cx="7162800" cy="66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order for life to have emerged, scientists hypothesize that</a:t>
            </a:r>
            <a:r>
              <a:rPr lang="en-US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four smaller complex structures must have formed first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86200" y="81915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1752600" y="819150"/>
            <a:ext cx="7162800" cy="66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Carbon compounds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(amino acids, fatty acids, etc.) must be produced as they are the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 blocks of life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 Carbon compounds must be able to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assemble into polymers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(proteins, polysaccharides, etc.) which</a:t>
            </a:r>
            <a:r>
              <a:rPr lang="en-US" sz="16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contribute to cell structures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ttps://saylordotorg.github.io/text_introductory-chemistry/section_20/5668ca5db5983520982ccfcc459cfe9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67000" y="1581149"/>
            <a:ext cx="52578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98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30379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U1: Cells can only be formed by division of pre-existing cells.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U2: The first cells must have arisen from non-living material.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535680"/>
            <a:ext cx="1672500" cy="16078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48072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52600" y="76200"/>
            <a:ext cx="3505200" cy="66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 Membranes must form from carbon compounds.  This creates a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space for internal chemistry to occur</a:t>
            </a: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 There must be a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mechanism for inheritance, which passes genes on to offspring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It has been determined that RNA was most likely this molecule.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86200" y="241935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rot="5400000">
            <a:off x="6153149" y="76201"/>
            <a:ext cx="2171699" cy="2286000"/>
            <a:chOff x="5248274" y="-704850"/>
            <a:chExt cx="3400425" cy="3371850"/>
          </a:xfrm>
        </p:grpSpPr>
        <p:pic>
          <p:nvPicPr>
            <p:cNvPr id="4098" name="Picture 2" descr="http://www.texample.net/media/tikz/examples/PNG/lipid-vesicle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48274" y="-704850"/>
              <a:ext cx="3400425" cy="337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257800" y="203835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00" name="Picture 4" descr="http://www.sciencemag.org/sites/default/files/styles/article_main_medium/public/images/RNA_0.jpg?itok=EuO4GoTa&amp;timestamp=145574825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2647950"/>
            <a:ext cx="3964552" cy="22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09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30379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U1: Cells can only be formed by division of pre-existing cells.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U2: The first cells must have arisen from non-living material.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535680"/>
            <a:ext cx="1672500" cy="16078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48072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52600" y="0"/>
            <a:ext cx="7239000" cy="66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So, in order for life to have emerged, there are several stages of development that would have had to occur.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http://image.slidesharecdn.com/chap27evolution-110301163657-phpapp01/95/chap-27-evolution-22-728.jpg?cb=129899841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76600" y="794411"/>
            <a:ext cx="4267200" cy="41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574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4695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Guidance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Students should be aware that the 64 codons in the genetic code have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same meanings in nearly all organisms, but that there are some minor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variations that are likely to have accrued since the common origin of life on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Earth.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48072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52600" y="0"/>
            <a:ext cx="7239000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Further evidence for a common origin of life on Earth is that all </a:t>
            </a:r>
            <a:r>
              <a:rPr lang="en-US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organisms use the same genetic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code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minor gene variations.  This similarity implies that the all life has a common ancestor.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code determines the nature and structure of proteins that an organism synthesizes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</a:p>
        </p:txBody>
      </p:sp>
      <p:pic>
        <p:nvPicPr>
          <p:cNvPr id="16" name="Picture 2" descr="http://www.codefun.com/Images/Genetic/Max/Wats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9089" y="1280038"/>
            <a:ext cx="3733800" cy="27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strochem.org/sci_img/dn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52600" y="1504951"/>
            <a:ext cx="34290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57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4695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Guidance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Students should be aware that the 64 codons in the genetic code have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same meanings in nearly all organisms, but that there are some minor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variations that are likely to have accrued since the common origin of life on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Earth.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48072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52600" y="0"/>
            <a:ext cx="7239000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same genes with slight variations and orders can be found in many organisms,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additional evidence of common ancestry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http://www.intechopen.com/source/html/16930/media/image7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52600" y="923925"/>
            <a:ext cx="73914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86200" y="74295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424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"/>
          <p:cNvSpPr txBox="1"/>
          <p:nvPr/>
        </p:nvSpPr>
        <p:spPr>
          <a:xfrm>
            <a:off x="125" y="448200"/>
            <a:ext cx="1672500" cy="30379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Understandings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U1: Cells can only be formed by division of pre-existing cells.</a:t>
            </a: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U2: The first cells must have arisen from non-living material.</a:t>
            </a: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hape 82"/>
          <p:cNvSpPr txBox="1"/>
          <p:nvPr/>
        </p:nvSpPr>
        <p:spPr>
          <a:xfrm>
            <a:off x="0" y="3535680"/>
            <a:ext cx="1672500" cy="16078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" u="sng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Terms</a:t>
            </a:r>
          </a:p>
          <a:p>
            <a:pPr lvl="0" algn="ctr" rtl="0">
              <a:spcBef>
                <a:spcPts val="0"/>
              </a:spcBef>
              <a:buNone/>
            </a:pPr>
            <a:endParaRPr lang="en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83"/>
          <p:cNvSpPr txBox="1"/>
          <p:nvPr/>
        </p:nvSpPr>
        <p:spPr>
          <a:xfrm>
            <a:off x="0" y="0"/>
            <a:ext cx="1672500" cy="41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649200" y="0"/>
            <a:ext cx="52200" cy="5148072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595307" y="100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595959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>
              <a:solidFill>
                <a:srgbClr val="595959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52600" y="0"/>
            <a:ext cx="7239000" cy="66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Experiments imitating early earth conditions have shown that simple organic molecules </a:t>
            </a:r>
            <a:r>
              <a:rPr lang="en-US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spontaneously form </a:t>
            </a:r>
            <a:r>
              <a:rPr lang="en-US" sz="1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 the </a:t>
            </a:r>
            <a:r>
              <a:rPr lang="en-US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right conditions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(the Urey-Miller experiment).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4" descr="http://www.studytoanswer.net/origins/milur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00" y="1005320"/>
            <a:ext cx="7239000" cy="39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1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863</Words>
  <Application>Microsoft Office PowerPoint</Application>
  <PresentationFormat>On-screen Show (16:9)</PresentationFormat>
  <Paragraphs>132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simple-light-2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Sonali</cp:lastModifiedBy>
  <cp:revision>81</cp:revision>
  <cp:lastPrinted>2016-09-24T03:17:44Z</cp:lastPrinted>
  <dcterms:modified xsi:type="dcterms:W3CDTF">2021-11-04T17:49:22Z</dcterms:modified>
</cp:coreProperties>
</file>