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61" r:id="rId6"/>
    <p:sldId id="262" r:id="rId7"/>
    <p:sldId id="263" r:id="rId8"/>
    <p:sldId id="264" r:id="rId9"/>
    <p:sldId id="273" r:id="rId10"/>
    <p:sldId id="271" r:id="rId11"/>
    <p:sldId id="265" r:id="rId12"/>
    <p:sldId id="272" r:id="rId13"/>
    <p:sldId id="266" r:id="rId14"/>
    <p:sldId id="267" r:id="rId15"/>
    <p:sldId id="268" r:id="rId16"/>
    <p:sldId id="269" r:id="rId17"/>
    <p:sldId id="270"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E632D9C-9121-403B-8F04-C6A0D1E66495}" type="datetimeFigureOut">
              <a:rPr lang="en-IN" smtClean="0"/>
              <a:t>23-07-2020</a:t>
            </a:fld>
            <a:endParaRPr lang="en-IN"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903FB80-91B6-4D92-9AAB-DAA1634D89FC}" type="slidenum">
              <a:rPr lang="en-IN" smtClean="0"/>
              <a:t>‹#›</a:t>
            </a:fld>
            <a:endParaRPr lang="en-IN" dirty="0"/>
          </a:p>
        </p:txBody>
      </p:sp>
    </p:spTree>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E632D9C-9121-403B-8F04-C6A0D1E66495}" type="datetimeFigureOut">
              <a:rPr lang="en-IN" smtClean="0"/>
              <a:t>23-07-2020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903FB80-91B6-4D92-9AAB-DAA1634D89FC}" type="slidenum">
              <a:rPr lang="en-IN" smtClean="0"/>
              <a:t>‹#›</a:t>
            </a:fld>
            <a:endParaRPr lang="en-IN" dirty="0"/>
          </a:p>
        </p:txBody>
      </p:sp>
    </p:spTree>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E632D9C-9121-403B-8F04-C6A0D1E66495}" type="datetimeFigureOut">
              <a:rPr lang="en-IN" smtClean="0"/>
              <a:t>23-07-2020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903FB80-91B6-4D92-9AAB-DAA1634D89FC}" type="slidenum">
              <a:rPr lang="en-IN" smtClean="0"/>
              <a:t>‹#›</a:t>
            </a:fld>
            <a:endParaRPr lang="en-IN" dirty="0"/>
          </a:p>
        </p:txBody>
      </p:sp>
    </p:spTree>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E632D9C-9121-403B-8F04-C6A0D1E66495}" type="datetimeFigureOut">
              <a:rPr lang="en-IN" smtClean="0"/>
              <a:t>23-07-2020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903FB80-91B6-4D92-9AAB-DAA1634D89FC}" type="slidenum">
              <a:rPr lang="en-IN" smtClean="0"/>
              <a:t>‹#›</a:t>
            </a:fld>
            <a:endParaRPr lang="en-IN"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E632D9C-9121-403B-8F04-C6A0D1E66495}" type="datetimeFigureOut">
              <a:rPr lang="en-IN" smtClean="0"/>
              <a:t>23-07-2020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903FB80-91B6-4D92-9AAB-DAA1634D89FC}" type="slidenum">
              <a:rPr lang="en-IN" smtClean="0"/>
              <a:t>‹#›</a:t>
            </a:fld>
            <a:endParaRPr lang="en-IN"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E632D9C-9121-403B-8F04-C6A0D1E66495}" type="datetimeFigureOut">
              <a:rPr lang="en-IN" smtClean="0"/>
              <a:t>23-07-2020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903FB80-91B6-4D92-9AAB-DAA1634D89FC}" type="slidenum">
              <a:rPr lang="en-IN" smtClean="0"/>
              <a:t>‹#›</a:t>
            </a:fld>
            <a:endParaRPr lang="en-IN"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E632D9C-9121-403B-8F04-C6A0D1E66495}" type="datetimeFigureOut">
              <a:rPr lang="en-IN" smtClean="0"/>
              <a:t>23-07-2020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3903FB80-91B6-4D92-9AAB-DAA1634D89FC}" type="slidenum">
              <a:rPr lang="en-IN" smtClean="0"/>
              <a:t>‹#›</a:t>
            </a:fld>
            <a:endParaRPr lang="en-I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E632D9C-9121-403B-8F04-C6A0D1E66495}" type="datetimeFigureOut">
              <a:rPr lang="en-IN" smtClean="0"/>
              <a:t>23-07-2020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3903FB80-91B6-4D92-9AAB-DAA1634D89FC}" type="slidenum">
              <a:rPr lang="en-IN" smtClean="0"/>
              <a:t>‹#›</a:t>
            </a:fld>
            <a:endParaRPr lang="en-IN"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32D9C-9121-403B-8F04-C6A0D1E66495}" type="datetimeFigureOut">
              <a:rPr lang="en-IN" smtClean="0"/>
              <a:t>23-07-2020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3903FB80-91B6-4D92-9AAB-DAA1634D89FC}" type="slidenum">
              <a:rPr lang="en-IN" smtClean="0"/>
              <a:t>‹#›</a:t>
            </a:fld>
            <a:endParaRPr lang="en-IN" dirty="0"/>
          </a:p>
        </p:txBody>
      </p:sp>
    </p:spTree>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E632D9C-9121-403B-8F04-C6A0D1E66495}" type="datetimeFigureOut">
              <a:rPr lang="en-IN" smtClean="0"/>
              <a:t>23-07-2020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903FB80-91B6-4D92-9AAB-DAA1634D89FC}" type="slidenum">
              <a:rPr lang="en-IN" smtClean="0"/>
              <a:t>‹#›</a:t>
            </a:fld>
            <a:endParaRPr lang="en-I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7E632D9C-9121-403B-8F04-C6A0D1E66495}" type="datetimeFigureOut">
              <a:rPr lang="en-IN" smtClean="0"/>
              <a:t>23-07-2020</a:t>
            </a:fld>
            <a:endParaRPr lang="en-IN"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903FB80-91B6-4D92-9AAB-DAA1634D89FC}" type="slidenum">
              <a:rPr lang="en-IN" smtClean="0"/>
              <a:t>‹#›</a:t>
            </a:fld>
            <a:endParaRPr lang="en-IN"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632D9C-9121-403B-8F04-C6A0D1E66495}" type="datetimeFigureOut">
              <a:rPr lang="en-IN" smtClean="0"/>
              <a:t>23-07-2020</a:t>
            </a:fld>
            <a:endParaRPr lang="en-IN"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03FB80-91B6-4D92-9AAB-DAA1634D89FC}" type="slidenum">
              <a:rPr lang="en-IN" smtClean="0"/>
              <a:t>‹#›</a:t>
            </a:fld>
            <a:endParaRPr lang="en-IN"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sz="8000" dirty="0">
                <a:latin typeface="Times New Roman" pitchFamily="18" charset="0"/>
                <a:cs typeface="Times New Roman" pitchFamily="18" charset="0"/>
              </a:rPr>
              <a:t>OSTEOPOROSIS</a:t>
            </a:r>
          </a:p>
        </p:txBody>
      </p:sp>
    </p:spTree>
    <p:extLst>
      <p:ext uri="{BB962C8B-B14F-4D97-AF65-F5344CB8AC3E}">
        <p14:creationId xmlns:p14="http://schemas.microsoft.com/office/powerpoint/2010/main" val="1856269161"/>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ka Tomer\Documents\IMG_20200722_15391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620688"/>
            <a:ext cx="5688631" cy="5472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148028"/>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976664"/>
          </a:xfrm>
        </p:spPr>
        <p:txBody>
          <a:bodyPr>
            <a:normAutofit/>
          </a:bodyPr>
          <a:lstStyle/>
          <a:p>
            <a:pPr>
              <a:buFont typeface="Wingdings" pitchFamily="2" charset="2"/>
              <a:buChar char="q"/>
            </a:pPr>
            <a:r>
              <a:rPr lang="en-IN" sz="2800" dirty="0">
                <a:latin typeface="Times New Roman" pitchFamily="18" charset="0"/>
                <a:cs typeface="Times New Roman" pitchFamily="18" charset="0"/>
              </a:rPr>
              <a:t> There is generalised rarefaction of bone, making them susceptible to fractures after a trivial injury / fall.</a:t>
            </a:r>
          </a:p>
          <a:p>
            <a:pPr>
              <a:buFont typeface="Wingdings" pitchFamily="2" charset="2"/>
              <a:buChar char="q"/>
            </a:pPr>
            <a:r>
              <a:rPr lang="en-IN" sz="2800" dirty="0">
                <a:latin typeface="Times New Roman" pitchFamily="18" charset="0"/>
                <a:cs typeface="Times New Roman" pitchFamily="18" charset="0"/>
              </a:rPr>
              <a:t> There is early fatigue.</a:t>
            </a:r>
          </a:p>
          <a:p>
            <a:pPr marL="109728" indent="0">
              <a:buNone/>
            </a:pPr>
            <a:r>
              <a:rPr lang="en-IN" sz="4000" b="1" dirty="0">
                <a:latin typeface="Times New Roman" pitchFamily="18" charset="0"/>
                <a:cs typeface="Times New Roman" pitchFamily="18" charset="0"/>
              </a:rPr>
              <a:t>DIAGNOSIS- </a:t>
            </a:r>
          </a:p>
          <a:p>
            <a:pPr marL="109728" indent="0">
              <a:buNone/>
            </a:pPr>
            <a:r>
              <a:rPr lang="en-IN" sz="2800" dirty="0">
                <a:latin typeface="Times New Roman" pitchFamily="18" charset="0"/>
                <a:cs typeface="Times New Roman" pitchFamily="18" charset="0"/>
              </a:rPr>
              <a:t>Several methods are available- </a:t>
            </a:r>
          </a:p>
          <a:p>
            <a:pPr marL="624078" indent="-514350">
              <a:buAutoNum type="arabicPeriod"/>
            </a:pPr>
            <a:r>
              <a:rPr lang="en-IN" sz="2800" dirty="0">
                <a:latin typeface="Times New Roman" pitchFamily="18" charset="0"/>
                <a:cs typeface="Times New Roman" pitchFamily="18" charset="0"/>
              </a:rPr>
              <a:t>Radiography- loss of bone density, presence of a ballooning of IV disc or compression fracture of the body of vertebra.</a:t>
            </a:r>
          </a:p>
          <a:p>
            <a:pPr marL="624078" indent="-514350">
              <a:buAutoNum type="arabicPeriod"/>
            </a:pPr>
            <a:r>
              <a:rPr lang="en-IN" sz="2800" dirty="0">
                <a:latin typeface="Times New Roman" pitchFamily="18" charset="0"/>
                <a:cs typeface="Times New Roman" pitchFamily="18" charset="0"/>
              </a:rPr>
              <a:t> Dual energy X-ray absorptiometry (Dexa- scan)- for progressive investigation of risk.</a:t>
            </a:r>
          </a:p>
        </p:txBody>
      </p:sp>
    </p:spTree>
    <p:extLst>
      <p:ext uri="{BB962C8B-B14F-4D97-AF65-F5344CB8AC3E}">
        <p14:creationId xmlns:p14="http://schemas.microsoft.com/office/powerpoint/2010/main" val="1715756925"/>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ka Tomer\Documents\IMG_20200722_15360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548680"/>
            <a:ext cx="4464496" cy="5458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897905"/>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616624"/>
          </a:xfrm>
        </p:spPr>
        <p:txBody>
          <a:bodyPr>
            <a:normAutofit/>
          </a:bodyPr>
          <a:lstStyle/>
          <a:p>
            <a:pPr marL="109728" indent="0">
              <a:buNone/>
            </a:pPr>
            <a:r>
              <a:rPr lang="en-IN" sz="2800" dirty="0">
                <a:latin typeface="Times New Roman" pitchFamily="18" charset="0"/>
                <a:cs typeface="Times New Roman" pitchFamily="18" charset="0"/>
              </a:rPr>
              <a:t>3. MRI Scan- details patterns of bone trabecular.</a:t>
            </a:r>
          </a:p>
          <a:p>
            <a:pPr marL="109728" indent="0">
              <a:buNone/>
            </a:pPr>
            <a:r>
              <a:rPr lang="en-IN" sz="2800" dirty="0">
                <a:latin typeface="Times New Roman" pitchFamily="18" charset="0"/>
                <a:cs typeface="Times New Roman" pitchFamily="18" charset="0"/>
              </a:rPr>
              <a:t>4. Neutron activation analysis- to measure the activity of calcium in bone. </a:t>
            </a:r>
          </a:p>
          <a:p>
            <a:pPr marL="109728" indent="0">
              <a:buNone/>
            </a:pPr>
            <a:r>
              <a:rPr lang="en-IN" sz="4000" b="1" dirty="0">
                <a:latin typeface="Times New Roman" pitchFamily="18" charset="0"/>
                <a:cs typeface="Times New Roman" pitchFamily="18" charset="0"/>
              </a:rPr>
              <a:t>TREATMENT- </a:t>
            </a:r>
          </a:p>
          <a:p>
            <a:pPr>
              <a:buFont typeface="Wingdings" pitchFamily="2" charset="2"/>
              <a:buChar char="q"/>
            </a:pPr>
            <a:r>
              <a:rPr lang="en-IN" sz="2800" dirty="0">
                <a:latin typeface="Times New Roman" pitchFamily="18" charset="0"/>
                <a:cs typeface="Times New Roman" pitchFamily="18" charset="0"/>
              </a:rPr>
              <a:t> Regular check-up of the level of BMD after 50-55 years or menopause in women.</a:t>
            </a:r>
          </a:p>
          <a:p>
            <a:pPr>
              <a:buFont typeface="Wingdings" pitchFamily="2" charset="2"/>
              <a:buChar char="q"/>
            </a:pPr>
            <a:r>
              <a:rPr lang="en-IN" sz="2800" dirty="0">
                <a:latin typeface="Times New Roman" pitchFamily="18" charset="0"/>
                <a:cs typeface="Times New Roman" pitchFamily="18" charset="0"/>
              </a:rPr>
              <a:t> Good nutrition diet to control curb bone loss.</a:t>
            </a:r>
          </a:p>
          <a:p>
            <a:pPr>
              <a:buFont typeface="Wingdings" pitchFamily="2" charset="2"/>
              <a:buChar char="q"/>
            </a:pPr>
            <a:r>
              <a:rPr lang="en-IN" sz="2800" dirty="0">
                <a:latin typeface="Times New Roman" pitchFamily="18" charset="0"/>
                <a:cs typeface="Times New Roman" pitchFamily="18" charset="0"/>
              </a:rPr>
              <a:t> Vitamin D to facilitate calcium absorption from the gut.</a:t>
            </a:r>
          </a:p>
          <a:p>
            <a:pPr>
              <a:buFont typeface="Wingdings" pitchFamily="2" charset="2"/>
              <a:buChar char="q"/>
            </a:pPr>
            <a:r>
              <a:rPr lang="en-IN" sz="2800" dirty="0">
                <a:latin typeface="Times New Roman" pitchFamily="18" charset="0"/>
                <a:cs typeface="Times New Roman" pitchFamily="18" charset="0"/>
              </a:rPr>
              <a:t>  Hormone replacement therapy (HRT) in post-menopausal women.</a:t>
            </a:r>
          </a:p>
          <a:p>
            <a:pPr>
              <a:buFont typeface="Wingdings" pitchFamily="2" charset="2"/>
              <a:buChar char="q"/>
            </a:pP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407283434"/>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616624"/>
          </a:xfrm>
        </p:spPr>
        <p:txBody>
          <a:bodyPr>
            <a:normAutofit/>
          </a:bodyPr>
          <a:lstStyle/>
          <a:p>
            <a:pPr>
              <a:buFont typeface="Wingdings" pitchFamily="2" charset="2"/>
              <a:buChar char="q"/>
            </a:pPr>
            <a:r>
              <a:rPr lang="en-IN" sz="2800" dirty="0">
                <a:latin typeface="Times New Roman" pitchFamily="18" charset="0"/>
                <a:cs typeface="Times New Roman" pitchFamily="18" charset="0"/>
              </a:rPr>
              <a:t> Selective oestrogen receptor modulation (SERM) raloxifene is a drug to choice. </a:t>
            </a:r>
          </a:p>
          <a:p>
            <a:pPr>
              <a:buFont typeface="Wingdings" pitchFamily="2" charset="2"/>
              <a:buChar char="q"/>
            </a:pPr>
            <a:r>
              <a:rPr lang="en-IN" sz="2800" dirty="0">
                <a:latin typeface="Times New Roman" pitchFamily="18" charset="0"/>
                <a:cs typeface="Times New Roman" pitchFamily="18" charset="0"/>
              </a:rPr>
              <a:t> Calcitonin secreted by thyroid gland- improves bone mass, preventing fracture. </a:t>
            </a:r>
          </a:p>
          <a:p>
            <a:pPr marL="109728" indent="0">
              <a:buNone/>
            </a:pPr>
            <a:r>
              <a:rPr lang="en-IN" sz="2800" b="1" dirty="0">
                <a:latin typeface="Times New Roman" pitchFamily="18" charset="0"/>
                <a:cs typeface="Times New Roman" pitchFamily="18" charset="0"/>
              </a:rPr>
              <a:t>Associated symptoms-</a:t>
            </a:r>
          </a:p>
          <a:p>
            <a:pPr>
              <a:buFont typeface="Wingdings" pitchFamily="2" charset="2"/>
              <a:buChar char="§"/>
            </a:pPr>
            <a:r>
              <a:rPr lang="en-IN" sz="2800" dirty="0">
                <a:latin typeface="Times New Roman" pitchFamily="18" charset="0"/>
                <a:cs typeface="Times New Roman" pitchFamily="18" charset="0"/>
              </a:rPr>
              <a:t> Backache (kyphosis)- is treated by Taylor brace or anteroposterior hyperextension brace (ASHE Brace).</a:t>
            </a:r>
          </a:p>
          <a:p>
            <a:pPr>
              <a:buFont typeface="Wingdings" pitchFamily="2" charset="2"/>
              <a:buChar char="§"/>
            </a:pPr>
            <a:r>
              <a:rPr lang="en-IN" sz="2800" dirty="0">
                <a:latin typeface="Times New Roman" pitchFamily="18" charset="0"/>
                <a:cs typeface="Times New Roman" pitchFamily="18" charset="0"/>
              </a:rPr>
              <a:t>Fractures of the femoral neck or distal radius may require surgical intervention with intramedullary nails or plates.</a:t>
            </a:r>
          </a:p>
          <a:p>
            <a:pPr marL="109728" indent="0">
              <a:buNone/>
            </a:pPr>
            <a:endParaRPr lang="en-IN" sz="2800" dirty="0">
              <a:latin typeface="Times New Roman" pitchFamily="18" charset="0"/>
              <a:cs typeface="Times New Roman" pitchFamily="18" charset="0"/>
            </a:endParaRPr>
          </a:p>
          <a:p>
            <a:pPr>
              <a:buFont typeface="Wingdings" pitchFamily="2" charset="2"/>
              <a:buChar char="§"/>
            </a:pP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871206830"/>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r>
              <a:rPr lang="en-IN" sz="2800" dirty="0">
                <a:latin typeface="Times New Roman" pitchFamily="18" charset="0"/>
                <a:cs typeface="Times New Roman" pitchFamily="18" charset="0"/>
              </a:rPr>
              <a:t>Physiotherapy play a significant role in both primary &amp; secondary prevention-</a:t>
            </a:r>
          </a:p>
          <a:p>
            <a:pPr marL="109728" indent="0">
              <a:buNone/>
            </a:pPr>
            <a:r>
              <a:rPr lang="en-IN" sz="2800" b="1" dirty="0">
                <a:latin typeface="Times New Roman" pitchFamily="18" charset="0"/>
                <a:cs typeface="Times New Roman" pitchFamily="18" charset="0"/>
              </a:rPr>
              <a:t>For primary prevention- </a:t>
            </a:r>
            <a:r>
              <a:rPr lang="en-IN" sz="2800" dirty="0">
                <a:latin typeface="Times New Roman" pitchFamily="18" charset="0"/>
                <a:cs typeface="Times New Roman" pitchFamily="18" charset="0"/>
              </a:rPr>
              <a:t>there are two different systems of exercise to be incorporated depending upon patient’s age and physical fitness. This is done by only after testing exercise tolerance and cardiac clearance.</a:t>
            </a:r>
          </a:p>
          <a:p>
            <a:pPr marL="109728" indent="0">
              <a:buNone/>
            </a:pPr>
            <a:r>
              <a:rPr lang="en-IN" sz="2800" dirty="0">
                <a:latin typeface="Times New Roman" pitchFamily="18" charset="0"/>
                <a:cs typeface="Times New Roman" pitchFamily="18" charset="0"/>
              </a:rPr>
              <a:t>1. A system of structured exercise is ideal for young adults and middle aged group individuals and physically and medically fit elderly people.</a:t>
            </a:r>
          </a:p>
        </p:txBody>
      </p:sp>
      <p:sp>
        <p:nvSpPr>
          <p:cNvPr id="3" name="Title 2"/>
          <p:cNvSpPr>
            <a:spLocks noGrp="1"/>
          </p:cNvSpPr>
          <p:nvPr>
            <p:ph type="title"/>
          </p:nvPr>
        </p:nvSpPr>
        <p:spPr/>
        <p:txBody>
          <a:bodyPr>
            <a:noAutofit/>
          </a:bodyPr>
          <a:lstStyle/>
          <a:p>
            <a:r>
              <a:rPr lang="en-IN" sz="4000" dirty="0">
                <a:latin typeface="Times New Roman" pitchFamily="18" charset="0"/>
                <a:cs typeface="Times New Roman" pitchFamily="18" charset="0"/>
              </a:rPr>
              <a:t>PHYSIOTHERAPEUTIC MANAGEMENT-</a:t>
            </a:r>
          </a:p>
        </p:txBody>
      </p:sp>
    </p:spTree>
    <p:extLst>
      <p:ext uri="{BB962C8B-B14F-4D97-AF65-F5344CB8AC3E}">
        <p14:creationId xmlns:p14="http://schemas.microsoft.com/office/powerpoint/2010/main" val="59474546"/>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530619"/>
          </a:xfrm>
        </p:spPr>
        <p:txBody>
          <a:bodyPr>
            <a:normAutofit/>
          </a:bodyPr>
          <a:lstStyle/>
          <a:p>
            <a:pPr marL="109728" indent="0">
              <a:buNone/>
            </a:pPr>
            <a:r>
              <a:rPr lang="en-IN" sz="2800" dirty="0">
                <a:latin typeface="Times New Roman" pitchFamily="18" charset="0"/>
                <a:cs typeface="Times New Roman" pitchFamily="18" charset="0"/>
              </a:rPr>
              <a:t>2. Lifestyles exercise</a:t>
            </a:r>
          </a:p>
          <a:p>
            <a:pPr marL="109728" indent="0">
              <a:buNone/>
            </a:pPr>
            <a:r>
              <a:rPr lang="en-IN" sz="2800" dirty="0">
                <a:latin typeface="Times New Roman" pitchFamily="18" charset="0"/>
                <a:cs typeface="Times New Roman" pitchFamily="18" charset="0"/>
              </a:rPr>
              <a:t> a) It is simply means not to avoid a single opportunity to perform some physical activity by increasing the speed, frequency and vigorousity of each physical activity one performs in a daily routine.</a:t>
            </a:r>
          </a:p>
          <a:p>
            <a:pPr marL="109728" indent="0">
              <a:buNone/>
            </a:pPr>
            <a:r>
              <a:rPr lang="en-IN" sz="2800" dirty="0">
                <a:latin typeface="Times New Roman" pitchFamily="18" charset="0"/>
                <a:cs typeface="Times New Roman" pitchFamily="18" charset="0"/>
              </a:rPr>
              <a:t>b) Those who are unable to perform vigorous exercise should try and increase the duration of specific exercise at a slower speed.</a:t>
            </a:r>
          </a:p>
          <a:p>
            <a:pPr marL="109728" indent="0">
              <a:buNone/>
            </a:pPr>
            <a:r>
              <a:rPr lang="en-IN" sz="2800" dirty="0">
                <a:latin typeface="Times New Roman" pitchFamily="18" charset="0"/>
                <a:cs typeface="Times New Roman" pitchFamily="18" charset="0"/>
              </a:rPr>
              <a:t>Secondary prevention- once the diagnosis is confirmed, physiotherapy is directed to prevent or control the expected complications:</a:t>
            </a:r>
          </a:p>
        </p:txBody>
      </p:sp>
    </p:spTree>
    <p:extLst>
      <p:ext uri="{BB962C8B-B14F-4D97-AF65-F5344CB8AC3E}">
        <p14:creationId xmlns:p14="http://schemas.microsoft.com/office/powerpoint/2010/main" val="114864876"/>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6203032" cy="5760640"/>
          </a:xfrm>
        </p:spPr>
        <p:txBody>
          <a:bodyPr>
            <a:normAutofit lnSpcReduction="10000"/>
          </a:bodyPr>
          <a:lstStyle/>
          <a:p>
            <a:pPr marL="624078" indent="-514350">
              <a:buAutoNum type="arabicPeriod"/>
            </a:pPr>
            <a:r>
              <a:rPr lang="en-IN" sz="2800" dirty="0">
                <a:latin typeface="Times New Roman" pitchFamily="18" charset="0"/>
                <a:cs typeface="Times New Roman" pitchFamily="18" charset="0"/>
              </a:rPr>
              <a:t>Tendency to develop postural deformity of kyphosis leading to vertebral compression fracture.</a:t>
            </a:r>
          </a:p>
          <a:p>
            <a:pPr marL="624078" indent="-514350">
              <a:buAutoNum type="arabicPeriod"/>
            </a:pPr>
            <a:r>
              <a:rPr lang="en-IN" sz="2800" dirty="0">
                <a:latin typeface="Times New Roman" pitchFamily="18" charset="0"/>
                <a:cs typeface="Times New Roman" pitchFamily="18" charset="0"/>
              </a:rPr>
              <a:t> Incidences of hip fractures are controlled by applying the methods of safe ambulation.</a:t>
            </a:r>
          </a:p>
          <a:p>
            <a:pPr marL="624078" indent="-514350">
              <a:buAutoNum type="arabicPeriod"/>
            </a:pPr>
            <a:r>
              <a:rPr lang="en-IN" sz="2800" dirty="0">
                <a:latin typeface="Times New Roman" pitchFamily="18" charset="0"/>
                <a:cs typeface="Times New Roman" pitchFamily="18" charset="0"/>
              </a:rPr>
              <a:t>Incidences of colles fractures.</a:t>
            </a:r>
          </a:p>
          <a:p>
            <a:pPr marL="624078" indent="-514350">
              <a:buAutoNum type="arabicPeriod"/>
            </a:pPr>
            <a:r>
              <a:rPr lang="en-IN" sz="2800" dirty="0">
                <a:latin typeface="Times New Roman" pitchFamily="18" charset="0"/>
                <a:cs typeface="Times New Roman" pitchFamily="18" charset="0"/>
              </a:rPr>
              <a:t>Avoid hurry, be watch always.</a:t>
            </a:r>
          </a:p>
          <a:p>
            <a:pPr marL="624078" indent="-514350">
              <a:buAutoNum type="arabicPeriod"/>
            </a:pPr>
            <a:r>
              <a:rPr lang="en-IN" sz="2800" dirty="0">
                <a:latin typeface="Times New Roman" pitchFamily="18" charset="0"/>
                <a:cs typeface="Times New Roman" pitchFamily="18" charset="0"/>
              </a:rPr>
              <a:t>Get BMD level checked at regular intervals.</a:t>
            </a:r>
          </a:p>
          <a:p>
            <a:pPr marL="624078" indent="-514350">
              <a:buAutoNum type="arabicPeriod"/>
            </a:pPr>
            <a:r>
              <a:rPr lang="en-IN" sz="2800" dirty="0">
                <a:latin typeface="Times New Roman" pitchFamily="18" charset="0"/>
                <a:cs typeface="Times New Roman" pitchFamily="18" charset="0"/>
              </a:rPr>
              <a:t>Be regular on calcium and vitamin D suppliments and HRT in postmenopausal women.</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836712"/>
            <a:ext cx="2238003" cy="5468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1595149"/>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a:t>Exercises-</a:t>
            </a:r>
          </a:p>
        </p:txBody>
      </p:sp>
      <p:pic>
        <p:nvPicPr>
          <p:cNvPr id="5122" name="Picture 2" descr="C:\Users\Alka Tomer\Documents\IMG_20200722_15394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340768"/>
            <a:ext cx="6480720"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7489668"/>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IN" sz="4800" b="1" dirty="0">
              <a:latin typeface="Times New Roman" pitchFamily="18" charset="0"/>
              <a:cs typeface="Times New Roman" pitchFamily="18" charset="0"/>
            </a:endParaRPr>
          </a:p>
          <a:p>
            <a:pPr marL="109728" indent="0">
              <a:buNone/>
            </a:pPr>
            <a:endParaRPr lang="en-IN" sz="4800" b="1" dirty="0">
              <a:latin typeface="Times New Roman" pitchFamily="18" charset="0"/>
              <a:cs typeface="Times New Roman" pitchFamily="18" charset="0"/>
            </a:endParaRPr>
          </a:p>
          <a:p>
            <a:pPr marL="109728" indent="0">
              <a:buNone/>
            </a:pPr>
            <a:r>
              <a:rPr lang="en-IN" sz="4800" b="1" dirty="0">
                <a:latin typeface="Times New Roman" pitchFamily="18" charset="0"/>
                <a:cs typeface="Times New Roman" pitchFamily="18" charset="0"/>
              </a:rPr>
              <a:t>            THANK YOU</a:t>
            </a:r>
          </a:p>
        </p:txBody>
      </p:sp>
    </p:spTree>
    <p:extLst>
      <p:ext uri="{BB962C8B-B14F-4D97-AF65-F5344CB8AC3E}">
        <p14:creationId xmlns:p14="http://schemas.microsoft.com/office/powerpoint/2010/main" val="1348410711"/>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810539"/>
          </a:xfrm>
        </p:spPr>
        <p:txBody>
          <a:bodyPr>
            <a:noAutofit/>
          </a:bodyPr>
          <a:lstStyle/>
          <a:p>
            <a:r>
              <a:rPr lang="en-IN" sz="2800" dirty="0">
                <a:latin typeface="Times New Roman" pitchFamily="18" charset="0"/>
                <a:cs typeface="Times New Roman" pitchFamily="18" charset="0"/>
              </a:rPr>
              <a:t>Osteoporosis is a ‘ systematic skeletal disease characterized by low bone mass and microarchitectural deterioration of bone tissue leading to enhanced bone fragility &amp; a consequent increase in fracture risk.</a:t>
            </a:r>
          </a:p>
          <a:p>
            <a:pPr marL="457200" indent="-457200">
              <a:buFont typeface="Wingdings" pitchFamily="2" charset="2"/>
              <a:buChar char="Ø"/>
            </a:pPr>
            <a:r>
              <a:rPr lang="en-IN" sz="2800" dirty="0">
                <a:latin typeface="Times New Roman" pitchFamily="18" charset="0"/>
                <a:cs typeface="Times New Roman" pitchFamily="18" charset="0"/>
              </a:rPr>
              <a:t> Normally, there exists a balance between bone formation &amp; the bone resorption. In osteoporosis, </a:t>
            </a:r>
          </a:p>
          <a:p>
            <a:pPr marL="0" indent="0">
              <a:buNone/>
            </a:pPr>
            <a:r>
              <a:rPr lang="en-IN" sz="2800" dirty="0">
                <a:latin typeface="Times New Roman" pitchFamily="18" charset="0"/>
                <a:cs typeface="Times New Roman" pitchFamily="18" charset="0"/>
              </a:rPr>
              <a:t>     The rate of bone resorption exceeds the rate of bone     formation rendering the bone weak and brittle with loss of bone mass resulting in the reduction of bone mineral density (BMD) due to the deficiency of Vitamin D &amp; calcium.</a:t>
            </a:r>
          </a:p>
          <a:p>
            <a:pPr marL="0" indent="0">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4800" dirty="0"/>
              <a:t>Osteoporosis</a:t>
            </a:r>
          </a:p>
        </p:txBody>
      </p:sp>
    </p:spTree>
    <p:extLst>
      <p:ext uri="{BB962C8B-B14F-4D97-AF65-F5344CB8AC3E}">
        <p14:creationId xmlns:p14="http://schemas.microsoft.com/office/powerpoint/2010/main" val="2004782807"/>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r>
              <a:rPr lang="en-IN" sz="2800" dirty="0">
                <a:latin typeface="Times New Roman" pitchFamily="18" charset="0"/>
                <a:cs typeface="Times New Roman" pitchFamily="18" charset="0"/>
              </a:rPr>
              <a:t>Osteoporosis is classified as follows- </a:t>
            </a:r>
          </a:p>
          <a:p>
            <a:pPr marL="109728" indent="0">
              <a:buNone/>
            </a:pPr>
            <a:r>
              <a:rPr lang="en-IN" sz="2800" dirty="0">
                <a:latin typeface="Times New Roman" pitchFamily="18" charset="0"/>
                <a:cs typeface="Times New Roman" pitchFamily="18" charset="0"/>
              </a:rPr>
              <a:t>1. Primary osteoporosis-, which is further   divided into the following-</a:t>
            </a:r>
          </a:p>
          <a:p>
            <a:pPr marL="624078" indent="-514350">
              <a:buAutoNum type="alphaLcParenR"/>
            </a:pPr>
            <a:r>
              <a:rPr lang="en-IN" sz="2800" dirty="0">
                <a:latin typeface="Times New Roman" pitchFamily="18" charset="0"/>
                <a:cs typeface="Times New Roman" pitchFamily="18" charset="0"/>
              </a:rPr>
              <a:t>Type-1:  Post-osteoporosis</a:t>
            </a:r>
          </a:p>
          <a:p>
            <a:pPr marL="624078" indent="-514350">
              <a:buAutoNum type="alphaLcParenR"/>
            </a:pPr>
            <a:r>
              <a:rPr lang="en-IN" sz="2800" dirty="0">
                <a:latin typeface="Times New Roman" pitchFamily="18" charset="0"/>
                <a:cs typeface="Times New Roman" pitchFamily="18" charset="0"/>
              </a:rPr>
              <a:t>Type-2: Senile osteoporosis </a:t>
            </a:r>
          </a:p>
          <a:p>
            <a:pPr marL="109728" indent="0">
              <a:buNone/>
            </a:pPr>
            <a:r>
              <a:rPr lang="en-IN" sz="2800" dirty="0">
                <a:latin typeface="Times New Roman" pitchFamily="18" charset="0"/>
                <a:cs typeface="Times New Roman" pitchFamily="18" charset="0"/>
              </a:rPr>
              <a:t>2. Secondary osteoporosis- developed at any age, with equal distribution among males &amp; females. </a:t>
            </a:r>
          </a:p>
          <a:p>
            <a:pPr>
              <a:buFont typeface="Wingdings" pitchFamily="2" charset="2"/>
              <a:buChar char="§"/>
            </a:pPr>
            <a:r>
              <a:rPr lang="en-IN" sz="2800" dirty="0">
                <a:latin typeface="Times New Roman" pitchFamily="18" charset="0"/>
                <a:cs typeface="Times New Roman" pitchFamily="18" charset="0"/>
              </a:rPr>
              <a:t> It is usually secondary to some underlying disease such as endocrine disorders, malignancy or due to prolonged intake of certain medicines. e.g- steroids &amp;Antiepileptic drugs. </a:t>
            </a:r>
          </a:p>
          <a:p>
            <a:pPr>
              <a:buFont typeface="Wingdings" pitchFamily="2" charset="2"/>
              <a:buChar char="§"/>
            </a:pPr>
            <a:endParaRPr lang="en-IN" sz="2800" dirty="0">
              <a:latin typeface="Times New Roman" pitchFamily="18" charset="0"/>
              <a:cs typeface="Times New Roman" pitchFamily="18" charset="0"/>
            </a:endParaRPr>
          </a:p>
          <a:p>
            <a:pPr marL="109728" indent="0">
              <a:buNone/>
            </a:pPr>
            <a:endParaRPr lang="en-IN" sz="2800" dirty="0">
              <a:latin typeface="Times New Roman" pitchFamily="18" charset="0"/>
              <a:cs typeface="Times New Roman" pitchFamily="18" charset="0"/>
            </a:endParaRPr>
          </a:p>
          <a:p>
            <a:pPr marL="624078" indent="-514350">
              <a:buAutoNum type="alphaLcParenR"/>
            </a:pPr>
            <a:endParaRPr lang="en-IN"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a:t>Classification of Osteoporosis</a:t>
            </a:r>
          </a:p>
        </p:txBody>
      </p:sp>
    </p:spTree>
    <p:extLst>
      <p:ext uri="{BB962C8B-B14F-4D97-AF65-F5344CB8AC3E}">
        <p14:creationId xmlns:p14="http://schemas.microsoft.com/office/powerpoint/2010/main" val="4124243185"/>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Classification of Osteoporosis</a:t>
            </a:r>
          </a:p>
        </p:txBody>
      </p:sp>
      <p:sp>
        <p:nvSpPr>
          <p:cNvPr id="5" name="Content Placeholder 4"/>
          <p:cNvSpPr>
            <a:spLocks noGrp="1"/>
          </p:cNvSpPr>
          <p:nvPr>
            <p:ph sz="quarter" idx="2"/>
          </p:nvPr>
        </p:nvSpPr>
        <p:spPr>
          <a:xfrm>
            <a:off x="0" y="1444294"/>
            <a:ext cx="6948264" cy="5413706"/>
          </a:xfrm>
        </p:spPr>
        <p:txBody>
          <a:bodyPr>
            <a:normAutofit/>
          </a:bodyPr>
          <a:lstStyle/>
          <a:p>
            <a:pPr marL="109728" indent="0">
              <a:buNone/>
            </a:pPr>
            <a:r>
              <a:rPr lang="en-IN" sz="2800" b="1" dirty="0">
                <a:latin typeface="Times New Roman" pitchFamily="18" charset="0"/>
                <a:cs typeface="Times New Roman" pitchFamily="18" charset="0"/>
              </a:rPr>
              <a:t>Characteristics   Type1(postmenopausal)</a:t>
            </a:r>
          </a:p>
          <a:p>
            <a:pPr marL="109728" indent="0">
              <a:buNone/>
            </a:pPr>
            <a:r>
              <a:rPr lang="en-IN" sz="2800" dirty="0">
                <a:latin typeface="Times New Roman" pitchFamily="18" charset="0"/>
                <a:cs typeface="Times New Roman" pitchFamily="18" charset="0"/>
              </a:rPr>
              <a:t>1. Age                   55-75 years               </a:t>
            </a:r>
          </a:p>
          <a:p>
            <a:pPr marL="109728" indent="0">
              <a:buNone/>
            </a:pPr>
            <a:endParaRPr lang="en-IN" sz="2800" dirty="0">
              <a:latin typeface="Times New Roman" pitchFamily="18" charset="0"/>
              <a:cs typeface="Times New Roman" pitchFamily="18" charset="0"/>
            </a:endParaRPr>
          </a:p>
          <a:p>
            <a:pPr marL="109728" indent="0">
              <a:buNone/>
            </a:pPr>
            <a:endParaRPr lang="en-IN" sz="2800" dirty="0">
              <a:latin typeface="Times New Roman" pitchFamily="18" charset="0"/>
              <a:cs typeface="Times New Roman" pitchFamily="18" charset="0"/>
            </a:endParaRPr>
          </a:p>
          <a:p>
            <a:pPr marL="109728" indent="0">
              <a:buNone/>
            </a:pPr>
            <a:r>
              <a:rPr lang="en-IN" sz="2800" dirty="0">
                <a:latin typeface="Times New Roman" pitchFamily="18" charset="0"/>
                <a:cs typeface="Times New Roman" pitchFamily="18" charset="0"/>
              </a:rPr>
              <a:t>2. Sex (female &amp;     6:1</a:t>
            </a:r>
          </a:p>
          <a:p>
            <a:pPr marL="109728" indent="0">
              <a:buNone/>
            </a:pPr>
            <a:r>
              <a:rPr lang="en-IN" sz="2800" dirty="0">
                <a:latin typeface="Times New Roman" pitchFamily="18" charset="0"/>
                <a:cs typeface="Times New Roman" pitchFamily="18" charset="0"/>
              </a:rPr>
              <a:t>Male) </a:t>
            </a:r>
          </a:p>
          <a:p>
            <a:pPr marL="109728" indent="0">
              <a:buNone/>
            </a:pPr>
            <a:r>
              <a:rPr lang="en-IN" sz="2800" dirty="0">
                <a:latin typeface="Times New Roman" pitchFamily="18" charset="0"/>
                <a:cs typeface="Times New Roman" pitchFamily="18" charset="0"/>
              </a:rPr>
              <a:t>3. Bone metabolism</a:t>
            </a:r>
          </a:p>
          <a:p>
            <a:pPr>
              <a:buFont typeface="Wingdings" pitchFamily="2" charset="2"/>
              <a:buChar char="§"/>
            </a:pPr>
            <a:r>
              <a:rPr lang="en-IN" sz="2800" dirty="0">
                <a:latin typeface="Times New Roman" pitchFamily="18" charset="0"/>
                <a:cs typeface="Times New Roman" pitchFamily="18" charset="0"/>
              </a:rPr>
              <a:t> Pathogenesis      increase osteoclast activity          </a:t>
            </a:r>
          </a:p>
        </p:txBody>
      </p:sp>
      <p:sp>
        <p:nvSpPr>
          <p:cNvPr id="6" name="Content Placeholder 5"/>
          <p:cNvSpPr>
            <a:spLocks noGrp="1"/>
          </p:cNvSpPr>
          <p:nvPr>
            <p:ph sz="quarter" idx="4"/>
          </p:nvPr>
        </p:nvSpPr>
        <p:spPr>
          <a:xfrm>
            <a:off x="6516216" y="1444294"/>
            <a:ext cx="2627784" cy="5413706"/>
          </a:xfrm>
        </p:spPr>
        <p:txBody>
          <a:bodyPr>
            <a:normAutofit/>
          </a:bodyPr>
          <a:lstStyle/>
          <a:p>
            <a:pPr marL="109728" indent="0">
              <a:buNone/>
            </a:pPr>
            <a:r>
              <a:rPr lang="en-IN" sz="2800" b="1" dirty="0">
                <a:latin typeface="Times New Roman" pitchFamily="18" charset="0"/>
                <a:cs typeface="Times New Roman" pitchFamily="18" charset="0"/>
              </a:rPr>
              <a:t>Type-2</a:t>
            </a:r>
          </a:p>
          <a:p>
            <a:r>
              <a:rPr lang="en-IN" sz="2800" dirty="0">
                <a:latin typeface="Times New Roman" pitchFamily="18" charset="0"/>
                <a:cs typeface="Times New Roman" pitchFamily="18" charset="0"/>
              </a:rPr>
              <a:t>70 years (female) 50 years (male)</a:t>
            </a:r>
          </a:p>
          <a:p>
            <a:r>
              <a:rPr lang="en-IN" sz="2800" dirty="0">
                <a:latin typeface="Times New Roman" pitchFamily="18" charset="0"/>
                <a:cs typeface="Times New Roman" pitchFamily="18" charset="0"/>
              </a:rPr>
              <a:t>2:1</a:t>
            </a:r>
          </a:p>
          <a:p>
            <a:pPr marL="109728" indent="0">
              <a:buNone/>
            </a:pPr>
            <a:endParaRPr lang="en-IN" sz="2800" dirty="0">
              <a:latin typeface="Times New Roman" pitchFamily="18" charset="0"/>
              <a:cs typeface="Times New Roman" pitchFamily="18" charset="0"/>
            </a:endParaRPr>
          </a:p>
          <a:p>
            <a:pPr marL="109728" indent="0">
              <a:buNone/>
            </a:pPr>
            <a:endParaRPr lang="en-IN" sz="2800" dirty="0">
              <a:latin typeface="Times New Roman" pitchFamily="18" charset="0"/>
              <a:cs typeface="Times New Roman" pitchFamily="18" charset="0"/>
            </a:endParaRPr>
          </a:p>
          <a:p>
            <a:pPr marL="109728" indent="0">
              <a:buNone/>
            </a:pPr>
            <a:endParaRPr lang="en-IN" sz="2800" dirty="0">
              <a:latin typeface="Times New Roman" pitchFamily="18" charset="0"/>
              <a:cs typeface="Times New Roman" pitchFamily="18" charset="0"/>
            </a:endParaRPr>
          </a:p>
          <a:p>
            <a:pPr>
              <a:buFont typeface="Wingdings" pitchFamily="2" charset="2"/>
              <a:buChar char="Ø"/>
            </a:pPr>
            <a:r>
              <a:rPr lang="en-IN" sz="2800" dirty="0">
                <a:latin typeface="Times New Roman" pitchFamily="18" charset="0"/>
                <a:cs typeface="Times New Roman" pitchFamily="18" charset="0"/>
              </a:rPr>
              <a:t>Increase osteoblastic activity</a:t>
            </a:r>
          </a:p>
        </p:txBody>
      </p:sp>
    </p:spTree>
    <p:extLst>
      <p:ext uri="{BB962C8B-B14F-4D97-AF65-F5344CB8AC3E}">
        <p14:creationId xmlns:p14="http://schemas.microsoft.com/office/powerpoint/2010/main" val="3893014632"/>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a:xfrm>
            <a:off x="0" y="836712"/>
            <a:ext cx="6300192" cy="5688632"/>
          </a:xfrm>
        </p:spPr>
        <p:txBody>
          <a:bodyPr/>
          <a:lstStyle/>
          <a:p>
            <a:pPr>
              <a:buFont typeface="Wingdings" pitchFamily="2" charset="2"/>
              <a:buChar char="§"/>
            </a:pPr>
            <a:r>
              <a:rPr lang="en-IN" dirty="0"/>
              <a:t>Net bone mass     mainly tubercular</a:t>
            </a:r>
          </a:p>
          <a:p>
            <a:pPr marL="109728" indent="0">
              <a:buNone/>
            </a:pPr>
            <a:endParaRPr lang="en-IN" dirty="0"/>
          </a:p>
          <a:p>
            <a:pPr>
              <a:buFont typeface="Wingdings" pitchFamily="2" charset="2"/>
              <a:buChar char="§"/>
            </a:pPr>
            <a:r>
              <a:rPr lang="en-IN" dirty="0"/>
              <a:t>Rate of bone        rapid/short duration</a:t>
            </a:r>
          </a:p>
          <a:p>
            <a:pPr marL="109728" indent="0">
              <a:buNone/>
            </a:pPr>
            <a:r>
              <a:rPr lang="en-IN" dirty="0"/>
              <a:t> mass  </a:t>
            </a:r>
          </a:p>
          <a:p>
            <a:pPr>
              <a:buFont typeface="Wingdings" pitchFamily="2" charset="2"/>
              <a:buChar char="§"/>
            </a:pPr>
            <a:r>
              <a:rPr lang="en-IN" dirty="0"/>
              <a:t>Bone density        2SD below normal </a:t>
            </a:r>
          </a:p>
          <a:p>
            <a:pPr marL="109728" indent="0">
              <a:buNone/>
            </a:pPr>
            <a:r>
              <a:rPr lang="en-IN" dirty="0"/>
              <a:t>4) Clinical signs-</a:t>
            </a:r>
          </a:p>
          <a:p>
            <a:pPr>
              <a:buFont typeface="Wingdings" pitchFamily="2" charset="2"/>
              <a:buChar char="§"/>
            </a:pPr>
            <a:r>
              <a:rPr lang="en-IN" dirty="0"/>
              <a:t>Sites                    Pain &amp; fracture of  </a:t>
            </a:r>
          </a:p>
          <a:p>
            <a:pPr marL="109728" indent="0">
              <a:buNone/>
            </a:pPr>
            <a:r>
              <a:rPr lang="en-IN" dirty="0"/>
              <a:t>                              vertebra(rush). </a:t>
            </a:r>
          </a:p>
          <a:p>
            <a:pPr marL="109728" indent="0">
              <a:buNone/>
            </a:pPr>
            <a:r>
              <a:rPr lang="en-IN" dirty="0"/>
              <a:t>                              distal forearm.</a:t>
            </a:r>
          </a:p>
          <a:p>
            <a:pPr marL="109728" indent="0">
              <a:buNone/>
            </a:pPr>
            <a:endParaRPr lang="en-IN" dirty="0"/>
          </a:p>
          <a:p>
            <a:pPr marL="109728" indent="0">
              <a:buNone/>
            </a:pPr>
            <a:r>
              <a:rPr lang="en-IN" dirty="0"/>
              <a:t>5. Laboratory values-</a:t>
            </a:r>
          </a:p>
          <a:p>
            <a:pPr>
              <a:buFont typeface="Wingdings" pitchFamily="2" charset="2"/>
              <a:buChar char="§"/>
            </a:pPr>
            <a:r>
              <a:rPr lang="en-IN" dirty="0"/>
              <a:t>Serum calcium         Normal</a:t>
            </a:r>
          </a:p>
          <a:p>
            <a:pPr marL="109728" indent="0">
              <a:buNone/>
            </a:pPr>
            <a:endParaRPr lang="en-IN" dirty="0"/>
          </a:p>
        </p:txBody>
      </p:sp>
      <p:sp>
        <p:nvSpPr>
          <p:cNvPr id="6" name="Content Placeholder 5"/>
          <p:cNvSpPr>
            <a:spLocks noGrp="1"/>
          </p:cNvSpPr>
          <p:nvPr>
            <p:ph sz="quarter" idx="4"/>
          </p:nvPr>
        </p:nvSpPr>
        <p:spPr>
          <a:xfrm>
            <a:off x="6300192" y="764704"/>
            <a:ext cx="2843808" cy="5544616"/>
          </a:xfrm>
        </p:spPr>
        <p:txBody>
          <a:bodyPr/>
          <a:lstStyle/>
          <a:p>
            <a:pPr>
              <a:buFont typeface="Wingdings" pitchFamily="2" charset="2"/>
              <a:buChar char="Ø"/>
            </a:pPr>
            <a:r>
              <a:rPr lang="en-IN" dirty="0"/>
              <a:t>Cortical &amp; tubercular.</a:t>
            </a:r>
          </a:p>
          <a:p>
            <a:pPr>
              <a:buFont typeface="Wingdings" pitchFamily="2" charset="2"/>
              <a:buChar char="Ø"/>
            </a:pPr>
            <a:r>
              <a:rPr lang="en-IN" dirty="0"/>
              <a:t>Slowing duration</a:t>
            </a:r>
          </a:p>
          <a:p>
            <a:pPr marL="109728" indent="0">
              <a:buNone/>
            </a:pPr>
            <a:endParaRPr lang="en-IN" dirty="0"/>
          </a:p>
          <a:p>
            <a:pPr marL="109728" indent="0">
              <a:buNone/>
            </a:pPr>
            <a:r>
              <a:rPr lang="en-IN" dirty="0"/>
              <a:t>Low or medium</a:t>
            </a:r>
          </a:p>
          <a:p>
            <a:pPr marL="109728" indent="0">
              <a:buNone/>
            </a:pPr>
            <a:endParaRPr lang="en-IN" dirty="0"/>
          </a:p>
          <a:p>
            <a:pPr>
              <a:buFont typeface="Wingdings" pitchFamily="2" charset="2"/>
              <a:buChar char="Ø"/>
            </a:pPr>
            <a:r>
              <a:rPr lang="en-IN" dirty="0"/>
              <a:t>Pain &amp; stress fracture of vertebra.</a:t>
            </a:r>
          </a:p>
          <a:p>
            <a:pPr>
              <a:buFont typeface="Wingdings" pitchFamily="2" charset="2"/>
              <a:buChar char="Ø"/>
            </a:pPr>
            <a:r>
              <a:rPr lang="en-IN" dirty="0"/>
              <a:t>Proximal hip &amp; tibia.</a:t>
            </a:r>
          </a:p>
          <a:p>
            <a:pPr marL="109728" indent="0">
              <a:buNone/>
            </a:pPr>
            <a:endParaRPr lang="en-IN" dirty="0"/>
          </a:p>
          <a:p>
            <a:pPr>
              <a:buFont typeface="Wingdings" pitchFamily="2" charset="2"/>
              <a:buChar char="Ø"/>
            </a:pPr>
            <a:r>
              <a:rPr lang="en-IN" dirty="0"/>
              <a:t>Normal</a:t>
            </a:r>
          </a:p>
        </p:txBody>
      </p:sp>
    </p:spTree>
    <p:extLst>
      <p:ext uri="{BB962C8B-B14F-4D97-AF65-F5344CB8AC3E}">
        <p14:creationId xmlns:p14="http://schemas.microsoft.com/office/powerpoint/2010/main" val="556020230"/>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a:xfrm>
            <a:off x="179512" y="692696"/>
            <a:ext cx="6048672" cy="5904656"/>
          </a:xfrm>
        </p:spPr>
        <p:txBody>
          <a:bodyPr/>
          <a:lstStyle/>
          <a:p>
            <a:pPr>
              <a:buFont typeface="Wingdings" pitchFamily="2" charset="2"/>
              <a:buChar char="§"/>
            </a:pPr>
            <a:r>
              <a:rPr lang="en-IN" dirty="0"/>
              <a:t>Serum phosphorus      Normal  </a:t>
            </a:r>
          </a:p>
          <a:p>
            <a:pPr>
              <a:buFont typeface="Wingdings" pitchFamily="2" charset="2"/>
              <a:buChar char="§"/>
            </a:pPr>
            <a:r>
              <a:rPr lang="en-IN" dirty="0"/>
              <a:t>Alk phosphatase         Normal  </a:t>
            </a:r>
          </a:p>
          <a:p>
            <a:pPr>
              <a:buFont typeface="Wingdings" pitchFamily="2" charset="2"/>
              <a:buChar char="§"/>
            </a:pPr>
            <a:r>
              <a:rPr lang="en-IN" dirty="0"/>
              <a:t>Urine calcium              increased  </a:t>
            </a:r>
          </a:p>
          <a:p>
            <a:pPr>
              <a:buFont typeface="Wingdings" pitchFamily="2" charset="2"/>
              <a:buChar char="§"/>
            </a:pPr>
            <a:r>
              <a:rPr lang="en-IN" dirty="0"/>
              <a:t>PTH function               decrease </a:t>
            </a:r>
          </a:p>
          <a:p>
            <a:pPr>
              <a:buFont typeface="Wingdings" pitchFamily="2" charset="2"/>
              <a:buChar char="§"/>
            </a:pPr>
            <a:r>
              <a:rPr lang="en-IN" dirty="0"/>
              <a:t>Renal conservation      secondary </a:t>
            </a:r>
          </a:p>
          <a:p>
            <a:pPr marL="109728" indent="0">
              <a:buNone/>
            </a:pPr>
            <a:r>
              <a:rPr lang="en-IN" dirty="0"/>
              <a:t>of 25 (OH)2 D to 1,25     decrease due</a:t>
            </a:r>
          </a:p>
          <a:p>
            <a:pPr marL="109728" indent="0">
              <a:buNone/>
            </a:pPr>
            <a:r>
              <a:rPr lang="en-IN" dirty="0"/>
              <a:t>(OH) D                           to decrease </a:t>
            </a:r>
          </a:p>
          <a:p>
            <a:pPr marL="109728" indent="0">
              <a:buNone/>
            </a:pPr>
            <a:r>
              <a:rPr lang="en-IN" dirty="0"/>
              <a:t>                                      PTH.       </a:t>
            </a:r>
          </a:p>
          <a:p>
            <a:pPr>
              <a:buFont typeface="Wingdings" pitchFamily="2" charset="2"/>
              <a:buChar char="§"/>
            </a:pPr>
            <a:r>
              <a:rPr lang="en-IN" dirty="0"/>
              <a:t>GIT calcium                   decreased</a:t>
            </a:r>
          </a:p>
          <a:p>
            <a:pPr marL="109728" indent="0">
              <a:buNone/>
            </a:pPr>
            <a:r>
              <a:rPr lang="en-IN" dirty="0"/>
              <a:t>absorption        </a:t>
            </a:r>
          </a:p>
        </p:txBody>
      </p:sp>
      <p:sp>
        <p:nvSpPr>
          <p:cNvPr id="6" name="Content Placeholder 5"/>
          <p:cNvSpPr>
            <a:spLocks noGrp="1"/>
          </p:cNvSpPr>
          <p:nvPr>
            <p:ph sz="quarter" idx="4"/>
          </p:nvPr>
        </p:nvSpPr>
        <p:spPr>
          <a:xfrm>
            <a:off x="6012160" y="620688"/>
            <a:ext cx="2952328" cy="5976664"/>
          </a:xfrm>
        </p:spPr>
        <p:txBody>
          <a:bodyPr/>
          <a:lstStyle/>
          <a:p>
            <a:r>
              <a:rPr lang="en-IN" dirty="0"/>
              <a:t>Normal</a:t>
            </a:r>
          </a:p>
          <a:p>
            <a:r>
              <a:rPr lang="en-IN" dirty="0"/>
              <a:t>Normal</a:t>
            </a:r>
          </a:p>
          <a:p>
            <a:r>
              <a:rPr lang="en-IN" dirty="0"/>
              <a:t>Normal</a:t>
            </a:r>
          </a:p>
          <a:p>
            <a:r>
              <a:rPr lang="en-IN" dirty="0"/>
              <a:t>Increased</a:t>
            </a:r>
          </a:p>
          <a:p>
            <a:pPr>
              <a:buFont typeface="Wingdings" pitchFamily="2" charset="2"/>
              <a:buChar char="Ø"/>
            </a:pPr>
            <a:r>
              <a:rPr lang="en-IN" dirty="0"/>
              <a:t>Primary decrease due to decrease responsiveness.</a:t>
            </a:r>
          </a:p>
          <a:p>
            <a:pPr>
              <a:buFont typeface="Wingdings" pitchFamily="2" charset="2"/>
              <a:buChar char="Ø"/>
            </a:pPr>
            <a:r>
              <a:rPr lang="en-IN" dirty="0"/>
              <a:t>       -</a:t>
            </a:r>
          </a:p>
        </p:txBody>
      </p:sp>
    </p:spTree>
    <p:extLst>
      <p:ext uri="{BB962C8B-B14F-4D97-AF65-F5344CB8AC3E}">
        <p14:creationId xmlns:p14="http://schemas.microsoft.com/office/powerpoint/2010/main" val="3831065954"/>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IN" sz="2800" dirty="0">
                <a:latin typeface="Times New Roman" pitchFamily="18" charset="0"/>
                <a:cs typeface="Times New Roman" pitchFamily="18" charset="0"/>
              </a:rPr>
              <a:t>Disuse- prolonged bed rest or inactivity.</a:t>
            </a:r>
          </a:p>
          <a:p>
            <a:pPr marL="109728" indent="0">
              <a:buNone/>
            </a:pPr>
            <a:r>
              <a:rPr lang="en-IN" sz="2800" dirty="0">
                <a:latin typeface="Times New Roman" pitchFamily="18" charset="0"/>
                <a:cs typeface="Times New Roman" pitchFamily="18" charset="0"/>
              </a:rPr>
              <a:t>   - Prolonged casting or splinting.</a:t>
            </a:r>
          </a:p>
          <a:p>
            <a:pPr marL="109728" indent="0">
              <a:buNone/>
            </a:pPr>
            <a:r>
              <a:rPr lang="en-IN" sz="2800" dirty="0">
                <a:latin typeface="Times New Roman" pitchFamily="18" charset="0"/>
                <a:cs typeface="Times New Roman" pitchFamily="18" charset="0"/>
              </a:rPr>
              <a:t>   - Paralysis, space, travel etc.</a:t>
            </a:r>
          </a:p>
          <a:p>
            <a:pPr>
              <a:buFont typeface="Wingdings" pitchFamily="2" charset="2"/>
              <a:buChar char="Ø"/>
            </a:pPr>
            <a:r>
              <a:rPr lang="en-IN" sz="2800" dirty="0">
                <a:latin typeface="Times New Roman" pitchFamily="18" charset="0"/>
                <a:cs typeface="Times New Roman" pitchFamily="18" charset="0"/>
              </a:rPr>
              <a:t> Diet- Calcium, protein, vitamin-C low in diet.</a:t>
            </a:r>
          </a:p>
          <a:p>
            <a:pPr marL="109728" indent="0">
              <a:buNone/>
            </a:pPr>
            <a:r>
              <a:rPr lang="en-IN" sz="2800" dirty="0">
                <a:latin typeface="Times New Roman" pitchFamily="18" charset="0"/>
                <a:cs typeface="Times New Roman" pitchFamily="18" charset="0"/>
              </a:rPr>
              <a:t>    - Chronic alcoholism </a:t>
            </a:r>
          </a:p>
          <a:p>
            <a:pPr marL="109728" indent="0">
              <a:buNone/>
            </a:pPr>
            <a:r>
              <a:rPr lang="en-IN" sz="2800" dirty="0">
                <a:latin typeface="Times New Roman" pitchFamily="18" charset="0"/>
                <a:cs typeface="Times New Roman" pitchFamily="18" charset="0"/>
              </a:rPr>
              <a:t>    - Anorexia nervosa</a:t>
            </a:r>
          </a:p>
          <a:p>
            <a:pPr>
              <a:buFont typeface="Wingdings" pitchFamily="2" charset="2"/>
              <a:buChar char="Ø"/>
            </a:pPr>
            <a:r>
              <a:rPr lang="en-IN" sz="2800" dirty="0">
                <a:latin typeface="Times New Roman" pitchFamily="18" charset="0"/>
                <a:cs typeface="Times New Roman" pitchFamily="18" charset="0"/>
              </a:rPr>
              <a:t> Drugs- whose prolonged use causes osteoporosis are heparin, methotrexate, ethanol, glucocorticoids etc. </a:t>
            </a:r>
          </a:p>
          <a:p>
            <a:pPr>
              <a:buFont typeface="Wingdings" pitchFamily="2" charset="2"/>
              <a:buChar char="Ø"/>
            </a:pPr>
            <a:r>
              <a:rPr lang="en-IN" sz="2800" dirty="0">
                <a:latin typeface="Times New Roman" pitchFamily="18" charset="0"/>
                <a:cs typeface="Times New Roman" pitchFamily="18" charset="0"/>
              </a:rPr>
              <a:t>Idiopathic- variety is seen in adolesent &amp; middle aged male population.</a:t>
            </a:r>
          </a:p>
          <a:p>
            <a:pPr marL="109728" indent="0">
              <a:buNone/>
            </a:pPr>
            <a:endParaRPr lang="en-IN"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IN" sz="4400" dirty="0">
                <a:latin typeface="Times New Roman" pitchFamily="18" charset="0"/>
                <a:cs typeface="Times New Roman" pitchFamily="18" charset="0"/>
              </a:rPr>
              <a:t>CAUSES</a:t>
            </a:r>
          </a:p>
        </p:txBody>
      </p:sp>
    </p:spTree>
    <p:extLst>
      <p:ext uri="{BB962C8B-B14F-4D97-AF65-F5344CB8AC3E}">
        <p14:creationId xmlns:p14="http://schemas.microsoft.com/office/powerpoint/2010/main" val="14998040"/>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lnSpcReduction="10000"/>
          </a:bodyPr>
          <a:lstStyle/>
          <a:p>
            <a:r>
              <a:rPr lang="en-IN" sz="2800" dirty="0">
                <a:latin typeface="Times New Roman" pitchFamily="18" charset="0"/>
                <a:cs typeface="Times New Roman" pitchFamily="18" charset="0"/>
              </a:rPr>
              <a:t> Genetic role is seen in osteogenesis imperfecta. </a:t>
            </a:r>
          </a:p>
          <a:p>
            <a:r>
              <a:rPr lang="en-IN" sz="2800" dirty="0">
                <a:latin typeface="Times New Roman" pitchFamily="18" charset="0"/>
                <a:cs typeface="Times New Roman" pitchFamily="18" charset="0"/>
              </a:rPr>
              <a:t>Chronic illness like RA, cirrhosis, sarcoidosis, renal tubular acidosis etc. </a:t>
            </a:r>
          </a:p>
          <a:p>
            <a:r>
              <a:rPr lang="en-IN" sz="2800" dirty="0">
                <a:latin typeface="Times New Roman" pitchFamily="18" charset="0"/>
                <a:cs typeface="Times New Roman" pitchFamily="18" charset="0"/>
              </a:rPr>
              <a:t>Neoplasms- like bone marrow tumors.</a:t>
            </a:r>
          </a:p>
          <a:p>
            <a:pPr marL="109728" indent="0">
              <a:buNone/>
            </a:pPr>
            <a:r>
              <a:rPr lang="en-IN" sz="4000" b="1" dirty="0">
                <a:latin typeface="Times New Roman" pitchFamily="18" charset="0"/>
                <a:cs typeface="Times New Roman" pitchFamily="18" charset="0"/>
              </a:rPr>
              <a:t>CLINICAL FEATURES-  </a:t>
            </a:r>
          </a:p>
          <a:p>
            <a:pPr>
              <a:buFont typeface="Wingdings" pitchFamily="2" charset="2"/>
              <a:buChar char="q"/>
            </a:pPr>
            <a:r>
              <a:rPr lang="en-IN" sz="2800" dirty="0">
                <a:latin typeface="Times New Roman" pitchFamily="18" charset="0"/>
                <a:cs typeface="Times New Roman" pitchFamily="18" charset="0"/>
              </a:rPr>
              <a:t> In the early stage, the low and asymptomatic progress of the disease goes unnoticed.</a:t>
            </a:r>
          </a:p>
          <a:p>
            <a:pPr>
              <a:buFont typeface="Wingdings" pitchFamily="2" charset="2"/>
              <a:buChar char="q"/>
            </a:pPr>
            <a:r>
              <a:rPr lang="en-IN" sz="2800" dirty="0">
                <a:latin typeface="Times New Roman" pitchFamily="18" charset="0"/>
                <a:cs typeface="Times New Roman" pitchFamily="18" charset="0"/>
              </a:rPr>
              <a:t> In the late stage, the patient develops pain in the dorsolumbar spine. </a:t>
            </a:r>
          </a:p>
          <a:p>
            <a:pPr>
              <a:buFont typeface="Wingdings" pitchFamily="2" charset="2"/>
              <a:buChar char="q"/>
            </a:pPr>
            <a:r>
              <a:rPr lang="en-IN" sz="2800" dirty="0">
                <a:latin typeface="Times New Roman" pitchFamily="18" charset="0"/>
                <a:cs typeface="Times New Roman" pitchFamily="18" charset="0"/>
              </a:rPr>
              <a:t> There is development of a kyphotic hump deformity due to osteoporosis collapse of multiple vertebrae and loss of vertebral height.</a:t>
            </a:r>
          </a:p>
        </p:txBody>
      </p:sp>
    </p:spTree>
    <p:extLst>
      <p:ext uri="{BB962C8B-B14F-4D97-AF65-F5344CB8AC3E}">
        <p14:creationId xmlns:p14="http://schemas.microsoft.com/office/powerpoint/2010/main" val="703067831"/>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lka Tomer\Documents\IMG_20200722_15383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908720"/>
            <a:ext cx="4248472" cy="53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806195"/>
      </p:ext>
    </p:extLst>
  </p:cSld>
  <p:clrMapOvr>
    <a:masterClrMapping/>
  </p:clrMapOvr>
  <mc:AlternateContent xmlns:mc="http://schemas.openxmlformats.org/markup-compatibility/2006">
    <mc:Choice xmlns:p14="http://schemas.microsoft.com/office/powerpoint/2010/main" Requires="p14">
      <p:transition spd="slow" p14:dur="4400" advTm="6000">
        <p14:honeycomb/>
      </p:transition>
    </mc:Choice>
    <mc:Fallback>
      <p:transition spd="slow" advTm="6000">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153</TotalTime>
  <Words>921</Words>
  <Application>Microsoft Office PowerPoint</Application>
  <PresentationFormat>On-screen Show (4:3)</PresentationFormat>
  <Paragraphs>118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Lucida Sans Unicode</vt:lpstr>
      <vt:lpstr>Times New Roman</vt:lpstr>
      <vt:lpstr>Verdana</vt:lpstr>
      <vt:lpstr>Wingdings</vt:lpstr>
      <vt:lpstr>Wingdings 2</vt:lpstr>
      <vt:lpstr>Wingdings 3</vt:lpstr>
      <vt:lpstr>Concourse</vt:lpstr>
      <vt:lpstr>OSTEOPOROSIS</vt:lpstr>
      <vt:lpstr>Osteoporosis</vt:lpstr>
      <vt:lpstr>Classification of Osteoporosis</vt:lpstr>
      <vt:lpstr>Classification of Osteoporosis</vt:lpstr>
      <vt:lpstr>PowerPoint Presentation</vt:lpstr>
      <vt:lpstr>PowerPoint Presentation</vt:lpstr>
      <vt:lpstr>CAUSES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PHYSIOTHERAPEUTIC MANAGEMENT-</vt:lpstr>
      <vt:lpstr>PowerPoint Presentation</vt:lpstr>
      <vt:lpstr>PowerPoint Presentation</vt:lpstr>
      <vt:lpstr>Exercises-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Osteoporosis</dc:title>
  <dc:creator>Alka Tomer</dc:creator>
  <cp:lastModifiedBy>neha shukla</cp:lastModifiedBy>
  <cp:revision>52</cp:revision>
  <dcterms:created xsi:type="dcterms:W3CDTF">2020-07-22T09:18:31Z</dcterms:created>
  <dcterms:modified xsi:type="dcterms:W3CDTF">2020-07-23T08:52:30Z</dcterms:modified>
</cp:coreProperties>
</file>