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8"/>
  </p:notesMasterIdLst>
  <p:sldIdLst>
    <p:sldId id="256" r:id="rId2"/>
    <p:sldId id="261" r:id="rId3"/>
    <p:sldId id="262" r:id="rId4"/>
    <p:sldId id="257" r:id="rId5"/>
    <p:sldId id="258" r:id="rId6"/>
    <p:sldId id="259" r:id="rId7"/>
    <p:sldId id="301" r:id="rId8"/>
    <p:sldId id="260" r:id="rId9"/>
    <p:sldId id="264" r:id="rId10"/>
    <p:sldId id="266" r:id="rId11"/>
    <p:sldId id="268" r:id="rId12"/>
    <p:sldId id="270" r:id="rId13"/>
    <p:sldId id="271" r:id="rId14"/>
    <p:sldId id="273" r:id="rId15"/>
    <p:sldId id="274" r:id="rId16"/>
    <p:sldId id="275" r:id="rId17"/>
    <p:sldId id="277" r:id="rId18"/>
    <p:sldId id="278" r:id="rId19"/>
    <p:sldId id="279" r:id="rId20"/>
    <p:sldId id="280" r:id="rId21"/>
    <p:sldId id="281" r:id="rId22"/>
    <p:sldId id="283" r:id="rId23"/>
    <p:sldId id="284" r:id="rId24"/>
    <p:sldId id="286" r:id="rId25"/>
    <p:sldId id="288" r:id="rId26"/>
    <p:sldId id="289" r:id="rId27"/>
    <p:sldId id="290" r:id="rId28"/>
    <p:sldId id="291" r:id="rId29"/>
    <p:sldId id="292" r:id="rId30"/>
    <p:sldId id="294" r:id="rId31"/>
    <p:sldId id="311" r:id="rId32"/>
    <p:sldId id="312" r:id="rId33"/>
    <p:sldId id="295" r:id="rId34"/>
    <p:sldId id="297" r:id="rId35"/>
    <p:sldId id="298" r:id="rId36"/>
    <p:sldId id="29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4" autoAdjust="0"/>
    <p:restoredTop sz="86381" autoAdjust="0"/>
  </p:normalViewPr>
  <p:slideViewPr>
    <p:cSldViewPr>
      <p:cViewPr varScale="1">
        <p:scale>
          <a:sx n="63" d="100"/>
          <a:sy n="63" d="100"/>
        </p:scale>
        <p:origin x="930" y="60"/>
      </p:cViewPr>
      <p:guideLst>
        <p:guide orient="horz" pos="2160"/>
        <p:guide pos="2880"/>
      </p:guideLst>
    </p:cSldViewPr>
  </p:slideViewPr>
  <p:outlineViewPr>
    <p:cViewPr>
      <p:scale>
        <a:sx n="33" d="100"/>
        <a:sy n="33" d="100"/>
      </p:scale>
      <p:origin x="250" y="3869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4000F3-CE2A-4C0A-8CEC-E825BEBAB725}" type="datetimeFigureOut">
              <a:rPr lang="en-US" smtClean="0"/>
              <a:pPr/>
              <a:t>7/24/2020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C6CA8F-2B33-4459-BE71-4F50A7CD7E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C6CA8F-2B33-4459-BE71-4F50A7CD7EB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71B96-5DFB-4D6C-8576-798BF7A43714}" type="datetimeFigureOut">
              <a:rPr lang="en-US" smtClean="0"/>
              <a:pPr/>
              <a:t>7/24/2020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4C738B-673A-480E-8827-7744C3D821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C71B96-5DFB-4D6C-8576-798BF7A43714}"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C738B-673A-480E-8827-7744C3D8214F}"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C71B96-5DFB-4D6C-8576-798BF7A43714}"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C738B-673A-480E-8827-7744C3D8214F}"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C71B96-5DFB-4D6C-8576-798BF7A43714}"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C738B-673A-480E-8827-7744C3D8214F}"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DC71B96-5DFB-4D6C-8576-798BF7A43714}"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C738B-673A-480E-8827-7744C3D821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C71B96-5DFB-4D6C-8576-798BF7A43714}"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C738B-673A-480E-8827-7744C3D8214F}"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DC71B96-5DFB-4D6C-8576-798BF7A43714}" type="datetimeFigureOut">
              <a:rPr lang="en-US" smtClean="0"/>
              <a:pPr/>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C738B-673A-480E-8827-7744C3D8214F}"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DC71B96-5DFB-4D6C-8576-798BF7A43714}" type="datetimeFigureOut">
              <a:rPr lang="en-US" smtClean="0"/>
              <a:pPr/>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C738B-673A-480E-8827-7744C3D8214F}"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71B96-5DFB-4D6C-8576-798BF7A43714}" type="datetimeFigureOut">
              <a:rPr lang="en-US" smtClean="0"/>
              <a:pPr/>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C738B-673A-480E-8827-7744C3D8214F}"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C71B96-5DFB-4D6C-8576-798BF7A43714}"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C738B-673A-480E-8827-7744C3D8214F}"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DC71B96-5DFB-4D6C-8576-798BF7A43714}"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D4C738B-673A-480E-8827-7744C3D821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C71B96-5DFB-4D6C-8576-798BF7A43714}" type="datetimeFigureOut">
              <a:rPr lang="en-US" smtClean="0"/>
              <a:pPr/>
              <a:t>7/24/2020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4C738B-673A-480E-8827-7744C3D821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PIVD </a:t>
            </a:r>
            <a:endParaRPr lang="en-US" dirty="0"/>
          </a:p>
        </p:txBody>
      </p:sp>
      <p:sp>
        <p:nvSpPr>
          <p:cNvPr id="3" name="Subtitle 2"/>
          <p:cNvSpPr>
            <a:spLocks noGrp="1"/>
          </p:cNvSpPr>
          <p:nvPr>
            <p:ph type="subTitle" idx="1"/>
          </p:nvPr>
        </p:nvSpPr>
        <p:spPr/>
        <p:txBody>
          <a:bodyPr/>
          <a:lstStyle/>
          <a:p>
            <a:r>
              <a:rPr lang="en-IN" dirty="0"/>
              <a:t>Prolapsed </a:t>
            </a:r>
            <a:r>
              <a:rPr lang="en-IN" dirty="0" err="1"/>
              <a:t>Intervertebral</a:t>
            </a:r>
            <a:r>
              <a:rPr lang="en-IN" dirty="0"/>
              <a:t> Disc </a:t>
            </a:r>
            <a:endParaRPr lang="en-US" dirty="0"/>
          </a:p>
        </p:txBody>
      </p:sp>
      <p:pic>
        <p:nvPicPr>
          <p:cNvPr id="4" name="Picture 3" descr="GF555.jpg"/>
          <p:cNvPicPr>
            <a:picLocks noChangeAspect="1"/>
          </p:cNvPicPr>
          <p:nvPr/>
        </p:nvPicPr>
        <p:blipFill>
          <a:blip r:embed="rId2"/>
          <a:stretch>
            <a:fillRect/>
          </a:stretch>
        </p:blipFill>
        <p:spPr>
          <a:xfrm>
            <a:off x="2357422" y="3500438"/>
            <a:ext cx="1629801" cy="178595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Extrussion</a:t>
            </a:r>
            <a:r>
              <a:rPr lang="en-IN" dirty="0"/>
              <a:t> </a:t>
            </a:r>
            <a:endParaRPr lang="en-US" dirty="0"/>
          </a:p>
        </p:txBody>
      </p:sp>
      <p:sp>
        <p:nvSpPr>
          <p:cNvPr id="3" name="Content Placeholder 2"/>
          <p:cNvSpPr>
            <a:spLocks noGrp="1"/>
          </p:cNvSpPr>
          <p:nvPr>
            <p:ph idx="1"/>
          </p:nvPr>
        </p:nvSpPr>
        <p:spPr/>
        <p:txBody>
          <a:bodyPr/>
          <a:lstStyle/>
          <a:p>
            <a:r>
              <a:rPr lang="en-IN" dirty="0"/>
              <a:t>In this stage the nucleus </a:t>
            </a:r>
            <a:r>
              <a:rPr lang="en-IN" dirty="0" err="1"/>
              <a:t>pulposes</a:t>
            </a:r>
            <a:r>
              <a:rPr lang="en-IN" dirty="0"/>
              <a:t> has completely spilled out of the disc and now protruding out of the disc fibres.</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Sequestrization</a:t>
            </a:r>
            <a:r>
              <a:rPr lang="en-IN" dirty="0"/>
              <a:t> </a:t>
            </a:r>
            <a:endParaRPr lang="en-US" dirty="0"/>
          </a:p>
        </p:txBody>
      </p:sp>
      <p:sp>
        <p:nvSpPr>
          <p:cNvPr id="3" name="Content Placeholder 2"/>
          <p:cNvSpPr>
            <a:spLocks noGrp="1"/>
          </p:cNvSpPr>
          <p:nvPr>
            <p:ph idx="1"/>
          </p:nvPr>
        </p:nvSpPr>
        <p:spPr/>
        <p:txBody>
          <a:bodyPr/>
          <a:lstStyle/>
          <a:p>
            <a:r>
              <a:rPr lang="en-IN" dirty="0"/>
              <a:t>Here some of the nucleus </a:t>
            </a:r>
            <a:r>
              <a:rPr lang="en-IN" dirty="0" err="1"/>
              <a:t>pulposes</a:t>
            </a:r>
            <a:r>
              <a:rPr lang="en-IN" dirty="0"/>
              <a:t> is breaking off away from the disc into the surrounding area..causing symptoms or repercussions at an entirely different level  of the spine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PATHOLOGY</a:t>
            </a:r>
          </a:p>
        </p:txBody>
      </p:sp>
      <p:sp>
        <p:nvSpPr>
          <p:cNvPr id="3" name="Content Placeholder 2"/>
          <p:cNvSpPr>
            <a:spLocks noGrp="1"/>
          </p:cNvSpPr>
          <p:nvPr>
            <p:ph idx="1"/>
          </p:nvPr>
        </p:nvSpPr>
        <p:spPr/>
        <p:txBody>
          <a:bodyPr>
            <a:normAutofit/>
          </a:bodyPr>
          <a:lstStyle/>
          <a:p>
            <a:r>
              <a:rPr lang="en-IN" dirty="0"/>
              <a:t>Tears are almost </a:t>
            </a:r>
            <a:r>
              <a:rPr lang="en-IN" dirty="0" err="1"/>
              <a:t>posterolateral</a:t>
            </a:r>
            <a:r>
              <a:rPr lang="en-IN" dirty="0"/>
              <a:t> in nature owing to the presence of the posterior longitudinal ligament (PLL) in the spinal canal... Ligaments of the spine are anterior longitudinal ligament ,posterior longitudinal ligament , </a:t>
            </a:r>
            <a:r>
              <a:rPr lang="en-IN" dirty="0" err="1"/>
              <a:t>ligamentum</a:t>
            </a:r>
            <a:r>
              <a:rPr lang="en-IN" dirty="0"/>
              <a:t> </a:t>
            </a:r>
            <a:r>
              <a:rPr lang="en-IN" dirty="0" err="1"/>
              <a:t>flavum</a:t>
            </a:r>
            <a:r>
              <a:rPr lang="en-IN" dirty="0"/>
              <a:t> , </a:t>
            </a:r>
            <a:r>
              <a:rPr lang="en-IN" dirty="0" err="1"/>
              <a:t>supraspinal</a:t>
            </a:r>
            <a:r>
              <a:rPr lang="en-IN" dirty="0"/>
              <a:t> ligament  .. This tear in the disc ring may result in the release off inflammatory chemical mediators which may directly results in severe pain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Disc </a:t>
            </a:r>
            <a:r>
              <a:rPr lang="en-IN" dirty="0" err="1"/>
              <a:t>herniation</a:t>
            </a:r>
            <a:r>
              <a:rPr lang="en-IN" dirty="0"/>
              <a:t> </a:t>
            </a:r>
            <a:endParaRPr lang="en-US" dirty="0"/>
          </a:p>
        </p:txBody>
      </p:sp>
      <p:sp>
        <p:nvSpPr>
          <p:cNvPr id="3" name="Content Placeholder 2"/>
          <p:cNvSpPr>
            <a:spLocks noGrp="1"/>
          </p:cNvSpPr>
          <p:nvPr>
            <p:ph idx="1"/>
          </p:nvPr>
        </p:nvSpPr>
        <p:spPr/>
        <p:txBody>
          <a:bodyPr/>
          <a:lstStyle/>
          <a:p>
            <a:r>
              <a:rPr lang="en-IN" dirty="0"/>
              <a:t>Disc </a:t>
            </a:r>
            <a:r>
              <a:rPr lang="en-IN" dirty="0" err="1"/>
              <a:t>herniation</a:t>
            </a:r>
            <a:r>
              <a:rPr lang="en-IN" dirty="0"/>
              <a:t>  which can occur to any part of the spine which can irritate the near by nerve  ..a condition in which the outermost layer of   of the annulus fibrosis but are in still contact but can bulge when the disc is </a:t>
            </a:r>
            <a:r>
              <a:rPr lang="en-IN" dirty="0" err="1"/>
              <a:t>underpressure</a:t>
            </a:r>
            <a:r>
              <a:rPr lang="en-IN" dirty="0"/>
              <a:t>.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Epidimiology</a:t>
            </a:r>
            <a:r>
              <a:rPr lang="en-IN" dirty="0"/>
              <a:t> </a:t>
            </a:r>
            <a:endParaRPr lang="en-US" dirty="0"/>
          </a:p>
        </p:txBody>
      </p:sp>
      <p:sp>
        <p:nvSpPr>
          <p:cNvPr id="3" name="Content Placeholder 2"/>
          <p:cNvSpPr>
            <a:spLocks noGrp="1"/>
          </p:cNvSpPr>
          <p:nvPr>
            <p:ph idx="1"/>
          </p:nvPr>
        </p:nvSpPr>
        <p:spPr/>
        <p:txBody>
          <a:bodyPr/>
          <a:lstStyle/>
          <a:p>
            <a:r>
              <a:rPr lang="en-IN" dirty="0"/>
              <a:t>Lumbar disc </a:t>
            </a:r>
            <a:r>
              <a:rPr lang="en-IN" dirty="0" err="1"/>
              <a:t>herniation</a:t>
            </a:r>
            <a:r>
              <a:rPr lang="en-IN" dirty="0"/>
              <a:t> occurs 15 times more often then cervical disc  </a:t>
            </a:r>
            <a:r>
              <a:rPr lang="en-IN" dirty="0" err="1"/>
              <a:t>herniation</a:t>
            </a:r>
            <a:r>
              <a:rPr lang="en-IN" dirty="0"/>
              <a:t> , cervical disc are affected 8% of the time and thoracic only 1-2%  of time .</a:t>
            </a:r>
          </a:p>
          <a:p>
            <a:r>
              <a:rPr lang="en-IN" dirty="0"/>
              <a:t>4.8% males and 2.5% females older than 35 experiences more .</a:t>
            </a:r>
            <a:endParaRPr lang="en-US" dirty="0"/>
          </a:p>
        </p:txBody>
      </p:sp>
      <p:pic>
        <p:nvPicPr>
          <p:cNvPr id="4" name="Picture 3" descr="lumbar disc herniation.jpg"/>
          <p:cNvPicPr>
            <a:picLocks noChangeAspect="1"/>
          </p:cNvPicPr>
          <p:nvPr/>
        </p:nvPicPr>
        <p:blipFill>
          <a:blip r:embed="rId2"/>
          <a:stretch>
            <a:fillRect/>
          </a:stretch>
        </p:blipFill>
        <p:spPr>
          <a:xfrm>
            <a:off x="6429388" y="4714884"/>
            <a:ext cx="1643074" cy="1867129"/>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Location</a:t>
            </a:r>
            <a:endParaRPr lang="en-US" dirty="0"/>
          </a:p>
        </p:txBody>
      </p:sp>
      <p:sp>
        <p:nvSpPr>
          <p:cNvPr id="3" name="Content Placeholder 2"/>
          <p:cNvSpPr>
            <a:spLocks noGrp="1"/>
          </p:cNvSpPr>
          <p:nvPr>
            <p:ph idx="1"/>
          </p:nvPr>
        </p:nvSpPr>
        <p:spPr/>
        <p:txBody>
          <a:bodyPr/>
          <a:lstStyle/>
          <a:p>
            <a:r>
              <a:rPr lang="en-IN" dirty="0"/>
              <a:t>in lumbar  region  it is 95% in L4 and L5 and L5 –s1 </a:t>
            </a:r>
          </a:p>
          <a:p>
            <a:r>
              <a:rPr lang="en-IN" dirty="0"/>
              <a:t>In cervical region C5 and C6 –C7 is the second most common site .</a:t>
            </a:r>
          </a:p>
          <a:p>
            <a:r>
              <a:rPr lang="en-IN" dirty="0"/>
              <a:t>In thoracic region accounts for only 0.15% to  4.0% cases  </a:t>
            </a:r>
            <a:endParaRPr lang="en-US" dirty="0"/>
          </a:p>
        </p:txBody>
      </p:sp>
      <p:pic>
        <p:nvPicPr>
          <p:cNvPr id="4" name="Picture 3" descr="cervica.jpg"/>
          <p:cNvPicPr>
            <a:picLocks noChangeAspect="1"/>
          </p:cNvPicPr>
          <p:nvPr/>
        </p:nvPicPr>
        <p:blipFill>
          <a:blip r:embed="rId2"/>
          <a:stretch>
            <a:fillRect/>
          </a:stretch>
        </p:blipFill>
        <p:spPr>
          <a:xfrm>
            <a:off x="5286380" y="4214817"/>
            <a:ext cx="2858458" cy="2364533"/>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etiology</a:t>
            </a:r>
            <a:r>
              <a:rPr lang="en-IN" dirty="0"/>
              <a:t> </a:t>
            </a:r>
            <a:endParaRPr lang="en-US" dirty="0"/>
          </a:p>
        </p:txBody>
      </p:sp>
      <p:sp>
        <p:nvSpPr>
          <p:cNvPr id="3" name="Content Placeholder 2"/>
          <p:cNvSpPr>
            <a:spLocks noGrp="1"/>
          </p:cNvSpPr>
          <p:nvPr>
            <p:ph idx="1"/>
          </p:nvPr>
        </p:nvSpPr>
        <p:spPr/>
        <p:txBody>
          <a:bodyPr>
            <a:normAutofit fontScale="92500" lnSpcReduction="10000"/>
          </a:bodyPr>
          <a:lstStyle/>
          <a:p>
            <a:r>
              <a:rPr lang="en-IN" dirty="0"/>
              <a:t>Heavy </a:t>
            </a:r>
            <a:r>
              <a:rPr lang="en-IN" dirty="0" err="1"/>
              <a:t>mannual</a:t>
            </a:r>
            <a:r>
              <a:rPr lang="en-IN" dirty="0"/>
              <a:t> labour.</a:t>
            </a:r>
          </a:p>
          <a:p>
            <a:r>
              <a:rPr lang="en-IN" dirty="0" err="1"/>
              <a:t>Repitative</a:t>
            </a:r>
            <a:r>
              <a:rPr lang="en-IN" dirty="0"/>
              <a:t> lifting and twisting </a:t>
            </a:r>
          </a:p>
          <a:p>
            <a:r>
              <a:rPr lang="en-IN" dirty="0"/>
              <a:t>Postural stress</a:t>
            </a:r>
          </a:p>
          <a:p>
            <a:r>
              <a:rPr lang="en-IN" dirty="0"/>
              <a:t>Obesity</a:t>
            </a:r>
          </a:p>
          <a:p>
            <a:r>
              <a:rPr lang="en-IN" dirty="0"/>
              <a:t>Poor and inadequate strength of trunk </a:t>
            </a:r>
          </a:p>
          <a:p>
            <a:r>
              <a:rPr lang="en-IN" dirty="0"/>
              <a:t>Sitting for `long hours</a:t>
            </a:r>
          </a:p>
          <a:p>
            <a:r>
              <a:rPr lang="en-IN" dirty="0"/>
              <a:t>Occupational activities </a:t>
            </a:r>
          </a:p>
          <a:p>
            <a:r>
              <a:rPr lang="en-IN" dirty="0"/>
              <a:t>Increasing age –the disc is more lightly to </a:t>
            </a:r>
            <a:r>
              <a:rPr lang="en-IN" dirty="0" err="1"/>
              <a:t>devlop</a:t>
            </a:r>
            <a:r>
              <a:rPr lang="en-IN" dirty="0"/>
              <a:t> a weakness with increased age .</a:t>
            </a:r>
          </a:p>
          <a:p>
            <a:r>
              <a:rPr lang="en-IN" dirty="0"/>
              <a:t>Participation in sports for example : weight lifting , </a:t>
            </a:r>
            <a:r>
              <a:rPr lang="en-IN" dirty="0" err="1"/>
              <a:t>javenile</a:t>
            </a:r>
            <a:r>
              <a:rPr lang="en-IN" dirty="0"/>
              <a:t> </a:t>
            </a:r>
            <a:r>
              <a:rPr lang="en-IN" dirty="0" err="1"/>
              <a:t>thr</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Pathology </a:t>
            </a:r>
            <a:endParaRPr lang="en-US" dirty="0"/>
          </a:p>
        </p:txBody>
      </p:sp>
      <p:sp>
        <p:nvSpPr>
          <p:cNvPr id="3" name="Content Placeholder 2"/>
          <p:cNvSpPr>
            <a:spLocks noGrp="1"/>
          </p:cNvSpPr>
          <p:nvPr>
            <p:ph idx="1"/>
          </p:nvPr>
        </p:nvSpPr>
        <p:spPr/>
        <p:txBody>
          <a:bodyPr>
            <a:normAutofit lnSpcReduction="10000"/>
          </a:bodyPr>
          <a:lstStyle/>
          <a:p>
            <a:r>
              <a:rPr lang="en-IN" dirty="0"/>
              <a:t>There is sequence of changes in the disc which leads to its </a:t>
            </a:r>
            <a:r>
              <a:rPr lang="en-IN" dirty="0" err="1"/>
              <a:t>prolapse</a:t>
            </a:r>
            <a:r>
              <a:rPr lang="en-IN" dirty="0"/>
              <a:t> and the changes are </a:t>
            </a:r>
          </a:p>
          <a:p>
            <a:r>
              <a:rPr lang="en-IN" dirty="0"/>
              <a:t>1) Nucleus degeneration : softening of the nucleus and its fragmentation , weakening and </a:t>
            </a:r>
            <a:r>
              <a:rPr lang="en-IN" dirty="0" err="1"/>
              <a:t>disintigeration</a:t>
            </a:r>
            <a:r>
              <a:rPr lang="en-IN" dirty="0"/>
              <a:t> of the posterior part of the annulus .</a:t>
            </a:r>
          </a:p>
          <a:p>
            <a:r>
              <a:rPr lang="en-IN" dirty="0"/>
              <a:t>2) Nucleus displacement : when annulus becomes weak the nucleus tends to bulge through the defect protrusion and then nucleus comes out of the annulus fibrosis and lies under the posterior longitudinal ligament but has not loss  contact with parental disc( </a:t>
            </a:r>
            <a:r>
              <a:rPr lang="en-IN" dirty="0" err="1"/>
              <a:t>extrussion</a:t>
            </a:r>
            <a:r>
              <a:rPr lang="en-IN" dirty="0"/>
              <a:t> )these are the displacement that occur.</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PATHOLOGY</a:t>
            </a:r>
          </a:p>
        </p:txBody>
      </p:sp>
      <p:sp>
        <p:nvSpPr>
          <p:cNvPr id="3" name="Content Placeholder 2"/>
          <p:cNvSpPr>
            <a:spLocks noGrp="1"/>
          </p:cNvSpPr>
          <p:nvPr>
            <p:ph idx="1"/>
          </p:nvPr>
        </p:nvSpPr>
        <p:spPr/>
        <p:txBody>
          <a:bodyPr/>
          <a:lstStyle/>
          <a:p>
            <a:r>
              <a:rPr lang="en-IN" dirty="0"/>
              <a:t>3) stage of fibrosis: this is a stage of repair , this </a:t>
            </a:r>
            <a:r>
              <a:rPr lang="en-IN" dirty="0" err="1"/>
              <a:t>begans</a:t>
            </a:r>
            <a:r>
              <a:rPr lang="en-IN" dirty="0"/>
              <a:t> along side of degeneration than the residual nucleus </a:t>
            </a:r>
            <a:r>
              <a:rPr lang="en-IN" dirty="0" err="1"/>
              <a:t>pulposes</a:t>
            </a:r>
            <a:r>
              <a:rPr lang="en-IN" dirty="0"/>
              <a:t> becomes </a:t>
            </a:r>
            <a:r>
              <a:rPr lang="en-IN" dirty="0" err="1"/>
              <a:t>fibrosed</a:t>
            </a:r>
            <a:r>
              <a:rPr lang="en-IN" dirty="0"/>
              <a:t> the extruded nucleus </a:t>
            </a:r>
            <a:r>
              <a:rPr lang="en-IN" dirty="0" err="1"/>
              <a:t>pulposes</a:t>
            </a:r>
            <a:r>
              <a:rPr lang="en-IN" dirty="0"/>
              <a:t> become flattened </a:t>
            </a:r>
            <a:r>
              <a:rPr lang="en-IN" dirty="0" err="1"/>
              <a:t>fibrosed</a:t>
            </a:r>
            <a:r>
              <a:rPr lang="en-IN" dirty="0"/>
              <a:t> and finally undergoes calcification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Sign and symptoms </a:t>
            </a:r>
            <a:endParaRPr lang="en-US" dirty="0"/>
          </a:p>
        </p:txBody>
      </p:sp>
      <p:sp>
        <p:nvSpPr>
          <p:cNvPr id="3" name="Content Placeholder 2"/>
          <p:cNvSpPr>
            <a:spLocks noGrp="1"/>
          </p:cNvSpPr>
          <p:nvPr>
            <p:ph idx="1"/>
          </p:nvPr>
        </p:nvSpPr>
        <p:spPr/>
        <p:txBody>
          <a:bodyPr>
            <a:normAutofit lnSpcReduction="10000"/>
          </a:bodyPr>
          <a:lstStyle/>
          <a:p>
            <a:r>
              <a:rPr lang="en-IN" dirty="0"/>
              <a:t>Lumbar  Region : </a:t>
            </a:r>
          </a:p>
          <a:p>
            <a:r>
              <a:rPr lang="en-IN" dirty="0"/>
              <a:t>1) severe low back pain </a:t>
            </a:r>
          </a:p>
          <a:p>
            <a:r>
              <a:rPr lang="en-IN" dirty="0"/>
              <a:t>2) pain radiating to the buttocks leg and feet </a:t>
            </a:r>
          </a:p>
          <a:p>
            <a:r>
              <a:rPr lang="en-IN" dirty="0"/>
              <a:t>3) pain may become worse with coughing , sneezing , straining and laughing </a:t>
            </a:r>
          </a:p>
          <a:p>
            <a:r>
              <a:rPr lang="en-IN" dirty="0"/>
              <a:t>4) muscle spasm </a:t>
            </a:r>
          </a:p>
          <a:p>
            <a:r>
              <a:rPr lang="en-IN" dirty="0"/>
              <a:t>Tingling and numbness in legs and feet </a:t>
            </a:r>
          </a:p>
          <a:p>
            <a:r>
              <a:rPr lang="en-IN" dirty="0"/>
              <a:t>Muscle weakness or atrophy in later stage ( loss of bowel and bladder control in case of </a:t>
            </a:r>
            <a:r>
              <a:rPr lang="en-IN" dirty="0" err="1"/>
              <a:t>cauda</a:t>
            </a:r>
            <a:r>
              <a:rPr lang="en-IN" dirty="0"/>
              <a:t> </a:t>
            </a:r>
            <a:r>
              <a:rPr lang="en-IN" dirty="0" err="1"/>
              <a:t>equina</a:t>
            </a:r>
            <a:r>
              <a:rPr lang="en-IN" dirty="0"/>
              <a:t> syndrome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PIVD Introduction </a:t>
            </a:r>
            <a:endParaRPr lang="en-US" dirty="0"/>
          </a:p>
        </p:txBody>
      </p:sp>
      <p:sp>
        <p:nvSpPr>
          <p:cNvPr id="3" name="Content Placeholder 2"/>
          <p:cNvSpPr>
            <a:spLocks noGrp="1"/>
          </p:cNvSpPr>
          <p:nvPr>
            <p:ph idx="1"/>
          </p:nvPr>
        </p:nvSpPr>
        <p:spPr/>
        <p:txBody>
          <a:bodyPr/>
          <a:lstStyle/>
          <a:p>
            <a:r>
              <a:rPr lang="en-IN" dirty="0"/>
              <a:t>The spine consists of many vertebrae they are roughly circle and in between each vertebrae  is a disc ( </a:t>
            </a:r>
            <a:r>
              <a:rPr lang="en-IN" dirty="0" err="1"/>
              <a:t>intervertebrae</a:t>
            </a:r>
            <a:r>
              <a:rPr lang="en-IN" dirty="0"/>
              <a:t> disc )  , the discs  are constructed  with strong rubber like tissue that allows a spine to become fairly flexible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AND SYMPTOMS</a:t>
            </a:r>
          </a:p>
        </p:txBody>
      </p:sp>
      <p:sp>
        <p:nvSpPr>
          <p:cNvPr id="3" name="Content Placeholder 2"/>
          <p:cNvSpPr>
            <a:spLocks noGrp="1"/>
          </p:cNvSpPr>
          <p:nvPr>
            <p:ph idx="1"/>
          </p:nvPr>
        </p:nvSpPr>
        <p:spPr/>
        <p:txBody>
          <a:bodyPr>
            <a:normAutofit lnSpcReduction="10000"/>
          </a:bodyPr>
          <a:lstStyle/>
          <a:p>
            <a:r>
              <a:rPr lang="en-IN" dirty="0"/>
              <a:t>Cervical region :</a:t>
            </a:r>
          </a:p>
          <a:p>
            <a:r>
              <a:rPr lang="en-IN" dirty="0"/>
              <a:t>1) arm muscle weakness </a:t>
            </a:r>
          </a:p>
          <a:p>
            <a:r>
              <a:rPr lang="en-IN" dirty="0"/>
              <a:t>Deep pain near or over the shoulder blade on the affected side</a:t>
            </a:r>
          </a:p>
          <a:p>
            <a:r>
              <a:rPr lang="en-IN" dirty="0"/>
              <a:t>2) increased pain when bending neck and turning head to the side ..spasm may also occur</a:t>
            </a:r>
          </a:p>
          <a:p>
            <a:r>
              <a:rPr lang="en-IN" dirty="0"/>
              <a:t>3) burning pain radiating to the shoulder upper arm , forearm and rarely in head and fingers </a:t>
            </a:r>
          </a:p>
          <a:p>
            <a:r>
              <a:rPr lang="en-IN" dirty="0"/>
              <a:t>4) tingling ( a pin and needle sensation ) or numbness in arm .</a:t>
            </a:r>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Investigations :- </a:t>
            </a:r>
            <a:endParaRPr lang="en-US" dirty="0"/>
          </a:p>
        </p:txBody>
      </p:sp>
      <p:sp>
        <p:nvSpPr>
          <p:cNvPr id="3" name="Content Placeholder 2"/>
          <p:cNvSpPr>
            <a:spLocks noGrp="1"/>
          </p:cNvSpPr>
          <p:nvPr>
            <p:ph idx="1"/>
          </p:nvPr>
        </p:nvSpPr>
        <p:spPr/>
        <p:txBody>
          <a:bodyPr>
            <a:normAutofit/>
          </a:bodyPr>
          <a:lstStyle/>
          <a:p>
            <a:r>
              <a:rPr lang="en-IN" dirty="0"/>
              <a:t>1) X-ray of </a:t>
            </a:r>
            <a:r>
              <a:rPr lang="en-IN" dirty="0" err="1"/>
              <a:t>lumbosacral</a:t>
            </a:r>
            <a:r>
              <a:rPr lang="en-IN" dirty="0"/>
              <a:t> spine findings are </a:t>
            </a:r>
          </a:p>
          <a:p>
            <a:r>
              <a:rPr lang="en-IN" dirty="0"/>
              <a:t>a) narrowed disc spaces </a:t>
            </a:r>
          </a:p>
          <a:p>
            <a:r>
              <a:rPr lang="en-IN" dirty="0"/>
              <a:t>b) loss of lumbar </a:t>
            </a:r>
            <a:r>
              <a:rPr lang="en-IN" dirty="0" err="1"/>
              <a:t>lordosis</a:t>
            </a:r>
            <a:r>
              <a:rPr lang="en-IN" dirty="0"/>
              <a:t> </a:t>
            </a:r>
          </a:p>
          <a:p>
            <a:r>
              <a:rPr lang="en-IN" dirty="0"/>
              <a:t>c) compensatory </a:t>
            </a:r>
            <a:r>
              <a:rPr lang="en-IN" dirty="0" err="1"/>
              <a:t>sceolosis</a:t>
            </a:r>
            <a:r>
              <a:rPr lang="en-IN" dirty="0"/>
              <a:t> </a:t>
            </a:r>
          </a:p>
          <a:p>
            <a:r>
              <a:rPr lang="en-IN" dirty="0"/>
              <a:t>2) CT  scan of lumbar spine –outline of soft tissue , bulging out disc</a:t>
            </a:r>
          </a:p>
          <a:p>
            <a:r>
              <a:rPr lang="en-IN" dirty="0"/>
              <a:t>3) MRI  of  lumbar spine : </a:t>
            </a:r>
            <a:r>
              <a:rPr lang="en-IN" dirty="0" err="1"/>
              <a:t>intervertebral</a:t>
            </a:r>
            <a:r>
              <a:rPr lang="en-IN" dirty="0"/>
              <a:t> disc </a:t>
            </a:r>
            <a:r>
              <a:rPr lang="en-IN" dirty="0" err="1"/>
              <a:t>protrussion</a:t>
            </a:r>
            <a:r>
              <a:rPr lang="en-IN" dirty="0"/>
              <a:t>  </a:t>
            </a:r>
          </a:p>
          <a:p>
            <a:r>
              <a:rPr lang="en-IN" dirty="0"/>
              <a:t>2) compression of nerve root.</a:t>
            </a:r>
          </a:p>
          <a:p>
            <a:endParaRPr lang="en-IN" dirty="0"/>
          </a:p>
          <a:p>
            <a:endParaRPr lang="en-IN" dirty="0"/>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Examination :-</a:t>
            </a:r>
            <a:endParaRPr lang="en-US" dirty="0"/>
          </a:p>
        </p:txBody>
      </p:sp>
      <p:sp>
        <p:nvSpPr>
          <p:cNvPr id="3" name="Content Placeholder 2"/>
          <p:cNvSpPr>
            <a:spLocks noGrp="1"/>
          </p:cNvSpPr>
          <p:nvPr>
            <p:ph idx="1"/>
          </p:nvPr>
        </p:nvSpPr>
        <p:spPr/>
        <p:txBody>
          <a:bodyPr/>
          <a:lstStyle/>
          <a:p>
            <a:r>
              <a:rPr lang="en-IN" dirty="0"/>
              <a:t>1) Posture : the patient stands with a rigid flattened lumbar spine the whole trunk is shifted forward . The trunk is tilted to one side .</a:t>
            </a:r>
          </a:p>
          <a:p>
            <a:r>
              <a:rPr lang="en-IN" dirty="0"/>
              <a:t>2) movements : the patient is unable to bend forward muscle spasm in </a:t>
            </a:r>
            <a:r>
              <a:rPr lang="en-IN" dirty="0" err="1"/>
              <a:t>paraspinal</a:t>
            </a:r>
            <a:r>
              <a:rPr lang="en-IN" dirty="0"/>
              <a:t> muscle ( posterior compartment spine )</a:t>
            </a:r>
          </a:p>
          <a:p>
            <a:r>
              <a:rPr lang="en-IN" dirty="0"/>
              <a:t>3) tenderness : diffused tenderness in the </a:t>
            </a:r>
            <a:r>
              <a:rPr lang="en-IN" dirty="0" err="1"/>
              <a:t>lumbosacral</a:t>
            </a:r>
            <a:r>
              <a:rPr lang="en-IN" dirty="0"/>
              <a:t> lies  on localized tenderness in the midline or lateral to the </a:t>
            </a:r>
            <a:r>
              <a:rPr lang="en-IN" dirty="0" err="1"/>
              <a:t>spinous</a:t>
            </a:r>
            <a:r>
              <a:rPr lang="en-IN" dirty="0"/>
              <a:t> process.</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a:t>
            </a:r>
          </a:p>
        </p:txBody>
      </p:sp>
      <p:sp>
        <p:nvSpPr>
          <p:cNvPr id="3" name="Content Placeholder 2"/>
          <p:cNvSpPr>
            <a:spLocks noGrp="1"/>
          </p:cNvSpPr>
          <p:nvPr>
            <p:ph idx="1"/>
          </p:nvPr>
        </p:nvSpPr>
        <p:spPr/>
        <p:txBody>
          <a:bodyPr/>
          <a:lstStyle/>
          <a:p>
            <a:pPr>
              <a:buNone/>
            </a:pPr>
            <a:r>
              <a:rPr lang="en-IN" dirty="0"/>
              <a:t>4) Straight leg raising test (SLRT )it is of two types active straight leg raising test (ASLRT ) and passive straight raising test (PSLRT ) this test indicates the nerve root compression  . It can be performed </a:t>
            </a:r>
            <a:r>
              <a:rPr lang="en-IN" dirty="0" err="1"/>
              <a:t>unilaterall</a:t>
            </a:r>
            <a:endParaRPr lang="en-IN"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a:t>
            </a:r>
          </a:p>
        </p:txBody>
      </p:sp>
      <p:sp>
        <p:nvSpPr>
          <p:cNvPr id="3" name="Content Placeholder 2"/>
          <p:cNvSpPr>
            <a:spLocks noGrp="1"/>
          </p:cNvSpPr>
          <p:nvPr>
            <p:ph idx="1"/>
          </p:nvPr>
        </p:nvSpPr>
        <p:spPr/>
        <p:txBody>
          <a:bodyPr/>
          <a:lstStyle/>
          <a:p>
            <a:r>
              <a:rPr lang="en-IN" dirty="0"/>
              <a:t>5) </a:t>
            </a:r>
            <a:r>
              <a:rPr lang="en-IN" dirty="0" err="1"/>
              <a:t>lasegue</a:t>
            </a:r>
            <a:r>
              <a:rPr lang="en-IN" dirty="0"/>
              <a:t> test : modified form of SLRT  degree of variation . </a:t>
            </a:r>
          </a:p>
          <a:p>
            <a:r>
              <a:rPr lang="en-IN" dirty="0"/>
              <a:t>6) Slump test : it is a neurological test or orthopaedic test .</a:t>
            </a:r>
          </a:p>
          <a:p>
            <a:r>
              <a:rPr lang="en-IN" dirty="0"/>
              <a:t>7) neurological examination : it would reveal a </a:t>
            </a:r>
            <a:r>
              <a:rPr lang="en-IN" dirty="0" err="1"/>
              <a:t>motar</a:t>
            </a:r>
            <a:r>
              <a:rPr lang="en-IN" dirty="0"/>
              <a:t> weakness , sensory loss of reflex corresponding to the affected nerve roots . </a:t>
            </a:r>
          </a:p>
          <a:p>
            <a:r>
              <a:rPr lang="en-IN" dirty="0"/>
              <a:t>8) ULTT/ LLTT   must be done   for proper diagnosis. </a:t>
            </a:r>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IN" dirty="0"/>
            </a:br>
            <a:r>
              <a:rPr lang="en-IN" dirty="0"/>
              <a:t>Differential diagnosis :-</a:t>
            </a:r>
            <a:endParaRPr lang="en-US" dirty="0"/>
          </a:p>
        </p:txBody>
      </p:sp>
      <p:sp>
        <p:nvSpPr>
          <p:cNvPr id="3" name="Content Placeholder 2"/>
          <p:cNvSpPr>
            <a:spLocks noGrp="1"/>
          </p:cNvSpPr>
          <p:nvPr>
            <p:ph idx="1"/>
          </p:nvPr>
        </p:nvSpPr>
        <p:spPr/>
        <p:txBody>
          <a:bodyPr/>
          <a:lstStyle/>
          <a:p>
            <a:r>
              <a:rPr lang="en-IN" dirty="0"/>
              <a:t>A  prolapsed disc is a  common cause of low back pain   sometimes  back pain may be associated with sciatic pain ..  Caution must be taken during diagnosis process and  should not misguide with  other disease like </a:t>
            </a:r>
            <a:r>
              <a:rPr lang="en-IN" dirty="0" err="1"/>
              <a:t>ankylosing</a:t>
            </a:r>
            <a:r>
              <a:rPr lang="en-IN" dirty="0"/>
              <a:t> </a:t>
            </a:r>
            <a:r>
              <a:rPr lang="en-IN" dirty="0" err="1"/>
              <a:t>spondylities</a:t>
            </a:r>
            <a:r>
              <a:rPr lang="en-IN" dirty="0"/>
              <a:t> , vascular insufficiency , or spinal </a:t>
            </a:r>
            <a:r>
              <a:rPr lang="en-IN" dirty="0" err="1"/>
              <a:t>tuberculosios</a:t>
            </a:r>
            <a:r>
              <a:rPr lang="en-IN" dirty="0"/>
              <a:t> ( </a:t>
            </a:r>
            <a:r>
              <a:rPr lang="en-IN" dirty="0" err="1"/>
              <a:t>pott’s</a:t>
            </a:r>
            <a:r>
              <a:rPr lang="en-IN" dirty="0"/>
              <a:t> spine ).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Treatment :-</a:t>
            </a:r>
            <a:endParaRPr lang="en-US" dirty="0"/>
          </a:p>
        </p:txBody>
      </p:sp>
      <p:sp>
        <p:nvSpPr>
          <p:cNvPr id="3" name="Content Placeholder 2"/>
          <p:cNvSpPr>
            <a:spLocks noGrp="1"/>
          </p:cNvSpPr>
          <p:nvPr>
            <p:ph idx="1"/>
          </p:nvPr>
        </p:nvSpPr>
        <p:spPr/>
        <p:txBody>
          <a:bodyPr/>
          <a:lstStyle/>
          <a:p>
            <a:r>
              <a:rPr lang="en-IN" dirty="0"/>
              <a:t>1) conservative treatment ,</a:t>
            </a:r>
          </a:p>
          <a:p>
            <a:r>
              <a:rPr lang="en-IN" dirty="0"/>
              <a:t>2) </a:t>
            </a:r>
            <a:r>
              <a:rPr lang="en-IN" dirty="0" err="1"/>
              <a:t>physiotheraphy</a:t>
            </a:r>
            <a:r>
              <a:rPr lang="en-IN" dirty="0"/>
              <a:t>  treatment ,</a:t>
            </a:r>
          </a:p>
          <a:p>
            <a:r>
              <a:rPr lang="en-IN" dirty="0"/>
              <a:t>3) operative treatment .</a:t>
            </a:r>
          </a:p>
          <a:p>
            <a:pPr>
              <a:buNone/>
            </a:pP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Conservative treatment :-</a:t>
            </a:r>
            <a:endParaRPr lang="en-US" dirty="0"/>
          </a:p>
        </p:txBody>
      </p:sp>
      <p:sp>
        <p:nvSpPr>
          <p:cNvPr id="3" name="Content Placeholder 2"/>
          <p:cNvSpPr>
            <a:spLocks noGrp="1"/>
          </p:cNvSpPr>
          <p:nvPr>
            <p:ph idx="1"/>
          </p:nvPr>
        </p:nvSpPr>
        <p:spPr/>
        <p:txBody>
          <a:bodyPr/>
          <a:lstStyle/>
          <a:p>
            <a:r>
              <a:rPr lang="en-IN" dirty="0"/>
              <a:t>Rest and anti inflammatory and analgesics .</a:t>
            </a:r>
          </a:p>
          <a:p>
            <a:r>
              <a:rPr lang="en-IN" dirty="0"/>
              <a:t>Continue bed rest and traction for first two weeks may lessen the </a:t>
            </a:r>
            <a:r>
              <a:rPr lang="en-IN" dirty="0" err="1"/>
              <a:t>herniation</a:t>
            </a:r>
            <a:r>
              <a:rPr lang="en-IN" dirty="0"/>
              <a:t>  .</a:t>
            </a:r>
          </a:p>
          <a:p>
            <a:r>
              <a:rPr lang="en-IN" dirty="0"/>
              <a:t>Rest on hard bed is necessary for not more than 2-4 days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Physiotheraphy</a:t>
            </a:r>
            <a:r>
              <a:rPr lang="en-IN" dirty="0"/>
              <a:t> treatment :-</a:t>
            </a:r>
            <a:endParaRPr lang="en-US" dirty="0"/>
          </a:p>
        </p:txBody>
      </p:sp>
      <p:sp>
        <p:nvSpPr>
          <p:cNvPr id="3" name="Content Placeholder 2"/>
          <p:cNvSpPr>
            <a:spLocks noGrp="1"/>
          </p:cNvSpPr>
          <p:nvPr>
            <p:ph idx="1"/>
          </p:nvPr>
        </p:nvSpPr>
        <p:spPr/>
        <p:txBody>
          <a:bodyPr/>
          <a:lstStyle/>
          <a:p>
            <a:endParaRPr lang="en-IN" dirty="0"/>
          </a:p>
          <a:p>
            <a:r>
              <a:rPr lang="en-IN" dirty="0" err="1"/>
              <a:t>Physiotheraphy</a:t>
            </a:r>
            <a:r>
              <a:rPr lang="en-IN" dirty="0"/>
              <a:t>  plays a  vital role in the management of PIVD  .</a:t>
            </a:r>
          </a:p>
          <a:p>
            <a:r>
              <a:rPr lang="en-IN" dirty="0"/>
              <a:t>There are three phase </a:t>
            </a:r>
          </a:p>
          <a:p>
            <a:r>
              <a:rPr lang="en-IN" dirty="0"/>
              <a:t>Acute phase </a:t>
            </a:r>
          </a:p>
          <a:p>
            <a:r>
              <a:rPr lang="en-IN" dirty="0" err="1"/>
              <a:t>Subacute</a:t>
            </a:r>
            <a:r>
              <a:rPr lang="en-IN" dirty="0"/>
              <a:t> phase </a:t>
            </a:r>
          </a:p>
          <a:p>
            <a:r>
              <a:rPr lang="en-IN" dirty="0"/>
              <a:t>Chronic phase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lstStyle/>
          <a:p>
            <a:r>
              <a:rPr lang="en-IN" dirty="0"/>
              <a:t>Acute phase :  rest is </a:t>
            </a:r>
            <a:r>
              <a:rPr lang="en-IN" dirty="0" err="1"/>
              <a:t>recomended</a:t>
            </a:r>
            <a:r>
              <a:rPr lang="en-IN" dirty="0"/>
              <a:t> as posture and activity modification by avoiding flexed posture, sitting  for very longer duration , bending activities </a:t>
            </a:r>
          </a:p>
          <a:p>
            <a:r>
              <a:rPr lang="en-IN" dirty="0"/>
              <a:t>Local support :-- as corset that is </a:t>
            </a:r>
            <a:r>
              <a:rPr lang="en-IN" dirty="0" err="1"/>
              <a:t>lumbo</a:t>
            </a:r>
            <a:r>
              <a:rPr lang="en-IN" dirty="0"/>
              <a:t> sacral belt etc.. These measure will enhance and stop </a:t>
            </a:r>
            <a:r>
              <a:rPr lang="en-IN" dirty="0" err="1"/>
              <a:t>reinjury</a:t>
            </a:r>
            <a:r>
              <a:rPr lang="en-IN" dirty="0"/>
              <a:t> to the herniated disc.</a:t>
            </a:r>
          </a:p>
          <a:p>
            <a:r>
              <a:rPr lang="en-IN" dirty="0"/>
              <a:t>Short period of walking at regular intervals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t>
            </a:r>
            <a:endParaRPr lang="en-US" dirty="0"/>
          </a:p>
        </p:txBody>
      </p:sp>
      <p:sp>
        <p:nvSpPr>
          <p:cNvPr id="3" name="Content Placeholder 2"/>
          <p:cNvSpPr>
            <a:spLocks noGrp="1"/>
          </p:cNvSpPr>
          <p:nvPr>
            <p:ph idx="1"/>
          </p:nvPr>
        </p:nvSpPr>
        <p:spPr/>
        <p:txBody>
          <a:bodyPr/>
          <a:lstStyle/>
          <a:p>
            <a:r>
              <a:rPr lang="en-IN" dirty="0"/>
              <a:t>It lies between adjacent vertebrae in the vertebral column . A disc includes a stronger  fibrous outer part  (annulus fibrosis  )... a soft jelly like middle part known as  nucleus </a:t>
            </a:r>
            <a:r>
              <a:rPr lang="en-IN" dirty="0" err="1"/>
              <a:t>pulposes</a:t>
            </a:r>
            <a:r>
              <a:rPr lang="en-IN" dirty="0"/>
              <a:t> , disc behave as a shock absorber. </a:t>
            </a:r>
            <a:endParaRPr lang="en-US" dirty="0"/>
          </a:p>
        </p:txBody>
      </p:sp>
      <p:pic>
        <p:nvPicPr>
          <p:cNvPr id="5" name="Picture 4" descr="NUCLEUS.jpg"/>
          <p:cNvPicPr>
            <a:picLocks noChangeAspect="1"/>
          </p:cNvPicPr>
          <p:nvPr/>
        </p:nvPicPr>
        <p:blipFill>
          <a:blip r:embed="rId2"/>
          <a:stretch>
            <a:fillRect/>
          </a:stretch>
        </p:blipFill>
        <p:spPr>
          <a:xfrm>
            <a:off x="4357686" y="4500570"/>
            <a:ext cx="2428892" cy="219598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lstStyle/>
          <a:p>
            <a:r>
              <a:rPr lang="en-IN" dirty="0"/>
              <a:t> Spinal extension exercises are beneficial in early treatment of disc related sign and symptoms. </a:t>
            </a:r>
          </a:p>
          <a:p>
            <a:r>
              <a:rPr lang="en-IN" dirty="0"/>
              <a:t>Soft tissue Manipulation ( massage ) to lessen the local muscle spasm and induces relaxation .</a:t>
            </a:r>
            <a:endParaRPr lang="en-US" dirty="0"/>
          </a:p>
          <a:p>
            <a:endParaRPr lang="en-IN" dirty="0"/>
          </a:p>
          <a:p>
            <a:endParaRPr lang="en-IN" dirty="0"/>
          </a:p>
          <a:p>
            <a:endParaRPr lang="en-IN" dirty="0"/>
          </a:p>
          <a:p>
            <a:endParaRPr lang="en-IN" dirty="0"/>
          </a:p>
          <a:p>
            <a:endParaRPr lang="en-IN" dirty="0"/>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pic>
        <p:nvPicPr>
          <p:cNvPr id="4" name="Content Placeholder 3" descr="better sx.png"/>
          <p:cNvPicPr>
            <a:picLocks noGrp="1" noChangeAspect="1"/>
          </p:cNvPicPr>
          <p:nvPr>
            <p:ph idx="1"/>
          </p:nvPr>
        </p:nvPicPr>
        <p:blipFill>
          <a:blip r:embed="rId2"/>
          <a:stretch>
            <a:fillRect/>
          </a:stretch>
        </p:blipFill>
        <p:spPr>
          <a:xfrm>
            <a:off x="1285852" y="2500306"/>
            <a:ext cx="5901153" cy="3559426"/>
          </a:xfr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Correct pattern of spinal extension</a:t>
            </a:r>
            <a:endParaRPr lang="en-US" dirty="0"/>
          </a:p>
        </p:txBody>
      </p:sp>
      <p:pic>
        <p:nvPicPr>
          <p:cNvPr id="4" name="Content Placeholder 3" descr="correct form of exercise.png"/>
          <p:cNvPicPr>
            <a:picLocks noGrp="1" noChangeAspect="1"/>
          </p:cNvPicPr>
          <p:nvPr>
            <p:ph idx="1"/>
          </p:nvPr>
        </p:nvPicPr>
        <p:blipFill>
          <a:blip r:embed="rId2"/>
          <a:stretch>
            <a:fillRect/>
          </a:stretch>
        </p:blipFill>
        <p:spPr>
          <a:xfrm>
            <a:off x="3573780" y="3261201"/>
            <a:ext cx="2712732" cy="2360698"/>
          </a:xfr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Subacute</a:t>
            </a:r>
            <a:r>
              <a:rPr lang="en-IN" dirty="0"/>
              <a:t> Phase :- </a:t>
            </a:r>
            <a:endParaRPr lang="en-US" dirty="0"/>
          </a:p>
        </p:txBody>
      </p:sp>
      <p:sp>
        <p:nvSpPr>
          <p:cNvPr id="3" name="Content Placeholder 2"/>
          <p:cNvSpPr>
            <a:spLocks noGrp="1"/>
          </p:cNvSpPr>
          <p:nvPr>
            <p:ph idx="1"/>
          </p:nvPr>
        </p:nvSpPr>
        <p:spPr>
          <a:xfrm>
            <a:off x="914400" y="2786058"/>
            <a:ext cx="8229600" cy="4389120"/>
          </a:xfrm>
        </p:spPr>
        <p:txBody>
          <a:bodyPr/>
          <a:lstStyle/>
          <a:p>
            <a:r>
              <a:rPr lang="en-IN" dirty="0"/>
              <a:t>Usually  acute symptoms   reduction in 6- 10 days .</a:t>
            </a:r>
          </a:p>
          <a:p>
            <a:r>
              <a:rPr lang="en-IN" dirty="0"/>
              <a:t>The exercises of acute phase must be performed .</a:t>
            </a:r>
          </a:p>
          <a:p>
            <a:r>
              <a:rPr lang="en-IN" dirty="0"/>
              <a:t>Nerve mobility exercises.</a:t>
            </a:r>
          </a:p>
          <a:p>
            <a:r>
              <a:rPr lang="en-IN" dirty="0"/>
              <a:t>Isometrics of  </a:t>
            </a:r>
            <a:r>
              <a:rPr lang="en-IN" dirty="0" err="1"/>
              <a:t>extensars</a:t>
            </a:r>
            <a:r>
              <a:rPr lang="en-IN" dirty="0"/>
              <a:t> of spine ,</a:t>
            </a:r>
          </a:p>
          <a:p>
            <a:r>
              <a:rPr lang="en-IN" dirty="0"/>
              <a:t>Pelvic rocking exercise – can be achieved in supine ,sitting position  that is cat and camel </a:t>
            </a:r>
            <a:r>
              <a:rPr lang="en-IN" dirty="0" err="1"/>
              <a:t>execise</a:t>
            </a:r>
            <a:r>
              <a:rPr lang="en-IN" dirty="0"/>
              <a:t> ( bird and dog position ) .</a:t>
            </a:r>
          </a:p>
          <a:p>
            <a:r>
              <a:rPr lang="en-IN" dirty="0"/>
              <a:t>Patient should be encouraged to perform aerobic activities walking ,swimming , with patient tolerance .</a:t>
            </a:r>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a:bodyPr>
          <a:lstStyle/>
          <a:p>
            <a:r>
              <a:rPr lang="en-IN" dirty="0"/>
              <a:t>Chronic phase :- hamstring stretching </a:t>
            </a:r>
          </a:p>
          <a:p>
            <a:r>
              <a:rPr lang="en-IN" dirty="0"/>
              <a:t>Stretching and adaptability exercising – stretching from the lumbar erector </a:t>
            </a:r>
            <a:r>
              <a:rPr lang="en-IN" dirty="0" err="1"/>
              <a:t>spinae</a:t>
            </a:r>
            <a:r>
              <a:rPr lang="en-IN" dirty="0"/>
              <a:t> and soft tissues posterior towards the spine that is knee to chest exercise.</a:t>
            </a:r>
          </a:p>
          <a:p>
            <a:r>
              <a:rPr lang="en-IN" dirty="0"/>
              <a:t>Core </a:t>
            </a:r>
            <a:r>
              <a:rPr lang="en-IN" dirty="0" err="1"/>
              <a:t>strengtening</a:t>
            </a:r>
            <a:r>
              <a:rPr lang="en-IN" dirty="0"/>
              <a:t> exercises assist in relieving back pain   .. The bridging exercise to </a:t>
            </a:r>
            <a:r>
              <a:rPr lang="en-IN" dirty="0" err="1"/>
              <a:t>strengten</a:t>
            </a:r>
            <a:r>
              <a:rPr lang="en-IN" dirty="0"/>
              <a:t> the core muscles.</a:t>
            </a:r>
          </a:p>
          <a:p>
            <a:r>
              <a:rPr lang="en-IN" dirty="0" err="1"/>
              <a:t>Strengtening</a:t>
            </a:r>
            <a:r>
              <a:rPr lang="en-IN" dirty="0"/>
              <a:t> exercises – opposite arm and leg extension exercises on balancing or stabilizing exercises  ( knee to chest exercises).</a:t>
            </a:r>
          </a:p>
          <a:p>
            <a:r>
              <a:rPr lang="en-IN" dirty="0"/>
              <a:t>All exercises must be performed in gentle way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SURGICAL MANAGEMENT</a:t>
            </a:r>
          </a:p>
        </p:txBody>
      </p:sp>
      <p:sp>
        <p:nvSpPr>
          <p:cNvPr id="3" name="Content Placeholder 2"/>
          <p:cNvSpPr>
            <a:spLocks noGrp="1"/>
          </p:cNvSpPr>
          <p:nvPr>
            <p:ph idx="1"/>
          </p:nvPr>
        </p:nvSpPr>
        <p:spPr/>
        <p:txBody>
          <a:bodyPr/>
          <a:lstStyle/>
          <a:p>
            <a:r>
              <a:rPr lang="en-IN" dirty="0"/>
              <a:t>Operative Treatment  are :-</a:t>
            </a:r>
          </a:p>
          <a:p>
            <a:r>
              <a:rPr lang="en-IN" dirty="0"/>
              <a:t>1) Fenestration </a:t>
            </a:r>
          </a:p>
          <a:p>
            <a:r>
              <a:rPr lang="en-IN" dirty="0"/>
              <a:t>2) </a:t>
            </a:r>
            <a:r>
              <a:rPr lang="en-IN" dirty="0" err="1"/>
              <a:t>Laminotomy</a:t>
            </a:r>
            <a:r>
              <a:rPr lang="en-IN" dirty="0"/>
              <a:t> </a:t>
            </a:r>
          </a:p>
          <a:p>
            <a:r>
              <a:rPr lang="en-IN" dirty="0"/>
              <a:t>3) hemi – </a:t>
            </a:r>
            <a:r>
              <a:rPr lang="en-IN" dirty="0" err="1"/>
              <a:t>Laminectomy</a:t>
            </a:r>
            <a:r>
              <a:rPr lang="en-IN" dirty="0"/>
              <a:t> </a:t>
            </a:r>
          </a:p>
          <a:p>
            <a:r>
              <a:rPr lang="en-IN" dirty="0"/>
              <a:t>4)</a:t>
            </a:r>
            <a:r>
              <a:rPr lang="en-IN" dirty="0" err="1"/>
              <a:t>Laminectomy</a:t>
            </a:r>
            <a:r>
              <a:rPr lang="en-IN" dirty="0"/>
              <a:t>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Precautions :-</a:t>
            </a:r>
            <a:endParaRPr lang="en-US" dirty="0"/>
          </a:p>
        </p:txBody>
      </p:sp>
      <p:sp>
        <p:nvSpPr>
          <p:cNvPr id="3" name="Content Placeholder 2"/>
          <p:cNvSpPr>
            <a:spLocks noGrp="1"/>
          </p:cNvSpPr>
          <p:nvPr>
            <p:ph idx="1"/>
          </p:nvPr>
        </p:nvSpPr>
        <p:spPr/>
        <p:txBody>
          <a:bodyPr>
            <a:normAutofit/>
          </a:bodyPr>
          <a:lstStyle/>
          <a:p>
            <a:r>
              <a:rPr lang="en-IN" dirty="0"/>
              <a:t>Avoid bending ,</a:t>
            </a:r>
          </a:p>
          <a:p>
            <a:r>
              <a:rPr lang="en-IN" dirty="0"/>
              <a:t>Lifting ,</a:t>
            </a:r>
          </a:p>
          <a:p>
            <a:r>
              <a:rPr lang="en-IN" dirty="0"/>
              <a:t>Prolonged sitting .</a:t>
            </a:r>
          </a:p>
          <a:p>
            <a:r>
              <a:rPr lang="en-IN" dirty="0"/>
              <a:t>Soft mattress should be used,</a:t>
            </a:r>
          </a:p>
          <a:p>
            <a:r>
              <a:rPr lang="en-IN" dirty="0"/>
              <a:t>Heavy objects must not be carried .</a:t>
            </a:r>
          </a:p>
          <a:p>
            <a:endParaRPr lang="en-IN" dirty="0"/>
          </a:p>
          <a:p>
            <a:endParaRPr lang="en-IN" dirty="0"/>
          </a:p>
          <a:p>
            <a:endParaRPr lang="en-IN" dirty="0"/>
          </a:p>
          <a:p>
            <a:r>
              <a:rPr lang="en-IN" dirty="0"/>
              <a:t>                                                                      Thank you..</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415" y="792480"/>
            <a:ext cx="8549170" cy="1143000"/>
          </a:xfrm>
        </p:spPr>
        <p:txBody>
          <a:bodyPr/>
          <a:lstStyle/>
          <a:p>
            <a:r>
              <a:rPr lang="en-IN" dirty="0"/>
              <a:t>Defination-</a:t>
            </a:r>
            <a:endParaRPr lang="en-US" dirty="0"/>
          </a:p>
        </p:txBody>
      </p:sp>
      <p:sp>
        <p:nvSpPr>
          <p:cNvPr id="3" name="Content Placeholder 2"/>
          <p:cNvSpPr>
            <a:spLocks noGrp="1"/>
          </p:cNvSpPr>
          <p:nvPr>
            <p:ph idx="1"/>
          </p:nvPr>
        </p:nvSpPr>
        <p:spPr/>
        <p:txBody>
          <a:bodyPr/>
          <a:lstStyle/>
          <a:p>
            <a:r>
              <a:rPr lang="en-IN" dirty="0"/>
              <a:t> a spinal disc prolapse is a condition in which tear in the outer fibrous ring that is annulus fibrosis which allows the soft central portion that is nucleus </a:t>
            </a:r>
            <a:r>
              <a:rPr lang="en-IN" dirty="0" err="1"/>
              <a:t>pulposes</a:t>
            </a:r>
            <a:r>
              <a:rPr lang="en-IN" dirty="0"/>
              <a:t> to </a:t>
            </a:r>
            <a:r>
              <a:rPr lang="en-IN" dirty="0" err="1"/>
              <a:t>buldge</a:t>
            </a:r>
            <a:r>
              <a:rPr lang="en-IN" dirty="0"/>
              <a:t> out beyond the damaged outer ring .</a:t>
            </a:r>
            <a:endParaRPr lang="en-US" dirty="0"/>
          </a:p>
        </p:txBody>
      </p:sp>
      <p:pic>
        <p:nvPicPr>
          <p:cNvPr id="5" name="Picture 4" descr="GJG.jpg"/>
          <p:cNvPicPr>
            <a:picLocks noChangeAspect="1"/>
          </p:cNvPicPr>
          <p:nvPr/>
        </p:nvPicPr>
        <p:blipFill>
          <a:blip r:embed="rId2"/>
          <a:stretch>
            <a:fillRect/>
          </a:stretch>
        </p:blipFill>
        <p:spPr>
          <a:xfrm>
            <a:off x="3571868" y="4000504"/>
            <a:ext cx="3786214" cy="2292569"/>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571472" y="3286124"/>
            <a:ext cx="2528934" cy="1011230"/>
          </a:xfrm>
        </p:spPr>
        <p:txBody>
          <a:bodyPr/>
          <a:lstStyle/>
          <a:p>
            <a:endParaRPr lang="en-US" dirty="0"/>
          </a:p>
        </p:txBody>
      </p:sp>
      <p:sp>
        <p:nvSpPr>
          <p:cNvPr id="3" name="Content Placeholder 2"/>
          <p:cNvSpPr>
            <a:spLocks noGrp="1"/>
          </p:cNvSpPr>
          <p:nvPr>
            <p:ph idx="1"/>
          </p:nvPr>
        </p:nvSpPr>
        <p:spPr/>
        <p:txBody>
          <a:bodyPr/>
          <a:lstStyle/>
          <a:p>
            <a:r>
              <a:rPr lang="en-IN" dirty="0"/>
              <a:t>Diagram of IVD </a:t>
            </a:r>
            <a:endParaRPr lang="en-US" dirty="0"/>
          </a:p>
        </p:txBody>
      </p:sp>
      <p:pic>
        <p:nvPicPr>
          <p:cNvPr id="4" name="Picture 3" descr="herniated-disc2-1024x768-1024x768.jpg"/>
          <p:cNvPicPr>
            <a:picLocks noChangeAspect="1"/>
          </p:cNvPicPr>
          <p:nvPr/>
        </p:nvPicPr>
        <p:blipFill>
          <a:blip r:embed="rId2"/>
          <a:stretch>
            <a:fillRect/>
          </a:stretch>
        </p:blipFill>
        <p:spPr>
          <a:xfrm>
            <a:off x="670560" y="502920"/>
            <a:ext cx="7802880" cy="585216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Stages of PIVD </a:t>
            </a:r>
            <a:endParaRPr lang="en-US" dirty="0"/>
          </a:p>
        </p:txBody>
      </p:sp>
      <p:sp>
        <p:nvSpPr>
          <p:cNvPr id="3" name="Content Placeholder 2"/>
          <p:cNvSpPr>
            <a:spLocks noGrp="1"/>
          </p:cNvSpPr>
          <p:nvPr>
            <p:ph idx="1"/>
          </p:nvPr>
        </p:nvSpPr>
        <p:spPr/>
        <p:txBody>
          <a:bodyPr/>
          <a:lstStyle/>
          <a:p>
            <a:r>
              <a:rPr lang="en-IN" dirty="0"/>
              <a:t>There are four stages  of PIVD –</a:t>
            </a:r>
          </a:p>
          <a:p>
            <a:r>
              <a:rPr lang="en-IN" dirty="0"/>
              <a:t>1) Bulging disc</a:t>
            </a:r>
          </a:p>
          <a:p>
            <a:r>
              <a:rPr lang="en-IN" dirty="0"/>
              <a:t>2) Protrusion </a:t>
            </a:r>
          </a:p>
          <a:p>
            <a:r>
              <a:rPr lang="en-IN" dirty="0"/>
              <a:t>3) extrusion  </a:t>
            </a:r>
          </a:p>
          <a:p>
            <a:r>
              <a:rPr lang="en-IN" dirty="0"/>
              <a:t>4) </a:t>
            </a:r>
            <a:r>
              <a:rPr lang="en-IN" dirty="0" err="1"/>
              <a:t>sequestrization</a:t>
            </a:r>
            <a:r>
              <a:rPr lang="en-IN" dirty="0"/>
              <a:t>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a:t>
            </a:r>
          </a:p>
        </p:txBody>
      </p:sp>
      <p:pic>
        <p:nvPicPr>
          <p:cNvPr id="6" name="Content Placeholder 5" descr="1 image.jpg"/>
          <p:cNvPicPr>
            <a:picLocks noGrp="1" noChangeAspect="1"/>
          </p:cNvPicPr>
          <p:nvPr>
            <p:ph idx="1"/>
          </p:nvPr>
        </p:nvPicPr>
        <p:blipFill>
          <a:blip r:embed="rId2"/>
          <a:stretch>
            <a:fillRect/>
          </a:stretch>
        </p:blipFill>
        <p:spPr>
          <a:xfrm>
            <a:off x="457200" y="2300167"/>
            <a:ext cx="8229600" cy="3659429"/>
          </a:xfr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Bulging disc</a:t>
            </a:r>
            <a:endParaRPr lang="en-US" dirty="0"/>
          </a:p>
        </p:txBody>
      </p:sp>
      <p:sp>
        <p:nvSpPr>
          <p:cNvPr id="3" name="Content Placeholder 2"/>
          <p:cNvSpPr>
            <a:spLocks noGrp="1"/>
          </p:cNvSpPr>
          <p:nvPr>
            <p:ph idx="1"/>
          </p:nvPr>
        </p:nvSpPr>
        <p:spPr/>
        <p:txBody>
          <a:bodyPr/>
          <a:lstStyle/>
          <a:p>
            <a:r>
              <a:rPr lang="en-IN" dirty="0"/>
              <a:t>This is a early stage in which the disc is stretched and doesn’t return to its normal shape  when pressure is relieved , it retains a slight </a:t>
            </a:r>
            <a:r>
              <a:rPr lang="en-IN" dirty="0" err="1"/>
              <a:t>buldge</a:t>
            </a:r>
            <a:r>
              <a:rPr lang="en-IN" dirty="0"/>
              <a:t> at one site of the disc in the nucleus </a:t>
            </a:r>
            <a:r>
              <a:rPr lang="en-IN" dirty="0" err="1"/>
              <a:t>pulposes</a:t>
            </a:r>
            <a:r>
              <a:rPr lang="en-IN" dirty="0"/>
              <a:t> is slipping outwards into the disc fibre but not out of the disc.</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Protrusion  </a:t>
            </a:r>
            <a:endParaRPr lang="en-US" dirty="0"/>
          </a:p>
        </p:txBody>
      </p:sp>
      <p:sp>
        <p:nvSpPr>
          <p:cNvPr id="3" name="Content Placeholder 2"/>
          <p:cNvSpPr>
            <a:spLocks noGrp="1"/>
          </p:cNvSpPr>
          <p:nvPr>
            <p:ph idx="1"/>
          </p:nvPr>
        </p:nvSpPr>
        <p:spPr/>
        <p:txBody>
          <a:bodyPr/>
          <a:lstStyle/>
          <a:p>
            <a:r>
              <a:rPr lang="en-IN" dirty="0"/>
              <a:t>At this stage the bulge is very prominent and the soft jelly that is nucleus </a:t>
            </a:r>
            <a:r>
              <a:rPr lang="en-IN" dirty="0" err="1"/>
              <a:t>pulposes</a:t>
            </a:r>
            <a:r>
              <a:rPr lang="en-IN" dirty="0"/>
              <a:t>  is slipped out to the inner edge of outer fibre , barely held in by the remaining disc fibre.</a:t>
            </a:r>
          </a:p>
          <a:p>
            <a:r>
              <a:rPr lang="en-IN" dirty="0"/>
              <a:t>                                         </a:t>
            </a:r>
            <a:endParaRPr lang="en-US" dirty="0"/>
          </a:p>
        </p:txBody>
      </p:sp>
      <p:pic>
        <p:nvPicPr>
          <p:cNvPr id="7" name="Picture 6" descr="PROLAPSED DISC.jpg"/>
          <p:cNvPicPr>
            <a:picLocks noChangeAspect="1"/>
          </p:cNvPicPr>
          <p:nvPr/>
        </p:nvPicPr>
        <p:blipFill>
          <a:blip r:embed="rId2"/>
          <a:stretch>
            <a:fillRect/>
          </a:stretch>
        </p:blipFill>
        <p:spPr>
          <a:xfrm>
            <a:off x="5500694" y="3571875"/>
            <a:ext cx="3071834" cy="2358917"/>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6000">
        <p15:prstTrans prst="pageCurlDouble"/>
      </p:transition>
    </mc:Choice>
    <mc:Fallback>
      <p:transition spd="slow" advTm="6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511</TotalTime>
  <Words>1493</Words>
  <Application>Microsoft Office PowerPoint</Application>
  <PresentationFormat>On-screen Show (4:3)</PresentationFormat>
  <Paragraphs>147</Paragraphs>
  <Slides>36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Constantia</vt:lpstr>
      <vt:lpstr>Wingdings 2</vt:lpstr>
      <vt:lpstr>Flow</vt:lpstr>
      <vt:lpstr>PIVD </vt:lpstr>
      <vt:lpstr>PIVD Introduction </vt:lpstr>
      <vt:lpstr> </vt:lpstr>
      <vt:lpstr>Defination-</vt:lpstr>
      <vt:lpstr>PowerPoint Presentation</vt:lpstr>
      <vt:lpstr>Stages of PIVD </vt:lpstr>
      <vt:lpstr>STAGES</vt:lpstr>
      <vt:lpstr>Bulging disc</vt:lpstr>
      <vt:lpstr>Protrusion  </vt:lpstr>
      <vt:lpstr>Extrussion </vt:lpstr>
      <vt:lpstr>Sequestrization </vt:lpstr>
      <vt:lpstr>PATHOLOGY</vt:lpstr>
      <vt:lpstr>Disc herniation </vt:lpstr>
      <vt:lpstr>Epidimiology </vt:lpstr>
      <vt:lpstr>Location</vt:lpstr>
      <vt:lpstr>etiology </vt:lpstr>
      <vt:lpstr>Pathology </vt:lpstr>
      <vt:lpstr>PATHOLOGY</vt:lpstr>
      <vt:lpstr>Sign and symptoms </vt:lpstr>
      <vt:lpstr>SIGN AND SYMPTOMS</vt:lpstr>
      <vt:lpstr>Investigations :- </vt:lpstr>
      <vt:lpstr>Examination :-</vt:lpstr>
      <vt:lpstr>TEST</vt:lpstr>
      <vt:lpstr>TEST</vt:lpstr>
      <vt:lpstr> Differential diagnosis :-</vt:lpstr>
      <vt:lpstr>Treatment :-</vt:lpstr>
      <vt:lpstr>Conservative treatment :-</vt:lpstr>
      <vt:lpstr>Physiotheraphy treatment :-</vt:lpstr>
      <vt:lpstr>MANAGEMENT</vt:lpstr>
      <vt:lpstr>MANAGEMENT</vt:lpstr>
      <vt:lpstr>EXERCISE</vt:lpstr>
      <vt:lpstr>Correct pattern of spinal extension</vt:lpstr>
      <vt:lpstr>Subacute Phase :- </vt:lpstr>
      <vt:lpstr>MANAGEMENT</vt:lpstr>
      <vt:lpstr>SURGICAL MANAGEMENT</vt:lpstr>
      <vt:lpstr>Precautions :-</vt:lpstr>
    </vt:vector>
  </TitlesOfParts>
  <Company>abc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PIVD </dc:title>
  <dc:creator>as</dc:creator>
  <cp:lastModifiedBy>neha shukla</cp:lastModifiedBy>
  <cp:revision>49</cp:revision>
  <dcterms:created xsi:type="dcterms:W3CDTF">2020-07-18T14:27:50Z</dcterms:created>
  <dcterms:modified xsi:type="dcterms:W3CDTF">2020-07-24T17:33:02Z</dcterms:modified>
</cp:coreProperties>
</file>