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8A43FD-7A2B-4FA1-8F3E-85C9C4959EE2}" type="datetimeFigureOut">
              <a:rPr lang="en-IN" smtClean="0"/>
              <a:t>22-07-2020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19AC61-72E2-45A6-919E-9ADBBD04DC3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4433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19AC61-72E2-45A6-919E-9ADBBD04DC35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4769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D485-C624-4F43-BF21-D73C18443E4E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01572-1618-914E-9C72-5FE98DAEB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2538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6000">
        <p15:prstTrans prst="crush"/>
      </p:transition>
    </mc:Choice>
    <mc:Fallback xmlns="">
      <p:transition spd="slow" advTm="6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D485-C624-4F43-BF21-D73C18443E4E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01572-1618-914E-9C72-5FE98DAEB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3906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6000">
        <p15:prstTrans prst="crush"/>
      </p:transition>
    </mc:Choice>
    <mc:Fallback xmlns="">
      <p:transition spd="slow" advTm="6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D485-C624-4F43-BF21-D73C18443E4E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01572-1618-914E-9C72-5FE98DAEB673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993728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6000">
        <p15:prstTrans prst="crush"/>
      </p:transition>
    </mc:Choice>
    <mc:Fallback xmlns="">
      <p:transition spd="slow" advTm="6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D485-C624-4F43-BF21-D73C18443E4E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01572-1618-914E-9C72-5FE98DAEB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1590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6000">
        <p15:prstTrans prst="crush"/>
      </p:transition>
    </mc:Choice>
    <mc:Fallback xmlns="">
      <p:transition spd="slow" advTm="6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D485-C624-4F43-BF21-D73C18443E4E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01572-1618-914E-9C72-5FE98DAEB67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717311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6000">
        <p15:prstTrans prst="crush"/>
      </p:transition>
    </mc:Choice>
    <mc:Fallback xmlns="">
      <p:transition spd="slow" advTm="6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D485-C624-4F43-BF21-D73C18443E4E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01572-1618-914E-9C72-5FE98DAEB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9508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6000">
        <p15:prstTrans prst="crush"/>
      </p:transition>
    </mc:Choice>
    <mc:Fallback xmlns="">
      <p:transition spd="slow" advTm="6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D485-C624-4F43-BF21-D73C18443E4E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01572-1618-914E-9C72-5FE98DAEB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7485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6000">
        <p15:prstTrans prst="crush"/>
      </p:transition>
    </mc:Choice>
    <mc:Fallback xmlns="">
      <p:transition spd="slow" advTm="6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D485-C624-4F43-BF21-D73C18443E4E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01572-1618-914E-9C72-5FE98DAEB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5682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6000">
        <p15:prstTrans prst="crush"/>
      </p:transition>
    </mc:Choice>
    <mc:Fallback xmlns="">
      <p:transition spd="slow" advTm="6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D485-C624-4F43-BF21-D73C18443E4E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01572-1618-914E-9C72-5FE98DAEB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7617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6000">
        <p15:prstTrans prst="crush"/>
      </p:transition>
    </mc:Choice>
    <mc:Fallback xmlns="">
      <p:transition spd="slow" advTm="6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D485-C624-4F43-BF21-D73C18443E4E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01572-1618-914E-9C72-5FE98DAEB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86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6000">
        <p15:prstTrans prst="crush"/>
      </p:transition>
    </mc:Choice>
    <mc:Fallback xmlns="">
      <p:transition spd="slow" advTm="6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D485-C624-4F43-BF21-D73C18443E4E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01572-1618-914E-9C72-5FE98DAEB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7477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6000">
        <p15:prstTrans prst="crush"/>
      </p:transition>
    </mc:Choice>
    <mc:Fallback xmlns="">
      <p:transition spd="slow" advTm="6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D485-C624-4F43-BF21-D73C18443E4E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01572-1618-914E-9C72-5FE98DAEB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5773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6000">
        <p15:prstTrans prst="crush"/>
      </p:transition>
    </mc:Choice>
    <mc:Fallback xmlns="">
      <p:transition spd="slow" advTm="6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D485-C624-4F43-BF21-D73C18443E4E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01572-1618-914E-9C72-5FE98DAEB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9073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6000">
        <p15:prstTrans prst="crush"/>
      </p:transition>
    </mc:Choice>
    <mc:Fallback xmlns="">
      <p:transition spd="slow" advTm="6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D485-C624-4F43-BF21-D73C18443E4E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01572-1618-914E-9C72-5FE98DAEB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9190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6000">
        <p15:prstTrans prst="crush"/>
      </p:transition>
    </mc:Choice>
    <mc:Fallback xmlns="">
      <p:transition spd="slow" advTm="6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D485-C624-4F43-BF21-D73C18443E4E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01572-1618-914E-9C72-5FE98DAEB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7938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6000">
        <p15:prstTrans prst="crush"/>
      </p:transition>
    </mc:Choice>
    <mc:Fallback xmlns="">
      <p:transition spd="slow" advTm="6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D485-C624-4F43-BF21-D73C18443E4E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01572-1618-914E-9C72-5FE98DAEB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8855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6000">
        <p15:prstTrans prst="crush"/>
      </p:transition>
    </mc:Choice>
    <mc:Fallback xmlns="">
      <p:transition spd="slow" advTm="6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AD485-C624-4F43-BF21-D73C18443E4E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4201572-1618-914E-9C72-5FE98DAEB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312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6000">
        <p15:prstTrans prst="crush"/>
      </p:transition>
    </mc:Choice>
    <mc:Fallback xmlns="">
      <p:transition spd="slow" advTm="6000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60663-03E2-CA45-85B8-4D93C5BD0D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9713" y="0"/>
            <a:ext cx="6106164" cy="2729131"/>
          </a:xfrm>
        </p:spPr>
        <p:txBody>
          <a:bodyPr/>
          <a:lstStyle/>
          <a:p>
            <a:r>
              <a:rPr lang="en-GB" b="1" dirty="0"/>
              <a:t>PES PLANNUS (FLAT  FOOT)</a:t>
            </a:r>
            <a:br>
              <a:rPr lang="en-GB" b="1" dirty="0"/>
            </a:br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A6CF8E-53A4-DE4F-9D37-1E48F3A87E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9B67CD8E-4638-204E-95DE-793A309676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317" y="3024555"/>
            <a:ext cx="8862646" cy="2610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6387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6000">
        <p15:prstTrans prst="crush"/>
      </p:transition>
    </mc:Choice>
    <mc:Fallback xmlns="">
      <p:transition spd="slow" advTm="6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AB665-AAC0-F14C-B594-8CB7C32BC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/>
              <a:t>INTRODUCTION 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F4A3F7-468B-884F-9DB2-02D0ECBC64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A foot deformity opposite to pes cavus. </a:t>
            </a:r>
          </a:p>
          <a:p>
            <a:endParaRPr lang="en-GB"/>
          </a:p>
          <a:p>
            <a:r>
              <a:rPr lang="en-GB"/>
              <a:t>The medial longitudinal arch of the foot is dropped downward,thereby, there is a loss of the spring action causing excessive stress over the whole foot during every step. 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8382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6000">
        <p15:prstTrans prst="crush"/>
      </p:transition>
    </mc:Choice>
    <mc:Fallback xmlns="">
      <p:transition spd="slow" advTm="6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35D19-F85D-B14E-B314-AC214E1AE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048" y="182973"/>
            <a:ext cx="10515600" cy="1325563"/>
          </a:xfrm>
        </p:spPr>
        <p:txBody>
          <a:bodyPr/>
          <a:lstStyle/>
          <a:p>
            <a:r>
              <a:rPr lang="en-GB" b="1"/>
              <a:t>CAUSES 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F1716F-962C-CE4F-A445-4A2384428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Pott’s fracture,crushed injury to the calcaneum,laxity of ligaments,bony ankylosis result in a rigid flat foot remaining flat even during non-weight bearing sometimes,there are spasmodic reflex contractions of the peronei </a:t>
            </a:r>
          </a:p>
          <a:p>
            <a:r>
              <a:rPr lang="en-GB"/>
              <a:t>(For example  rheumatoid arthritis and tuberculosis).</a:t>
            </a:r>
          </a:p>
          <a:p>
            <a:r>
              <a:rPr lang="en-GB"/>
              <a:t>This is known as spasmodic flat foot.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8599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6000">
        <p15:prstTrans prst="crush"/>
      </p:transition>
    </mc:Choice>
    <mc:Fallback xmlns="">
      <p:transition spd="slow" advTm="6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1BF8057-23D2-3C4B-A60B-2FDD6D45B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Foot Analysis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CF67B2A8-2FAE-C440-B179-B961E70E8B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6979" y="2160588"/>
            <a:ext cx="5298079" cy="388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5372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6000">
        <p15:prstTrans prst="crush"/>
      </p:transition>
    </mc:Choice>
    <mc:Fallback xmlns="">
      <p:transition spd="slow" advTm="6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9B64C-A36A-6B45-823A-2F4E6C4EF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SYMPTOMS </a:t>
            </a:r>
            <a:br>
              <a:rPr lang="en-GB"/>
            </a:b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57CE08-17F5-6C47-8DEC-206830011A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Except for the spasmodic variety,it is usually pain free. </a:t>
            </a:r>
          </a:p>
          <a:p>
            <a:r>
              <a:rPr lang="en-GB"/>
              <a:t>Later on weight bearing becomes painful. </a:t>
            </a:r>
          </a:p>
          <a:p>
            <a:endParaRPr lang="en-GB"/>
          </a:p>
          <a:p>
            <a:r>
              <a:rPr lang="en-GB" b="1"/>
              <a:t>TREATMENT:-</a:t>
            </a:r>
          </a:p>
          <a:p>
            <a:r>
              <a:rPr lang="en-GB"/>
              <a:t>For children younger than 3 years,initial stage C and E heel shoes with medial arch support, and arch support in the foot wear should be used at home.</a:t>
            </a:r>
          </a:p>
          <a:p>
            <a:r>
              <a:rPr lang="en-GB"/>
              <a:t>Custom prothesis for age group between 3 and 10 year.</a:t>
            </a:r>
          </a:p>
          <a:p>
            <a:r>
              <a:rPr lang="en-GB"/>
              <a:t>At late stage, they will need well-moulded orthosis. </a:t>
            </a:r>
          </a:p>
          <a:p>
            <a:endParaRPr lang="en-GB" b="1"/>
          </a:p>
        </p:txBody>
      </p:sp>
    </p:spTree>
    <p:extLst>
      <p:ext uri="{BB962C8B-B14F-4D97-AF65-F5344CB8AC3E}">
        <p14:creationId xmlns:p14="http://schemas.microsoft.com/office/powerpoint/2010/main" val="8928232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6000">
        <p15:prstTrans prst="crush"/>
      </p:transition>
    </mc:Choice>
    <mc:Fallback xmlns="">
      <p:transition spd="slow" advTm="6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67D96-7169-1F4E-9A59-7A163E711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/>
              <a:t>PHYSIOTHERAPY 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B172BE-12E4-8E42-92B6-A1BFEFE46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en-GB"/>
              <a:t>Strengthening and endurances exercises to the intrinsics (in warm water ).</a:t>
            </a:r>
          </a:p>
          <a:p>
            <a:r>
              <a:rPr lang="en-GB"/>
              <a:t>Corrective gait training with orthosis and bearing weight on the lateral border of the foot without orthoses. </a:t>
            </a:r>
          </a:p>
          <a:p>
            <a:r>
              <a:rPr lang="en-GB"/>
              <a:t>Repetitive toe curling even with shoes on (it provides resistance).</a:t>
            </a:r>
          </a:p>
          <a:p>
            <a:endParaRPr lang="en-GB"/>
          </a:p>
          <a:p>
            <a:r>
              <a:rPr lang="en-GB" b="1"/>
              <a:t>SURGERY:-</a:t>
            </a:r>
          </a:p>
          <a:p>
            <a:r>
              <a:rPr lang="en-GB"/>
              <a:t>Rarely performed procedures:-</a:t>
            </a:r>
          </a:p>
          <a:p>
            <a:r>
              <a:rPr lang="en-GB"/>
              <a:t>Modified Hook-MILLER’S procedure </a:t>
            </a:r>
          </a:p>
          <a:p>
            <a:r>
              <a:rPr lang="en-GB"/>
              <a:t>Durban’s flat foot plasty </a:t>
            </a:r>
          </a:p>
          <a:p>
            <a:r>
              <a:rPr lang="en-GB"/>
              <a:t>Triple arthrodesis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7271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6000">
        <p15:prstTrans prst="crush"/>
      </p:transition>
    </mc:Choice>
    <mc:Fallback xmlns="">
      <p:transition spd="slow" advTm="6000">
        <p:fade/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</TotalTime>
  <Words>239</Words>
  <Application>Microsoft Office PowerPoint</Application>
  <PresentationFormat>Widescreen</PresentationFormat>
  <Paragraphs>29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Trebuchet MS</vt:lpstr>
      <vt:lpstr>Wingdings 3</vt:lpstr>
      <vt:lpstr>Facet</vt:lpstr>
      <vt:lpstr>PES PLANNUS (FLAT  FOOT) </vt:lpstr>
      <vt:lpstr>INTRODUCTION </vt:lpstr>
      <vt:lpstr>CAUSES </vt:lpstr>
      <vt:lpstr>Foot Analysis</vt:lpstr>
      <vt:lpstr>SYMPTOMS  </vt:lpstr>
      <vt:lpstr>PHYSIOTHERAPY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PES PLANNUS </dc:title>
  <dc:creator>anchal singh</dc:creator>
  <cp:lastModifiedBy>neha shukla</cp:lastModifiedBy>
  <cp:revision>5</cp:revision>
  <dcterms:created xsi:type="dcterms:W3CDTF">2020-07-20T17:10:22Z</dcterms:created>
  <dcterms:modified xsi:type="dcterms:W3CDTF">2020-07-22T16:14:24Z</dcterms:modified>
</cp:coreProperties>
</file>