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2898290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513281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1939889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348661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62000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4167835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49081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160391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375889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145597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6F9FD-3422-4D9E-AA0C-BC74CF2BA785}" type="datetimeFigureOut">
              <a:rPr lang="en-IN" smtClean="0"/>
              <a:pPr/>
              <a:t>11-04-2022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43258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6F9FD-3422-4D9E-AA0C-BC74CF2BA785}" type="datetimeFigureOut">
              <a:rPr lang="en-IN" smtClean="0"/>
              <a:pPr/>
              <a:t>11-04-2022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81609-289F-43EE-9DB4-4286A16A4AE1}" type="slidenum">
              <a:rPr lang="en-IN" smtClean="0"/>
              <a:pPr/>
              <a:t>‹#›</a:t>
            </a:fld>
            <a:endParaRPr lang="en-IN"/>
          </a:p>
        </p:txBody>
      </p:sp>
    </p:spTree>
    <p:extLst>
      <p:ext uri="{BB962C8B-B14F-4D97-AF65-F5344CB8AC3E}">
        <p14:creationId xmlns:p14="http://schemas.microsoft.com/office/powerpoint/2010/main" xmlns="" val="172891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1470025"/>
          </a:xfrm>
        </p:spPr>
        <p:txBody>
          <a:bodyPr>
            <a:noAutofit/>
          </a:bodyPr>
          <a:lstStyle/>
          <a:p>
            <a:r>
              <a:rPr lang="en-US" sz="6000" b="1" dirty="0" smtClean="0">
                <a:effectLst>
                  <a:outerShdw blurRad="38100" dist="38100" dir="2700000" algn="tl">
                    <a:srgbClr val="000000">
                      <a:alpha val="43137"/>
                    </a:srgbClr>
                  </a:outerShdw>
                </a:effectLst>
              </a:rPr>
              <a:t>PHYSIOTHERAPY AND ORTHOSIS</a:t>
            </a:r>
            <a:endParaRPr lang="en-IN" sz="6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31640" y="3717032"/>
            <a:ext cx="6400800" cy="1752600"/>
          </a:xfrm>
        </p:spPr>
        <p:txBody>
          <a:bodyPr>
            <a:normAutofit fontScale="85000" lnSpcReduction="20000"/>
          </a:bodyPr>
          <a:lstStyle/>
          <a:p>
            <a:r>
              <a:rPr lang="en-US" b="1" dirty="0" smtClean="0">
                <a:solidFill>
                  <a:schemeClr val="tx1"/>
                </a:solidFill>
              </a:rPr>
              <a:t>By:</a:t>
            </a:r>
          </a:p>
          <a:p>
            <a:r>
              <a:rPr lang="en-US" b="1" dirty="0" smtClean="0">
                <a:solidFill>
                  <a:schemeClr val="tx1"/>
                </a:solidFill>
              </a:rPr>
              <a:t>Dr. Digvijay Sharma</a:t>
            </a:r>
          </a:p>
          <a:p>
            <a:r>
              <a:rPr lang="en-US" b="1" dirty="0" smtClean="0">
                <a:solidFill>
                  <a:schemeClr val="tx1"/>
                </a:solidFill>
              </a:rPr>
              <a:t>Director &amp; Professor</a:t>
            </a:r>
          </a:p>
          <a:p>
            <a:r>
              <a:rPr lang="en-US" b="1" dirty="0" smtClean="0">
                <a:solidFill>
                  <a:schemeClr val="tx1"/>
                </a:solidFill>
              </a:rPr>
              <a:t>School of Health Sciences, CSJM University</a:t>
            </a:r>
            <a:endParaRPr lang="en-IN" b="1" dirty="0">
              <a:solidFill>
                <a:schemeClr val="tx1"/>
              </a:solidFill>
            </a:endParaRPr>
          </a:p>
        </p:txBody>
      </p:sp>
    </p:spTree>
    <p:extLst>
      <p:ext uri="{BB962C8B-B14F-4D97-AF65-F5344CB8AC3E}">
        <p14:creationId xmlns:p14="http://schemas.microsoft.com/office/powerpoint/2010/main" xmlns="" val="45454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effectLst>
                  <a:outerShdw blurRad="38100" dist="38100" dir="2700000" algn="tl">
                    <a:srgbClr val="000000">
                      <a:alpha val="43137"/>
                    </a:srgbClr>
                  </a:outerShdw>
                </a:effectLst>
              </a:rPr>
              <a:t>Importance</a:t>
            </a:r>
            <a:r>
              <a:rPr lang="en-US" dirty="0" smtClean="0"/>
              <a:t> </a:t>
            </a:r>
            <a:endParaRPr lang="en-IN" dirty="0"/>
          </a:p>
        </p:txBody>
      </p:sp>
      <p:sp>
        <p:nvSpPr>
          <p:cNvPr id="3" name="Content Placeholder 2"/>
          <p:cNvSpPr>
            <a:spLocks noGrp="1"/>
          </p:cNvSpPr>
          <p:nvPr>
            <p:ph idx="1"/>
          </p:nvPr>
        </p:nvSpPr>
        <p:spPr>
          <a:xfrm>
            <a:off x="457200" y="1196752"/>
            <a:ext cx="8229600" cy="5328592"/>
          </a:xfrm>
        </p:spPr>
        <p:txBody>
          <a:bodyPr>
            <a:noAutofit/>
          </a:bodyPr>
          <a:lstStyle/>
          <a:p>
            <a:pPr>
              <a:lnSpc>
                <a:spcPct val="150000"/>
              </a:lnSpc>
            </a:pPr>
            <a:r>
              <a:rPr lang="en-US" sz="2000" dirty="0" smtClean="0"/>
              <a:t>Physiotherapy interventions are required after any acute injury in the form of a complete rehabilitation intervention.</a:t>
            </a:r>
          </a:p>
          <a:p>
            <a:pPr>
              <a:lnSpc>
                <a:spcPct val="150000"/>
              </a:lnSpc>
            </a:pPr>
            <a:r>
              <a:rPr lang="en-US" sz="2000" dirty="0" smtClean="0"/>
              <a:t>Major role of physiotherapy involves the assessment of patient’s needs and abilities so that the Orthotists can prescribe and fabricate correct and effective orthosis for the patients.</a:t>
            </a:r>
          </a:p>
          <a:p>
            <a:pPr>
              <a:lnSpc>
                <a:spcPct val="150000"/>
              </a:lnSpc>
            </a:pPr>
            <a:r>
              <a:rPr lang="en-US" sz="2000" dirty="0" smtClean="0"/>
              <a:t>Physiotherapy also plays a keen role in preparing the patients to keep up with the orthosis and to help them with support, aid, preparatory exercises and strengthening of particular area where orthosis is to be worn.</a:t>
            </a:r>
          </a:p>
          <a:p>
            <a:pPr>
              <a:lnSpc>
                <a:spcPct val="150000"/>
              </a:lnSpc>
            </a:pPr>
            <a:r>
              <a:rPr lang="en-US" sz="2000" dirty="0" smtClean="0"/>
              <a:t>The major need of a physiotherapists is to make the patient feel comfortable with orthosis and inhibit faulty postures and movements. </a:t>
            </a:r>
            <a:endParaRPr lang="en-IN" sz="2000" dirty="0"/>
          </a:p>
        </p:txBody>
      </p:sp>
    </p:spTree>
    <p:extLst>
      <p:ext uri="{BB962C8B-B14F-4D97-AF65-F5344CB8AC3E}">
        <p14:creationId xmlns:p14="http://schemas.microsoft.com/office/powerpoint/2010/main" xmlns="" val="3011080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effectLst>
                  <a:outerShdw blurRad="38100" dist="38100" dir="2700000" algn="tl">
                    <a:srgbClr val="000000">
                      <a:alpha val="43137"/>
                    </a:srgbClr>
                  </a:outerShdw>
                </a:effectLst>
              </a:rPr>
              <a:t>Materials</a:t>
            </a:r>
            <a:endParaRPr lang="en-IN"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712968" cy="5256584"/>
          </a:xfrm>
        </p:spPr>
        <p:txBody>
          <a:bodyPr>
            <a:normAutofit fontScale="92500" lnSpcReduction="10000"/>
          </a:bodyPr>
          <a:lstStyle/>
          <a:p>
            <a:pPr algn="just">
              <a:lnSpc>
                <a:spcPct val="200000"/>
              </a:lnSpc>
            </a:pPr>
            <a:r>
              <a:rPr lang="en-US" sz="2000" dirty="0" smtClean="0"/>
              <a:t>Materials like rubber, plastics, steel, </a:t>
            </a:r>
            <a:r>
              <a:rPr lang="en-US" sz="2000" dirty="0" err="1" smtClean="0"/>
              <a:t>aluminium</a:t>
            </a:r>
            <a:r>
              <a:rPr lang="en-US" sz="2000" dirty="0" smtClean="0"/>
              <a:t>, alloys, leather, canvas, </a:t>
            </a:r>
            <a:r>
              <a:rPr lang="en-US" sz="2000" dirty="0" err="1" smtClean="0"/>
              <a:t>etc</a:t>
            </a:r>
            <a:r>
              <a:rPr lang="en-US" sz="2000" dirty="0" smtClean="0"/>
              <a:t> are generally used to make an orthosis.</a:t>
            </a:r>
          </a:p>
          <a:p>
            <a:pPr algn="just">
              <a:lnSpc>
                <a:spcPct val="200000"/>
              </a:lnSpc>
            </a:pPr>
            <a:r>
              <a:rPr lang="en-US" sz="2000" dirty="0" smtClean="0"/>
              <a:t>The choice of material depends upon the patient’s strength, durability of orthosis, the weight to be absorbed by the orthosis, the flexibility and allowed motion at the site of orthosis, patient’s comfort, distribution of forces at the site of orthosis, etc.</a:t>
            </a:r>
          </a:p>
          <a:p>
            <a:pPr algn="just">
              <a:lnSpc>
                <a:spcPct val="200000"/>
              </a:lnSpc>
            </a:pPr>
            <a:r>
              <a:rPr lang="en-US" sz="2000" dirty="0" smtClean="0"/>
              <a:t>Traditional orthosis used metal in combination with leather.</a:t>
            </a:r>
          </a:p>
          <a:p>
            <a:pPr algn="just">
              <a:lnSpc>
                <a:spcPct val="200000"/>
              </a:lnSpc>
            </a:pPr>
            <a:r>
              <a:rPr lang="en-US" sz="2000" dirty="0" smtClean="0"/>
              <a:t>These days, Polypropylene is generally the most commonly used thermoplastic with relatively low cost, higher strength than other materials and low weight making it suitable for orthosis.</a:t>
            </a:r>
          </a:p>
          <a:p>
            <a:pPr>
              <a:lnSpc>
                <a:spcPct val="200000"/>
              </a:lnSpc>
            </a:pPr>
            <a:endParaRPr lang="en-IN" dirty="0"/>
          </a:p>
        </p:txBody>
      </p:sp>
    </p:spTree>
    <p:extLst>
      <p:ext uri="{BB962C8B-B14F-4D97-AF65-F5344CB8AC3E}">
        <p14:creationId xmlns:p14="http://schemas.microsoft.com/office/powerpoint/2010/main" xmlns="" val="3616459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53956776"/>
              </p:ext>
            </p:extLst>
          </p:nvPr>
        </p:nvGraphicFramePr>
        <p:xfrm>
          <a:off x="179512" y="332657"/>
          <a:ext cx="8856984" cy="6192687"/>
        </p:xfrm>
        <a:graphic>
          <a:graphicData uri="http://schemas.openxmlformats.org/drawingml/2006/table">
            <a:tbl>
              <a:tblPr firstRow="1" bandRow="1">
                <a:tableStyleId>{5C22544A-7EE6-4342-B048-85BDC9FD1C3A}</a:tableStyleId>
              </a:tblPr>
              <a:tblGrid>
                <a:gridCol w="3096344"/>
                <a:gridCol w="5760640"/>
              </a:tblGrid>
              <a:tr h="448034">
                <a:tc>
                  <a:txBody>
                    <a:bodyPr/>
                    <a:lstStyle/>
                    <a:p>
                      <a:pPr algn="ctr"/>
                      <a:r>
                        <a:rPr lang="en-US" dirty="0" smtClean="0"/>
                        <a:t>MATERIAL</a:t>
                      </a:r>
                      <a:endParaRPr lang="en-IN" dirty="0"/>
                    </a:p>
                  </a:txBody>
                  <a:tcPr anchor="ctr"/>
                </a:tc>
                <a:tc>
                  <a:txBody>
                    <a:bodyPr/>
                    <a:lstStyle/>
                    <a:p>
                      <a:pPr algn="ctr"/>
                      <a:r>
                        <a:rPr lang="en-US" dirty="0" smtClean="0"/>
                        <a:t>USAGE</a:t>
                      </a:r>
                      <a:endParaRPr lang="en-IN" dirty="0"/>
                    </a:p>
                  </a:txBody>
                  <a:tcPr anchor="ctr"/>
                </a:tc>
              </a:tr>
              <a:tr h="1104741">
                <a:tc>
                  <a:txBody>
                    <a:bodyPr/>
                    <a:lstStyle/>
                    <a:p>
                      <a:pPr algn="ctr"/>
                      <a:r>
                        <a:rPr lang="en-US" b="1" dirty="0" smtClean="0"/>
                        <a:t>METAL + LEATHER</a:t>
                      </a:r>
                      <a:endParaRPr lang="en-IN" b="1" dirty="0"/>
                    </a:p>
                  </a:txBody>
                  <a:tcPr anchor="ctr"/>
                </a:tc>
                <a:tc>
                  <a:txBody>
                    <a:bodyPr/>
                    <a:lstStyle/>
                    <a:p>
                      <a:pPr marL="285750" indent="-285750" algn="l">
                        <a:buFont typeface="Arial" pitchFamily="34" charset="0"/>
                        <a:buChar char="•"/>
                      </a:pPr>
                      <a:r>
                        <a:rPr lang="en-US" dirty="0" smtClean="0"/>
                        <a:t>Traditionally used material to make orthosis.</a:t>
                      </a:r>
                    </a:p>
                    <a:p>
                      <a:pPr marL="285750" indent="-285750" algn="l">
                        <a:buFont typeface="Arial" pitchFamily="34" charset="0"/>
                        <a:buChar char="•"/>
                      </a:pPr>
                      <a:r>
                        <a:rPr lang="en-US" dirty="0" smtClean="0"/>
                        <a:t>Metal was used to make orthotic device and leather accompanied in</a:t>
                      </a:r>
                      <a:r>
                        <a:rPr lang="en-US" baseline="0" dirty="0" smtClean="0"/>
                        <a:t> the form of straps.</a:t>
                      </a:r>
                      <a:endParaRPr lang="en-IN" dirty="0"/>
                    </a:p>
                  </a:txBody>
                  <a:tcPr anchor="ctr"/>
                </a:tc>
              </a:tr>
              <a:tr h="1767586">
                <a:tc>
                  <a:txBody>
                    <a:bodyPr/>
                    <a:lstStyle/>
                    <a:p>
                      <a:pPr algn="ctr"/>
                      <a:r>
                        <a:rPr lang="en-US" b="1" dirty="0" smtClean="0"/>
                        <a:t>THERMOPLASTICS</a:t>
                      </a:r>
                      <a:endParaRPr lang="en-IN" b="1" dirty="0"/>
                    </a:p>
                  </a:txBody>
                  <a:tcPr anchor="ctr"/>
                </a:tc>
                <a:tc>
                  <a:txBody>
                    <a:bodyPr/>
                    <a:lstStyle/>
                    <a:p>
                      <a:pPr marL="285750" indent="-285750" algn="l">
                        <a:buFont typeface="Arial" pitchFamily="34" charset="0"/>
                        <a:buChar char="•"/>
                      </a:pPr>
                      <a:r>
                        <a:rPr lang="en-US" dirty="0" smtClean="0"/>
                        <a:t>Easily</a:t>
                      </a:r>
                      <a:r>
                        <a:rPr lang="en-US" baseline="0" dirty="0" smtClean="0"/>
                        <a:t> moldable and provides close fitting so that patient’s orthosis is not loose or excess taut.</a:t>
                      </a:r>
                    </a:p>
                    <a:p>
                      <a:pPr marL="285750" indent="-285750" algn="l">
                        <a:buFont typeface="Arial" pitchFamily="34" charset="0"/>
                        <a:buChar char="•"/>
                      </a:pPr>
                      <a:r>
                        <a:rPr lang="en-US" baseline="0" dirty="0" smtClean="0"/>
                        <a:t>Commonly used Polypropylene</a:t>
                      </a:r>
                    </a:p>
                    <a:p>
                      <a:pPr marL="285750" indent="-285750" algn="l">
                        <a:buFont typeface="Arial" pitchFamily="34" charset="0"/>
                        <a:buChar char="•"/>
                      </a:pPr>
                      <a:r>
                        <a:rPr lang="en-US" baseline="0" dirty="0" smtClean="0"/>
                        <a:t>These return to their shape or gain another shape on re-heating and thus are adjustable. </a:t>
                      </a:r>
                      <a:endParaRPr lang="en-IN" dirty="0"/>
                    </a:p>
                  </a:txBody>
                  <a:tcPr anchor="ctr"/>
                </a:tc>
              </a:tr>
              <a:tr h="1436163">
                <a:tc>
                  <a:txBody>
                    <a:bodyPr/>
                    <a:lstStyle/>
                    <a:p>
                      <a:pPr algn="ctr"/>
                      <a:r>
                        <a:rPr lang="en-US" b="1" dirty="0" smtClean="0"/>
                        <a:t>PLASTIC</a:t>
                      </a:r>
                      <a:r>
                        <a:rPr lang="en-US" b="1" baseline="0" dirty="0" smtClean="0"/>
                        <a:t> + METAL</a:t>
                      </a:r>
                      <a:endParaRPr lang="en-IN" b="1" dirty="0"/>
                    </a:p>
                  </a:txBody>
                  <a:tcPr anchor="ctr"/>
                </a:tc>
                <a:tc>
                  <a:txBody>
                    <a:bodyPr/>
                    <a:lstStyle/>
                    <a:p>
                      <a:pPr marL="285750" indent="-285750" algn="l">
                        <a:buFont typeface="Arial" pitchFamily="34" charset="0"/>
                        <a:buChar char="•"/>
                      </a:pPr>
                      <a:r>
                        <a:rPr lang="en-US" dirty="0" err="1" smtClean="0"/>
                        <a:t>Aluminium</a:t>
                      </a:r>
                      <a:r>
                        <a:rPr lang="en-US" dirty="0" smtClean="0"/>
                        <a:t> and stainless steel uprights used for bulky patients.</a:t>
                      </a:r>
                    </a:p>
                    <a:p>
                      <a:pPr marL="285750" indent="-285750" algn="l">
                        <a:buFont typeface="Arial" pitchFamily="34" charset="0"/>
                        <a:buChar char="•"/>
                      </a:pPr>
                      <a:r>
                        <a:rPr lang="en-US" dirty="0" smtClean="0"/>
                        <a:t>Combination of plastic</a:t>
                      </a:r>
                      <a:r>
                        <a:rPr lang="en-US" baseline="0" dirty="0" smtClean="0"/>
                        <a:t> is to reduce the weight of metal orthosis</a:t>
                      </a:r>
                      <a:endParaRPr lang="en-IN" dirty="0"/>
                    </a:p>
                  </a:txBody>
                  <a:tcPr anchor="ctr"/>
                </a:tc>
              </a:tr>
              <a:tr h="1436163">
                <a:tc>
                  <a:txBody>
                    <a:bodyPr/>
                    <a:lstStyle/>
                    <a:p>
                      <a:pPr algn="ctr"/>
                      <a:r>
                        <a:rPr lang="en-US" b="1" dirty="0" smtClean="0"/>
                        <a:t>CARBON</a:t>
                      </a:r>
                      <a:r>
                        <a:rPr lang="en-US" b="1" baseline="0" dirty="0" smtClean="0"/>
                        <a:t> OR GRAPHITE</a:t>
                      </a:r>
                      <a:endParaRPr lang="en-IN" b="1" dirty="0"/>
                    </a:p>
                  </a:txBody>
                  <a:tcPr anchor="ctr"/>
                </a:tc>
                <a:tc>
                  <a:txBody>
                    <a:bodyPr/>
                    <a:lstStyle/>
                    <a:p>
                      <a:pPr marL="285750" indent="-285750" algn="l">
                        <a:buFont typeface="Arial" pitchFamily="34" charset="0"/>
                        <a:buChar char="•"/>
                      </a:pPr>
                      <a:r>
                        <a:rPr lang="en-US" dirty="0" smtClean="0"/>
                        <a:t>Used</a:t>
                      </a:r>
                      <a:r>
                        <a:rPr lang="en-US" baseline="0" dirty="0" smtClean="0"/>
                        <a:t> for higher strength and low strength with increased durability.</a:t>
                      </a:r>
                    </a:p>
                    <a:p>
                      <a:pPr marL="285750" indent="-285750" algn="l">
                        <a:buFont typeface="Arial" pitchFamily="34" charset="0"/>
                        <a:buChar char="•"/>
                      </a:pPr>
                      <a:r>
                        <a:rPr lang="en-US" baseline="0" dirty="0" smtClean="0"/>
                        <a:t>Used in latest made orthosis designs</a:t>
                      </a:r>
                    </a:p>
                    <a:p>
                      <a:pPr marL="285750" indent="-285750" algn="l">
                        <a:buFont typeface="Arial" pitchFamily="34" charset="0"/>
                        <a:buChar char="•"/>
                      </a:pPr>
                      <a:r>
                        <a:rPr lang="en-US" baseline="0" dirty="0" smtClean="0"/>
                        <a:t>Often covered with inner linings of thin padding.</a:t>
                      </a:r>
                      <a:endParaRPr lang="en-IN" dirty="0"/>
                    </a:p>
                  </a:txBody>
                  <a:tcPr anchor="ctr"/>
                </a:tc>
              </a:tr>
            </a:tbl>
          </a:graphicData>
        </a:graphic>
      </p:graphicFrame>
    </p:spTree>
    <p:extLst>
      <p:ext uri="{BB962C8B-B14F-4D97-AF65-F5344CB8AC3E}">
        <p14:creationId xmlns:p14="http://schemas.microsoft.com/office/powerpoint/2010/main" xmlns="" val="312921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effectLst>
                  <a:outerShdw blurRad="38100" dist="38100" dir="2700000" algn="tl">
                    <a:srgbClr val="000000">
                      <a:alpha val="43137"/>
                    </a:srgbClr>
                  </a:outerShdw>
                </a:effectLst>
              </a:rPr>
              <a:t>Assessment</a:t>
            </a:r>
            <a:endParaRPr lang="en-IN"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412776"/>
            <a:ext cx="8640960" cy="5040560"/>
          </a:xfrm>
        </p:spPr>
        <p:txBody>
          <a:bodyPr>
            <a:normAutofit fontScale="92500"/>
          </a:bodyPr>
          <a:lstStyle/>
          <a:p>
            <a:pPr algn="just">
              <a:lnSpc>
                <a:spcPct val="200000"/>
              </a:lnSpc>
            </a:pPr>
            <a:r>
              <a:rPr lang="en-US" sz="2400" dirty="0" smtClean="0"/>
              <a:t>Before prescribing any orthosis a physiotherapist must assess the patients for their </a:t>
            </a:r>
            <a:r>
              <a:rPr lang="en-IN" sz="2400" dirty="0" smtClean="0"/>
              <a:t>needs and their fears regarding orthosis.</a:t>
            </a:r>
          </a:p>
          <a:p>
            <a:pPr algn="just">
              <a:lnSpc>
                <a:spcPct val="200000"/>
              </a:lnSpc>
            </a:pPr>
            <a:r>
              <a:rPr lang="en-IN" sz="2400" dirty="0" smtClean="0"/>
              <a:t>If they have been given an orthosis before what were their feedback regarding them and what problems they faced while wearing them.</a:t>
            </a:r>
          </a:p>
          <a:p>
            <a:pPr algn="just">
              <a:lnSpc>
                <a:spcPct val="200000"/>
              </a:lnSpc>
            </a:pPr>
            <a:r>
              <a:rPr lang="en-IN" sz="2400" dirty="0" smtClean="0"/>
              <a:t>Pre and post assessment of patients is very necessary and even feedback is dependent upon the level of satisfaction of patients.</a:t>
            </a:r>
          </a:p>
        </p:txBody>
      </p:sp>
    </p:spTree>
    <p:extLst>
      <p:ext uri="{BB962C8B-B14F-4D97-AF65-F5344CB8AC3E}">
        <p14:creationId xmlns:p14="http://schemas.microsoft.com/office/powerpoint/2010/main" xmlns="" val="675129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effectLst>
                  <a:outerShdw blurRad="38100" dist="38100" dir="2700000" algn="tl">
                    <a:srgbClr val="000000">
                      <a:alpha val="43137"/>
                    </a:srgbClr>
                  </a:outerShdw>
                </a:effectLst>
              </a:rPr>
              <a:t>Pre assessment </a:t>
            </a:r>
            <a:endParaRPr lang="en-IN"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1268760"/>
            <a:ext cx="8640960" cy="5256584"/>
          </a:xfrm>
        </p:spPr>
        <p:txBody>
          <a:bodyPr>
            <a:normAutofit fontScale="92500" lnSpcReduction="20000"/>
          </a:bodyPr>
          <a:lstStyle/>
          <a:p>
            <a:pPr algn="just">
              <a:lnSpc>
                <a:spcPct val="200000"/>
              </a:lnSpc>
            </a:pPr>
            <a:r>
              <a:rPr lang="en-IN" sz="2400" dirty="0" smtClean="0"/>
              <a:t>Pre assessment deals with asking and assessing patients regarding their:</a:t>
            </a:r>
          </a:p>
          <a:p>
            <a:pPr lvl="1" algn="just">
              <a:lnSpc>
                <a:spcPct val="200000"/>
              </a:lnSpc>
              <a:buFont typeface="Wingdings" pitchFamily="2" charset="2"/>
              <a:buChar char="Ø"/>
            </a:pPr>
            <a:r>
              <a:rPr lang="en-IN" sz="2000" b="1" dirty="0" smtClean="0"/>
              <a:t>Subjective assessment </a:t>
            </a:r>
            <a:r>
              <a:rPr lang="en-IN" sz="2000" dirty="0" smtClean="0"/>
              <a:t>which may include patient’s needs, expectations, demands, availability, economical and useful.</a:t>
            </a:r>
          </a:p>
          <a:p>
            <a:pPr lvl="1" algn="just">
              <a:lnSpc>
                <a:spcPct val="200000"/>
              </a:lnSpc>
              <a:buFont typeface="Wingdings" pitchFamily="2" charset="2"/>
              <a:buChar char="Ø"/>
            </a:pPr>
            <a:r>
              <a:rPr lang="en-IN" sz="2000" b="1" dirty="0" smtClean="0"/>
              <a:t>Objective assessment </a:t>
            </a:r>
            <a:r>
              <a:rPr lang="en-IN" sz="2000" dirty="0" smtClean="0"/>
              <a:t>may include knowledge of type of paralysis or injury, prognosis, postural stability, ability or coordination, assessment of ROM, sensation, proprioception, skin continuity, alignment, muscle power, muscle tone, gait pattern, recruitment of muscles, higher functions like vision, ability to hear, level of deformity, limb lengths, limb girths, etc.</a:t>
            </a:r>
          </a:p>
        </p:txBody>
      </p:sp>
    </p:spTree>
    <p:extLst>
      <p:ext uri="{BB962C8B-B14F-4D97-AF65-F5344CB8AC3E}">
        <p14:creationId xmlns:p14="http://schemas.microsoft.com/office/powerpoint/2010/main" xmlns="" val="212091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b="1" dirty="0" smtClean="0">
                <a:effectLst>
                  <a:outerShdw blurRad="38100" dist="38100" dir="2700000" algn="tl">
                    <a:srgbClr val="000000">
                      <a:alpha val="43137"/>
                    </a:srgbClr>
                  </a:outerShdw>
                </a:effectLst>
              </a:rPr>
              <a:t>Post Assessment</a:t>
            </a:r>
            <a:endParaRPr lang="en-IN"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340768"/>
            <a:ext cx="8496944" cy="5112568"/>
          </a:xfrm>
        </p:spPr>
        <p:txBody>
          <a:bodyPr>
            <a:normAutofit/>
          </a:bodyPr>
          <a:lstStyle/>
          <a:p>
            <a:pPr algn="just">
              <a:lnSpc>
                <a:spcPct val="200000"/>
              </a:lnSpc>
            </a:pPr>
            <a:r>
              <a:rPr lang="en-IN" sz="2000" dirty="0" smtClean="0"/>
              <a:t>Post indicating and prescribing the patients with orthosis, the physiotherapists must take feedback into considerations.</a:t>
            </a:r>
          </a:p>
          <a:p>
            <a:pPr algn="just">
              <a:lnSpc>
                <a:spcPct val="200000"/>
              </a:lnSpc>
            </a:pPr>
            <a:r>
              <a:rPr lang="en-IN" sz="2000" dirty="0" smtClean="0"/>
              <a:t>Post assessment includes the level of functioning of patients, comfort of patients, assessment whether to tighten or loose the orthosis, etc.</a:t>
            </a:r>
          </a:p>
          <a:p>
            <a:pPr algn="just">
              <a:lnSpc>
                <a:spcPct val="200000"/>
              </a:lnSpc>
            </a:pPr>
            <a:r>
              <a:rPr lang="en-IN" sz="2000" dirty="0" smtClean="0"/>
              <a:t>It must be taken care that patients do submit their feedback regarding orthosis so that any improvement can be documented.</a:t>
            </a:r>
          </a:p>
          <a:p>
            <a:pPr algn="just">
              <a:lnSpc>
                <a:spcPct val="200000"/>
              </a:lnSpc>
            </a:pPr>
            <a:r>
              <a:rPr lang="en-IN" sz="2000" dirty="0" smtClean="0"/>
              <a:t>Post assessment is also necessary to decide when to discontinue orthosis, since it is a temporary device it must be discontinued whenever not needed.  </a:t>
            </a:r>
            <a:endParaRPr lang="en-IN" sz="2000" dirty="0"/>
          </a:p>
        </p:txBody>
      </p:sp>
    </p:spTree>
    <p:extLst>
      <p:ext uri="{BB962C8B-B14F-4D97-AF65-F5344CB8AC3E}">
        <p14:creationId xmlns:p14="http://schemas.microsoft.com/office/powerpoint/2010/main" xmlns="" val="1362914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612</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PHYSIOTHERAPY AND ORTHOSIS</vt:lpstr>
      <vt:lpstr>Importance </vt:lpstr>
      <vt:lpstr>Materials</vt:lpstr>
      <vt:lpstr>Slide 4</vt:lpstr>
      <vt:lpstr>Assessment</vt:lpstr>
      <vt:lpstr>Pre assessment </vt:lpstr>
      <vt:lpstr>Post Assessment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PHYSIOTHERAPY AND ORTHOSIS</dc:title>
  <dc:creator>apporva</dc:creator>
  <cp:lastModifiedBy>Hp</cp:lastModifiedBy>
  <cp:revision>6</cp:revision>
  <dcterms:created xsi:type="dcterms:W3CDTF">2022-04-03T12:19:18Z</dcterms:created>
  <dcterms:modified xsi:type="dcterms:W3CDTF">2022-04-11T10:25:20Z</dcterms:modified>
</cp:coreProperties>
</file>