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7" r:id="rId24"/>
    <p:sldId id="278" r:id="rId25"/>
    <p:sldId id="279" r:id="rId26"/>
    <p:sldId id="281" r:id="rId27"/>
    <p:sldId id="282" r:id="rId28"/>
    <p:sldId id="283" r:id="rId29"/>
    <p:sldId id="286" r:id="rId30"/>
    <p:sldId id="284" r:id="rId31"/>
    <p:sldId id="2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B4DF4D-121B-40B7-B1EB-75353FE92EFD}"/>
              </a:ext>
            </a:extLst>
          </p:cNvPr>
          <p:cNvSpPr>
            <a:spLocks noGrp="1"/>
          </p:cNvSpPr>
          <p:nvPr>
            <p:ph type="ctrTitle"/>
          </p:nvPr>
        </p:nvSpPr>
        <p:spPr>
          <a:xfrm>
            <a:off x="1564217" y="1653419"/>
            <a:ext cx="7766936" cy="1646302"/>
          </a:xfrm>
        </p:spPr>
        <p:txBody>
          <a:bodyPr/>
          <a:lstStyle/>
          <a:p>
            <a:pPr algn="ctr"/>
            <a:r>
              <a:rPr lang="en-IN" dirty="0"/>
              <a:t>POSTURE</a:t>
            </a:r>
          </a:p>
        </p:txBody>
      </p:sp>
      <p:sp>
        <p:nvSpPr>
          <p:cNvPr id="6" name="Rectangle 5">
            <a:extLst>
              <a:ext uri="{FF2B5EF4-FFF2-40B4-BE49-F238E27FC236}">
                <a16:creationId xmlns="" xmlns:a16="http://schemas.microsoft.com/office/drawing/2014/main" xmlns:lc="http://schemas.openxmlformats.org/drawingml/2006/lockedCanvas" id="{20670021-B808-4040-BC56-0F2E83410E1F}"/>
              </a:ext>
            </a:extLst>
          </p:cNvPr>
          <p:cNvSpPr/>
          <p:nvPr/>
        </p:nvSpPr>
        <p:spPr>
          <a:xfrm rot="10800000" flipV="1">
            <a:off x="1560831" y="4539869"/>
            <a:ext cx="7813039" cy="135421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IN" sz="2800" b="1" dirty="0" smtClean="0">
                <a:solidFill>
                  <a:srgbClr val="C00000"/>
                </a:solidFill>
                <a:latin typeface="Times New Roman" panose="02020603050405020304" pitchFamily="18" charset="0"/>
                <a:cs typeface="Times New Roman" panose="02020603050405020304" pitchFamily="18" charset="0"/>
              </a:rPr>
              <a:t>DR. DIGVIJAY SHARMA</a:t>
            </a:r>
          </a:p>
          <a:p>
            <a:pPr algn="ctr"/>
            <a:r>
              <a:rPr lang="en-IN" b="1" dirty="0" smtClean="0">
                <a:solidFill>
                  <a:srgbClr val="C00000"/>
                </a:solidFill>
                <a:latin typeface="Times New Roman" panose="02020603050405020304" pitchFamily="18" charset="0"/>
                <a:cs typeface="Times New Roman" panose="02020603050405020304" pitchFamily="18" charset="0"/>
              </a:rPr>
              <a:t>DEPARTMENT </a:t>
            </a:r>
            <a:r>
              <a:rPr lang="en-IN" b="1" dirty="0">
                <a:solidFill>
                  <a:srgbClr val="C00000"/>
                </a:solidFill>
                <a:latin typeface="Times New Roman" panose="02020603050405020304" pitchFamily="18" charset="0"/>
                <a:cs typeface="Times New Roman" panose="02020603050405020304" pitchFamily="18" charset="0"/>
              </a:rPr>
              <a:t>OF PHYSIOTHERAPY</a:t>
            </a:r>
          </a:p>
          <a:p>
            <a:pPr algn="ctr"/>
            <a:r>
              <a:rPr lang="en-IN" b="1" dirty="0" smtClean="0">
                <a:solidFill>
                  <a:srgbClr val="C00000"/>
                </a:solidFill>
                <a:latin typeface="Times New Roman" panose="02020603050405020304" pitchFamily="18" charset="0"/>
                <a:cs typeface="Times New Roman" panose="02020603050405020304" pitchFamily="18" charset="0"/>
              </a:rPr>
              <a:t>U.I.H.S</a:t>
            </a:r>
            <a:endParaRPr lang="en-IN" b="1" dirty="0">
              <a:solidFill>
                <a:srgbClr val="C00000"/>
              </a:solidFill>
              <a:latin typeface="Times New Roman" panose="02020603050405020304" pitchFamily="18" charset="0"/>
              <a:cs typeface="Times New Roman" panose="02020603050405020304" pitchFamily="18" charset="0"/>
            </a:endParaRPr>
          </a:p>
          <a:p>
            <a:pPr algn="ctr"/>
            <a:r>
              <a:rPr lang="en-IN" b="1" smtClean="0">
                <a:solidFill>
                  <a:srgbClr val="C00000"/>
                </a:solidFill>
                <a:latin typeface="Times New Roman" panose="02020603050405020304" pitchFamily="18" charset="0"/>
                <a:cs typeface="Times New Roman" panose="02020603050405020304" pitchFamily="18" charset="0"/>
              </a:rPr>
              <a:t>KANPUR</a:t>
            </a:r>
            <a:endParaRPr lang="en-IN"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26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57D8A03-52C1-4677-8CDF-67B8F3BE2DD4}"/>
              </a:ext>
            </a:extLst>
          </p:cNvPr>
          <p:cNvSpPr>
            <a:spLocks noGrp="1"/>
          </p:cNvSpPr>
          <p:nvPr>
            <p:ph idx="1"/>
          </p:nvPr>
        </p:nvSpPr>
        <p:spPr>
          <a:xfrm>
            <a:off x="677334" y="741680"/>
            <a:ext cx="9106746" cy="5628639"/>
          </a:xfrm>
        </p:spPr>
        <p:txBody>
          <a:bodyPr>
            <a:normAutofit/>
          </a:bodyPr>
          <a:lstStyle/>
          <a:p>
            <a:pPr marL="0" indent="0">
              <a:buNone/>
            </a:pPr>
            <a:r>
              <a:rPr lang="en-IN" sz="2000" b="1" dirty="0"/>
              <a:t>The muscles</a:t>
            </a:r>
          </a:p>
          <a:p>
            <a:pPr marL="0" indent="0">
              <a:buNone/>
            </a:pPr>
            <a:r>
              <a:rPr lang="en-IN" dirty="0"/>
              <a:t>Neuromuscular and neurotendinous spindles within the muscles record changing tension. Increased tension causes stimulation and results in a reflex contraction of the muscle, and so appear to be manifestation of the myotatic, or stretch, reflex.</a:t>
            </a:r>
          </a:p>
          <a:p>
            <a:pPr marL="0" indent="0">
              <a:buNone/>
            </a:pPr>
            <a:r>
              <a:rPr lang="en-IN" sz="2000" b="1" dirty="0"/>
              <a:t>The eyes </a:t>
            </a:r>
          </a:p>
          <a:p>
            <a:pPr marL="0" indent="0">
              <a:buNone/>
            </a:pPr>
            <a:r>
              <a:rPr lang="en-IN" dirty="0"/>
              <a:t>Visual sensation records any alteration in the position of the body with regard to its surrounding, and the eyes from one of the receptors for the “righting” reflexes which enable the head and body to restore themselves to the erect position from other less usual attitude.</a:t>
            </a:r>
          </a:p>
          <a:p>
            <a:pPr marL="0" indent="0">
              <a:buNone/>
            </a:pPr>
            <a:r>
              <a:rPr lang="en-IN" sz="2000" b="1" dirty="0"/>
              <a:t>The ears</a:t>
            </a:r>
          </a:p>
          <a:p>
            <a:pPr marL="0" indent="0">
              <a:buNone/>
            </a:pPr>
            <a:r>
              <a:rPr lang="en-IN" dirty="0"/>
              <a:t>Stimulation of the receptors of the vestibular nerve results from the movement of fluid contained in the semi-circular canals of the internal ear. Each canal lies in a different plane, which is at right angle to both the other , and any movement of the head disturbs the fluid they contain, and thus knowledge of the movement and the direction in which it takes place are recorded</a:t>
            </a:r>
          </a:p>
        </p:txBody>
      </p:sp>
    </p:spTree>
    <p:extLst>
      <p:ext uri="{BB962C8B-B14F-4D97-AF65-F5344CB8AC3E}">
        <p14:creationId xmlns:p14="http://schemas.microsoft.com/office/powerpoint/2010/main" val="333728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D5DC8D4-F0A1-43A3-92D3-A8B5B49E976D}"/>
              </a:ext>
            </a:extLst>
          </p:cNvPr>
          <p:cNvSpPr>
            <a:spLocks noGrp="1"/>
          </p:cNvSpPr>
          <p:nvPr>
            <p:ph idx="1"/>
          </p:nvPr>
        </p:nvSpPr>
        <p:spPr/>
        <p:txBody>
          <a:bodyPr/>
          <a:lstStyle/>
          <a:p>
            <a:pPr marL="0" indent="0">
              <a:buNone/>
            </a:pPr>
            <a:r>
              <a:rPr lang="en-IN" sz="2400" b="1" dirty="0"/>
              <a:t>Joint structure </a:t>
            </a:r>
          </a:p>
          <a:p>
            <a:r>
              <a:rPr lang="en-IN" sz="2000" dirty="0"/>
              <a:t>In the weight bearing position approximation of bones stimulates receptors in the joint structure and elicits reflex reactions to maintain the position.</a:t>
            </a:r>
          </a:p>
        </p:txBody>
      </p:sp>
    </p:spTree>
    <p:extLst>
      <p:ext uri="{BB962C8B-B14F-4D97-AF65-F5344CB8AC3E}">
        <p14:creationId xmlns:p14="http://schemas.microsoft.com/office/powerpoint/2010/main" val="3186287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3CB2B9-748E-43E1-936C-07B249413E1A}"/>
              </a:ext>
            </a:extLst>
          </p:cNvPr>
          <p:cNvSpPr>
            <a:spLocks noGrp="1"/>
          </p:cNvSpPr>
          <p:nvPr>
            <p:ph type="title"/>
          </p:nvPr>
        </p:nvSpPr>
        <p:spPr/>
        <p:txBody>
          <a:bodyPr/>
          <a:lstStyle/>
          <a:p>
            <a:r>
              <a:rPr lang="en-IN" dirty="0"/>
              <a:t>Pattern Of Posture-</a:t>
            </a:r>
          </a:p>
        </p:txBody>
      </p:sp>
      <p:sp>
        <p:nvSpPr>
          <p:cNvPr id="3" name="Content Placeholder 2">
            <a:extLst>
              <a:ext uri="{FF2B5EF4-FFF2-40B4-BE49-F238E27FC236}">
                <a16:creationId xmlns:a16="http://schemas.microsoft.com/office/drawing/2014/main" xmlns="" id="{A02C06EF-2696-4686-B2D1-3D454E20DB13}"/>
              </a:ext>
            </a:extLst>
          </p:cNvPr>
          <p:cNvSpPr>
            <a:spLocks noGrp="1"/>
          </p:cNvSpPr>
          <p:nvPr>
            <p:ph idx="1"/>
          </p:nvPr>
        </p:nvSpPr>
        <p:spPr>
          <a:xfrm>
            <a:off x="677334" y="1605281"/>
            <a:ext cx="3874346" cy="4033519"/>
          </a:xfrm>
        </p:spPr>
        <p:txBody>
          <a:bodyPr/>
          <a:lstStyle/>
          <a:p>
            <a:r>
              <a:rPr lang="en-IN" dirty="0"/>
              <a:t>They are build up by integration of many reflexes known as postural reflex.</a:t>
            </a:r>
          </a:p>
          <a:p>
            <a:r>
              <a:rPr lang="en-IN" dirty="0"/>
              <a:t>There are 2 pattern of postures </a:t>
            </a:r>
          </a:p>
          <a:p>
            <a:pPr>
              <a:buFont typeface="+mj-lt"/>
              <a:buAutoNum type="arabicPeriod"/>
            </a:pPr>
            <a:r>
              <a:rPr lang="en-IN" dirty="0"/>
              <a:t>good postures </a:t>
            </a:r>
          </a:p>
          <a:p>
            <a:pPr>
              <a:buFont typeface="+mj-lt"/>
              <a:buAutoNum type="arabicPeriod"/>
            </a:pPr>
            <a:r>
              <a:rPr lang="en-IN" dirty="0"/>
              <a:t>poor postures </a:t>
            </a:r>
          </a:p>
        </p:txBody>
      </p:sp>
      <p:pic>
        <p:nvPicPr>
          <p:cNvPr id="5" name="Picture 4">
            <a:extLst>
              <a:ext uri="{FF2B5EF4-FFF2-40B4-BE49-F238E27FC236}">
                <a16:creationId xmlns:a16="http://schemas.microsoft.com/office/drawing/2014/main" xmlns="" id="{6FEA21D6-BADB-442F-8D05-4055F72A2C60}"/>
              </a:ext>
            </a:extLst>
          </p:cNvPr>
          <p:cNvPicPr>
            <a:picLocks noChangeAspect="1"/>
          </p:cNvPicPr>
          <p:nvPr/>
        </p:nvPicPr>
        <p:blipFill>
          <a:blip r:embed="rId2"/>
          <a:stretch>
            <a:fillRect/>
          </a:stretch>
        </p:blipFill>
        <p:spPr>
          <a:xfrm>
            <a:off x="4765040" y="1447800"/>
            <a:ext cx="7149908" cy="4697754"/>
          </a:xfrm>
          <a:prstGeom prst="rect">
            <a:avLst/>
          </a:prstGeom>
        </p:spPr>
      </p:pic>
    </p:spTree>
    <p:extLst>
      <p:ext uri="{BB962C8B-B14F-4D97-AF65-F5344CB8AC3E}">
        <p14:creationId xmlns:p14="http://schemas.microsoft.com/office/powerpoint/2010/main" val="3058125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B01F56-7D90-45E4-9478-A2B08F14DC47}"/>
              </a:ext>
            </a:extLst>
          </p:cNvPr>
          <p:cNvSpPr>
            <a:spLocks noGrp="1"/>
          </p:cNvSpPr>
          <p:nvPr>
            <p:ph type="title"/>
          </p:nvPr>
        </p:nvSpPr>
        <p:spPr>
          <a:xfrm>
            <a:off x="677334" y="609599"/>
            <a:ext cx="8507306" cy="955041"/>
          </a:xfrm>
        </p:spPr>
        <p:txBody>
          <a:bodyPr>
            <a:normAutofit/>
          </a:bodyPr>
          <a:lstStyle/>
          <a:p>
            <a:r>
              <a:rPr lang="en-IN" b="1" dirty="0"/>
              <a:t>GOOD POSTURE -</a:t>
            </a:r>
            <a:endParaRPr lang="en-IN" dirty="0"/>
          </a:p>
        </p:txBody>
      </p:sp>
      <p:sp>
        <p:nvSpPr>
          <p:cNvPr id="3" name="Content Placeholder 2">
            <a:extLst>
              <a:ext uri="{FF2B5EF4-FFF2-40B4-BE49-F238E27FC236}">
                <a16:creationId xmlns:a16="http://schemas.microsoft.com/office/drawing/2014/main" xmlns="" id="{46B1E85C-37E8-4D1D-B586-7325E7FA6817}"/>
              </a:ext>
            </a:extLst>
          </p:cNvPr>
          <p:cNvSpPr>
            <a:spLocks noGrp="1"/>
          </p:cNvSpPr>
          <p:nvPr>
            <p:ph idx="1"/>
          </p:nvPr>
        </p:nvSpPr>
        <p:spPr>
          <a:xfrm>
            <a:off x="778934" y="1771678"/>
            <a:ext cx="9533466" cy="4740881"/>
          </a:xfrm>
        </p:spPr>
        <p:txBody>
          <a:bodyPr>
            <a:noAutofit/>
          </a:bodyPr>
          <a:lstStyle/>
          <a:p>
            <a:pPr marL="0" indent="0">
              <a:buNone/>
            </a:pPr>
            <a:r>
              <a:rPr lang="en-IN" sz="2400" dirty="0"/>
              <a:t>The posture is said to be good when it fulfils the purpose for which it  is used with maximum efficiency and minimum effort.</a:t>
            </a:r>
          </a:p>
          <a:p>
            <a:r>
              <a:rPr lang="en-IN" sz="2400" b="1" dirty="0"/>
              <a:t>DEVELOPMENT OF GOOD POSTURE-</a:t>
            </a:r>
          </a:p>
          <a:p>
            <a:pPr marL="0" indent="0">
              <a:buNone/>
            </a:pPr>
            <a:r>
              <a:rPr lang="en-IN" sz="2400" dirty="0"/>
              <a:t>Efficient posture develops quite naturally provided the essential mechanism for it’s maintenance and adjustment are intact and healthy.</a:t>
            </a:r>
          </a:p>
          <a:p>
            <a:pPr marL="0" indent="0">
              <a:buNone/>
            </a:pPr>
            <a:r>
              <a:rPr lang="en-IN" sz="2400" dirty="0"/>
              <a:t> The chief factor which predispose to health and development of muscle and postural reflex are </a:t>
            </a:r>
          </a:p>
          <a:p>
            <a:pPr marL="400050" indent="-400050">
              <a:buFont typeface="+mj-lt"/>
              <a:buAutoNum type="romanLcPeriod"/>
            </a:pPr>
            <a:r>
              <a:rPr lang="en-IN" sz="2400" dirty="0"/>
              <a:t>a stable psychological background, </a:t>
            </a:r>
          </a:p>
          <a:p>
            <a:pPr marL="400050" indent="-400050">
              <a:buFont typeface="+mj-lt"/>
              <a:buAutoNum type="romanLcPeriod"/>
            </a:pPr>
            <a:r>
              <a:rPr lang="en-IN" sz="2400" dirty="0"/>
              <a:t>good hygiene condition, </a:t>
            </a:r>
          </a:p>
          <a:p>
            <a:pPr marL="400050" indent="-400050">
              <a:buFont typeface="+mj-lt"/>
              <a:buAutoNum type="romanLcPeriod"/>
            </a:pPr>
            <a:r>
              <a:rPr lang="en-IN" sz="2400" dirty="0"/>
              <a:t>opportunity for plenty of natural free movement.</a:t>
            </a:r>
            <a:endParaRPr lang="en-IN" sz="2400" b="1" dirty="0"/>
          </a:p>
        </p:txBody>
      </p:sp>
    </p:spTree>
    <p:extLst>
      <p:ext uri="{BB962C8B-B14F-4D97-AF65-F5344CB8AC3E}">
        <p14:creationId xmlns:p14="http://schemas.microsoft.com/office/powerpoint/2010/main" val="369865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D13242-E97D-4473-A111-044D318DBFC1}"/>
              </a:ext>
            </a:extLst>
          </p:cNvPr>
          <p:cNvSpPr>
            <a:spLocks noGrp="1"/>
          </p:cNvSpPr>
          <p:nvPr>
            <p:ph type="title"/>
          </p:nvPr>
        </p:nvSpPr>
        <p:spPr>
          <a:xfrm>
            <a:off x="677334" y="609600"/>
            <a:ext cx="8517466" cy="934720"/>
          </a:xfrm>
        </p:spPr>
        <p:txBody>
          <a:bodyPr/>
          <a:lstStyle/>
          <a:p>
            <a:r>
              <a:rPr lang="en-IN" dirty="0"/>
              <a:t>Poor posture</a:t>
            </a:r>
          </a:p>
        </p:txBody>
      </p:sp>
      <p:sp>
        <p:nvSpPr>
          <p:cNvPr id="3" name="Content Placeholder 2">
            <a:extLst>
              <a:ext uri="{FF2B5EF4-FFF2-40B4-BE49-F238E27FC236}">
                <a16:creationId xmlns:a16="http://schemas.microsoft.com/office/drawing/2014/main" xmlns="" id="{6A2D0614-BA04-4BD1-855A-49CE0CCC4A38}"/>
              </a:ext>
            </a:extLst>
          </p:cNvPr>
          <p:cNvSpPr>
            <a:spLocks noGrp="1"/>
          </p:cNvSpPr>
          <p:nvPr>
            <p:ph idx="1"/>
          </p:nvPr>
        </p:nvSpPr>
        <p:spPr/>
        <p:txBody>
          <a:bodyPr>
            <a:normAutofit/>
          </a:bodyPr>
          <a:lstStyle/>
          <a:p>
            <a:r>
              <a:rPr lang="en-IN" sz="2400" dirty="0"/>
              <a:t>Posture is poor when it is inefficient, that is when it fails to serve, the purpose for which was designed, or if an unnecessary amount of muscular effort is used to maintain it.</a:t>
            </a:r>
          </a:p>
          <a:p>
            <a:r>
              <a:rPr lang="en-IN" sz="2400" dirty="0"/>
              <a:t>The predisposing factors or reasons for poor postures are </a:t>
            </a:r>
          </a:p>
          <a:p>
            <a:pPr marL="400050" indent="-400050">
              <a:buFont typeface="+mj-lt"/>
              <a:buAutoNum type="romanLcPeriod"/>
            </a:pPr>
            <a:r>
              <a:rPr lang="en-IN" sz="2400" dirty="0"/>
              <a:t>unstable psychological background, </a:t>
            </a:r>
          </a:p>
          <a:p>
            <a:pPr marL="400050" indent="-400050">
              <a:buFont typeface="+mj-lt"/>
              <a:buAutoNum type="romanLcPeriod"/>
            </a:pPr>
            <a:r>
              <a:rPr lang="en-IN" sz="2400" dirty="0"/>
              <a:t>unhygienic conditions, </a:t>
            </a:r>
          </a:p>
          <a:p>
            <a:pPr marL="400050" indent="-400050">
              <a:buFont typeface="+mj-lt"/>
              <a:buAutoNum type="romanLcPeriod"/>
            </a:pPr>
            <a:r>
              <a:rPr lang="en-IN" sz="2400" dirty="0"/>
              <a:t>lack of free moment.</a:t>
            </a:r>
          </a:p>
          <a:p>
            <a:pPr marL="0" indent="0">
              <a:buNone/>
            </a:pPr>
            <a:endParaRPr lang="en-IN" sz="2400" dirty="0"/>
          </a:p>
        </p:txBody>
      </p:sp>
    </p:spTree>
    <p:extLst>
      <p:ext uri="{BB962C8B-B14F-4D97-AF65-F5344CB8AC3E}">
        <p14:creationId xmlns:p14="http://schemas.microsoft.com/office/powerpoint/2010/main" val="743071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3292C2-B791-40A1-9D53-101FFDAF65F7}"/>
              </a:ext>
            </a:extLst>
          </p:cNvPr>
          <p:cNvSpPr>
            <a:spLocks noGrp="1"/>
          </p:cNvSpPr>
          <p:nvPr>
            <p:ph type="title"/>
          </p:nvPr>
        </p:nvSpPr>
        <p:spPr/>
        <p:txBody>
          <a:bodyPr>
            <a:normAutofit/>
          </a:bodyPr>
          <a:lstStyle/>
          <a:p>
            <a:r>
              <a:rPr lang="en-IN" dirty="0"/>
              <a:t>Factors that act to maintain posture/</a:t>
            </a:r>
            <a:br>
              <a:rPr lang="en-IN" dirty="0"/>
            </a:br>
            <a:r>
              <a:rPr lang="en-IN" dirty="0"/>
              <a:t>kinetics and kinematics of postures-</a:t>
            </a:r>
          </a:p>
        </p:txBody>
      </p:sp>
      <p:sp>
        <p:nvSpPr>
          <p:cNvPr id="3" name="Content Placeholder 2">
            <a:extLst>
              <a:ext uri="{FF2B5EF4-FFF2-40B4-BE49-F238E27FC236}">
                <a16:creationId xmlns:a16="http://schemas.microsoft.com/office/drawing/2014/main" xmlns="" id="{F336D5A4-420D-4777-84FD-6E4C40E806DA}"/>
              </a:ext>
            </a:extLst>
          </p:cNvPr>
          <p:cNvSpPr>
            <a:spLocks noGrp="1"/>
          </p:cNvSpPr>
          <p:nvPr>
            <p:ph idx="1"/>
          </p:nvPr>
        </p:nvSpPr>
        <p:spPr/>
        <p:txBody>
          <a:bodyPr>
            <a:normAutofit lnSpcReduction="10000"/>
          </a:bodyPr>
          <a:lstStyle/>
          <a:p>
            <a:pPr marL="0" indent="0">
              <a:buNone/>
            </a:pPr>
            <a:r>
              <a:rPr lang="en-IN" b="1" dirty="0"/>
              <a:t>                       1. External and Internal forces</a:t>
            </a:r>
          </a:p>
          <a:p>
            <a:pPr marL="0" indent="0">
              <a:buNone/>
            </a:pPr>
            <a:r>
              <a:rPr lang="en-IN" dirty="0"/>
              <a:t>External forces are inertia, gravity and ground reaction forces to maintain the posture, the sum of all the external forces acting on the body must be zero regardless the type and pattern of posture.</a:t>
            </a:r>
          </a:p>
          <a:p>
            <a:pPr marL="0" indent="0">
              <a:buNone/>
            </a:pPr>
            <a:r>
              <a:rPr lang="en-IN" dirty="0"/>
              <a:t>The internal forces are created by muscles ligament capsule etc.</a:t>
            </a:r>
          </a:p>
          <a:p>
            <a:pPr marL="0" indent="0">
              <a:buNone/>
            </a:pPr>
            <a:r>
              <a:rPr lang="en-IN" dirty="0"/>
              <a:t>The sum of all internal forces must be zero to maintain posture regardless of the type and pattern so sum of external oblique internal forces must be zero.</a:t>
            </a:r>
          </a:p>
          <a:p>
            <a:pPr marL="0" indent="0">
              <a:buNone/>
            </a:pPr>
            <a:r>
              <a:rPr lang="en-IN" b="1" dirty="0"/>
              <a:t>                         2.  Inertial forces</a:t>
            </a:r>
          </a:p>
          <a:p>
            <a:pPr marL="0" indent="0">
              <a:buNone/>
            </a:pPr>
            <a:r>
              <a:rPr lang="en-IN" dirty="0"/>
              <a:t>That may result from this swaying motion usually are not considered in the analysis of forces for static postures . However, inertial forces must be  considered in postural analysis of all dynamic postures such as walking , running , jogging .</a:t>
            </a:r>
          </a:p>
          <a:p>
            <a:endParaRPr lang="en-IN" dirty="0"/>
          </a:p>
          <a:p>
            <a:endParaRPr lang="en-IN" dirty="0"/>
          </a:p>
        </p:txBody>
      </p:sp>
    </p:spTree>
    <p:extLst>
      <p:ext uri="{BB962C8B-B14F-4D97-AF65-F5344CB8AC3E}">
        <p14:creationId xmlns:p14="http://schemas.microsoft.com/office/powerpoint/2010/main" val="1206648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24C7EA9-FBAC-4B91-AEC3-4036BB783BE6}"/>
              </a:ext>
            </a:extLst>
          </p:cNvPr>
          <p:cNvSpPr>
            <a:spLocks noGrp="1"/>
          </p:cNvSpPr>
          <p:nvPr>
            <p:ph idx="1"/>
          </p:nvPr>
        </p:nvSpPr>
        <p:spPr>
          <a:xfrm>
            <a:off x="657014" y="1164909"/>
            <a:ext cx="8596668" cy="3880773"/>
          </a:xfrm>
        </p:spPr>
        <p:txBody>
          <a:bodyPr>
            <a:normAutofit fontScale="92500" lnSpcReduction="10000"/>
          </a:bodyPr>
          <a:lstStyle/>
          <a:p>
            <a:pPr marL="0" indent="0">
              <a:buNone/>
            </a:pPr>
            <a:r>
              <a:rPr lang="en-IN" b="1" dirty="0"/>
              <a:t>                              </a:t>
            </a:r>
            <a:r>
              <a:rPr lang="en-IN" sz="2600" b="1" dirty="0"/>
              <a:t>3. </a:t>
            </a:r>
            <a:r>
              <a:rPr lang="en-IN" sz="3000" b="1" dirty="0"/>
              <a:t>Ground reaction force </a:t>
            </a:r>
          </a:p>
          <a:p>
            <a:pPr marL="0" indent="0">
              <a:buNone/>
            </a:pPr>
            <a:r>
              <a:rPr lang="en-IN" dirty="0"/>
              <a:t>This is the force due to result of interaction with ground . </a:t>
            </a:r>
          </a:p>
          <a:p>
            <a:pPr marL="0" indent="0">
              <a:buNone/>
            </a:pPr>
            <a:r>
              <a:rPr lang="en-IN" dirty="0"/>
              <a:t>It is composed of three components - </a:t>
            </a:r>
          </a:p>
          <a:p>
            <a:pPr>
              <a:buFont typeface="+mj-lt"/>
              <a:buAutoNum type="alphaLcPeriod"/>
            </a:pPr>
            <a:r>
              <a:rPr lang="en-IN" dirty="0"/>
              <a:t>vertical </a:t>
            </a:r>
          </a:p>
          <a:p>
            <a:pPr>
              <a:buFont typeface="+mj-lt"/>
              <a:buAutoNum type="alphaLcPeriod"/>
            </a:pPr>
            <a:r>
              <a:rPr lang="en-IN" dirty="0"/>
              <a:t>medial - lateral  horizontal </a:t>
            </a:r>
          </a:p>
          <a:p>
            <a:pPr>
              <a:buFont typeface="+mj-lt"/>
              <a:buAutoNum type="alphaLcPeriod"/>
            </a:pPr>
            <a:r>
              <a:rPr lang="en-IN" dirty="0"/>
              <a:t>Anterior – posterior  horizontal</a:t>
            </a:r>
          </a:p>
          <a:p>
            <a:pPr marL="0" indent="0">
              <a:buNone/>
            </a:pPr>
            <a:r>
              <a:rPr lang="en-IN" dirty="0"/>
              <a:t>The resultant of all three forces are ground reaction forces vector (GRFV).</a:t>
            </a:r>
          </a:p>
          <a:p>
            <a:pPr marL="0" indent="0">
              <a:buNone/>
            </a:pPr>
            <a:r>
              <a:rPr lang="en-IN" dirty="0"/>
              <a:t>This </a:t>
            </a:r>
            <a:r>
              <a:rPr lang="en-IN" dirty="0" smtClean="0"/>
              <a:t>GRFV </a:t>
            </a:r>
            <a:r>
              <a:rPr lang="en-IN" dirty="0"/>
              <a:t>is equal in magnitude but opposite in direction to the gravitational forces . </a:t>
            </a:r>
          </a:p>
          <a:p>
            <a:pPr marL="0" indent="0">
              <a:buNone/>
            </a:pPr>
            <a:r>
              <a:rPr lang="en-IN" dirty="0"/>
              <a:t>The point of application of GRFV is at the centre of pressure (COG/COP).</a:t>
            </a:r>
          </a:p>
          <a:p>
            <a:pPr marL="0" indent="0">
              <a:buNone/>
            </a:pPr>
            <a:r>
              <a:rPr lang="en-IN" dirty="0"/>
              <a:t>The LOG and GRFV have coincident forms  action lines in static erect posture.</a:t>
            </a:r>
          </a:p>
          <a:p>
            <a:pPr>
              <a:buFont typeface="+mj-lt"/>
              <a:buAutoNum type="alphaLcPeriod"/>
            </a:pPr>
            <a:endParaRPr lang="en-IN" dirty="0"/>
          </a:p>
          <a:p>
            <a:endParaRPr lang="en-IN" dirty="0"/>
          </a:p>
        </p:txBody>
      </p:sp>
    </p:spTree>
    <p:extLst>
      <p:ext uri="{BB962C8B-B14F-4D97-AF65-F5344CB8AC3E}">
        <p14:creationId xmlns:p14="http://schemas.microsoft.com/office/powerpoint/2010/main" val="3371370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8BA6A56-2EFE-4265-935F-3C7AD1F9A451}"/>
              </a:ext>
            </a:extLst>
          </p:cNvPr>
          <p:cNvSpPr>
            <a:spLocks noGrp="1"/>
          </p:cNvSpPr>
          <p:nvPr>
            <p:ph idx="1"/>
          </p:nvPr>
        </p:nvSpPr>
        <p:spPr>
          <a:xfrm>
            <a:off x="677334" y="518160"/>
            <a:ext cx="6902026" cy="6035040"/>
          </a:xfrm>
        </p:spPr>
        <p:txBody>
          <a:bodyPr>
            <a:normAutofit/>
          </a:bodyPr>
          <a:lstStyle/>
          <a:p>
            <a:pPr marL="0" indent="0">
              <a:buNone/>
            </a:pPr>
            <a:r>
              <a:rPr lang="en-IN" b="1" dirty="0"/>
              <a:t>                             4. Coincident action Line</a:t>
            </a:r>
          </a:p>
          <a:p>
            <a:r>
              <a:rPr lang="en-IN" dirty="0"/>
              <a:t>The  coincident action lines formed by the GRFV and the LOG serve as reference for the analysis for effects of these forces on the body segments. When the LOG and GRFV coincides as they do in static posture, we can assess the effects at each joint using one or the other.</a:t>
            </a:r>
          </a:p>
          <a:p>
            <a:pPr marL="0" indent="0">
              <a:buNone/>
            </a:pPr>
            <a:r>
              <a:rPr lang="en-IN" b="1" dirty="0"/>
              <a:t>                             5. Sagittal Plane</a:t>
            </a:r>
          </a:p>
          <a:p>
            <a:r>
              <a:rPr lang="en-IN" dirty="0"/>
              <a:t>The effect of different forces  on body segments in the sagittal plane is determined  by the location of the  LOG.</a:t>
            </a:r>
          </a:p>
          <a:p>
            <a:r>
              <a:rPr lang="en-IN" dirty="0"/>
              <a:t>When LOG passes directly through a joint axis , no gravitational torque is created around the joint . However , if the LOG passes at a distance from joint axis , a gravitational torque is created. </a:t>
            </a:r>
          </a:p>
          <a:p>
            <a:r>
              <a:rPr lang="en-IN" dirty="0"/>
              <a:t>The gravitation moment tends to move the proximal segment anteriorly when the LOG passes anterior to the joint axis .</a:t>
            </a:r>
          </a:p>
          <a:p>
            <a:r>
              <a:rPr lang="en-IN" dirty="0"/>
              <a:t>The gravitational moment tends to move the proximal segment posteriorly when the LOG is located posterior to the joint axis.  </a:t>
            </a:r>
          </a:p>
          <a:p>
            <a:pPr marL="0" indent="0">
              <a:buNone/>
            </a:pPr>
            <a:endParaRPr lang="en-IN" b="1" dirty="0"/>
          </a:p>
          <a:p>
            <a:endParaRPr lang="en-IN" dirty="0"/>
          </a:p>
          <a:p>
            <a:endParaRPr lang="en-IN" dirty="0"/>
          </a:p>
          <a:p>
            <a:endParaRPr lang="en-IN" dirty="0"/>
          </a:p>
          <a:p>
            <a:endParaRPr lang="en-IN" dirty="0"/>
          </a:p>
        </p:txBody>
      </p:sp>
      <p:pic>
        <p:nvPicPr>
          <p:cNvPr id="4" name="Picture 3">
            <a:extLst>
              <a:ext uri="{FF2B5EF4-FFF2-40B4-BE49-F238E27FC236}">
                <a16:creationId xmlns:a16="http://schemas.microsoft.com/office/drawing/2014/main" xmlns="" id="{E6D6A3E8-5F5A-4C23-B461-0F279587EDD7}"/>
              </a:ext>
            </a:extLst>
          </p:cNvPr>
          <p:cNvPicPr>
            <a:picLocks noChangeAspect="1"/>
          </p:cNvPicPr>
          <p:nvPr/>
        </p:nvPicPr>
        <p:blipFill>
          <a:blip r:embed="rId2"/>
          <a:stretch>
            <a:fillRect/>
          </a:stretch>
        </p:blipFill>
        <p:spPr>
          <a:xfrm>
            <a:off x="7657666" y="1950720"/>
            <a:ext cx="4096747" cy="4714240"/>
          </a:xfrm>
          <a:prstGeom prst="rect">
            <a:avLst/>
          </a:prstGeom>
        </p:spPr>
      </p:pic>
    </p:spTree>
    <p:extLst>
      <p:ext uri="{BB962C8B-B14F-4D97-AF65-F5344CB8AC3E}">
        <p14:creationId xmlns:p14="http://schemas.microsoft.com/office/powerpoint/2010/main" val="4136856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D0C620-CC81-45C0-859D-D90A2141853D}"/>
              </a:ext>
            </a:extLst>
          </p:cNvPr>
          <p:cNvSpPr>
            <a:spLocks noGrp="1"/>
          </p:cNvSpPr>
          <p:nvPr>
            <p:ph type="title"/>
          </p:nvPr>
        </p:nvSpPr>
        <p:spPr/>
        <p:txBody>
          <a:bodyPr/>
          <a:lstStyle/>
          <a:p>
            <a:r>
              <a:rPr lang="en-IN" dirty="0"/>
              <a:t>Optimal posture -</a:t>
            </a:r>
          </a:p>
        </p:txBody>
      </p:sp>
      <p:sp>
        <p:nvSpPr>
          <p:cNvPr id="3" name="Content Placeholder 2">
            <a:extLst>
              <a:ext uri="{FF2B5EF4-FFF2-40B4-BE49-F238E27FC236}">
                <a16:creationId xmlns:a16="http://schemas.microsoft.com/office/drawing/2014/main" xmlns="" id="{B15FA10F-4491-4DA2-9152-59C454D906AB}"/>
              </a:ext>
            </a:extLst>
          </p:cNvPr>
          <p:cNvSpPr>
            <a:spLocks noGrp="1"/>
          </p:cNvSpPr>
          <p:nvPr>
            <p:ph idx="1"/>
          </p:nvPr>
        </p:nvSpPr>
        <p:spPr>
          <a:xfrm>
            <a:off x="677334" y="1605281"/>
            <a:ext cx="8596668" cy="4436082"/>
          </a:xfrm>
        </p:spPr>
        <p:txBody>
          <a:bodyPr>
            <a:normAutofit/>
          </a:bodyPr>
          <a:lstStyle/>
          <a:p>
            <a:r>
              <a:rPr lang="en-IN" sz="2400" dirty="0"/>
              <a:t>Optimal posture is also called as ideal posture.</a:t>
            </a:r>
          </a:p>
          <a:p>
            <a:r>
              <a:rPr lang="en-IN" sz="2400" dirty="0"/>
              <a:t> The ideal posture is one in which body segments are aligned vertically and LOG passes through all joint axis.</a:t>
            </a:r>
          </a:p>
          <a:p>
            <a:r>
              <a:rPr lang="en-IN" sz="2400" dirty="0"/>
              <a:t>Ideal posture </a:t>
            </a:r>
            <a:r>
              <a:rPr lang="en-IN" sz="2400" dirty="0" smtClean="0"/>
              <a:t> is impossible </a:t>
            </a:r>
            <a:r>
              <a:rPr lang="en-IN" sz="2400" dirty="0"/>
              <a:t>to achieve but it is possible to attain same posture that is close to the ideal but possible to a near normal.</a:t>
            </a:r>
          </a:p>
          <a:p>
            <a:r>
              <a:rPr lang="en-IN" sz="2400" dirty="0"/>
              <a:t> In normal optimal posture LOG falls close to the joint axis.</a:t>
            </a:r>
          </a:p>
          <a:p>
            <a:r>
              <a:rPr lang="en-IN" sz="2400" dirty="0"/>
              <a:t> The optimal posture varies person to person.</a:t>
            </a:r>
          </a:p>
          <a:p>
            <a:endParaRPr lang="en-IN" sz="2400" dirty="0"/>
          </a:p>
        </p:txBody>
      </p:sp>
    </p:spTree>
    <p:extLst>
      <p:ext uri="{BB962C8B-B14F-4D97-AF65-F5344CB8AC3E}">
        <p14:creationId xmlns:p14="http://schemas.microsoft.com/office/powerpoint/2010/main" val="1716804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9AD14E-42B7-4263-929D-58A06C62FD7E}"/>
              </a:ext>
            </a:extLst>
          </p:cNvPr>
          <p:cNvSpPr>
            <a:spLocks noGrp="1"/>
          </p:cNvSpPr>
          <p:nvPr>
            <p:ph type="title"/>
          </p:nvPr>
        </p:nvSpPr>
        <p:spPr/>
        <p:txBody>
          <a:bodyPr/>
          <a:lstStyle/>
          <a:p>
            <a:r>
              <a:rPr lang="en-IN" dirty="0"/>
              <a:t>Analysis of posture - </a:t>
            </a:r>
          </a:p>
        </p:txBody>
      </p:sp>
      <p:sp>
        <p:nvSpPr>
          <p:cNvPr id="3" name="Content Placeholder 2">
            <a:extLst>
              <a:ext uri="{FF2B5EF4-FFF2-40B4-BE49-F238E27FC236}">
                <a16:creationId xmlns:a16="http://schemas.microsoft.com/office/drawing/2014/main" xmlns="" id="{1CF32478-857F-4F94-9107-1278C2205414}"/>
              </a:ext>
            </a:extLst>
          </p:cNvPr>
          <p:cNvSpPr>
            <a:spLocks noGrp="1"/>
          </p:cNvSpPr>
          <p:nvPr>
            <p:ph idx="1"/>
          </p:nvPr>
        </p:nvSpPr>
        <p:spPr>
          <a:xfrm>
            <a:off x="677334" y="1402080"/>
            <a:ext cx="7095066" cy="5039359"/>
          </a:xfrm>
        </p:spPr>
        <p:txBody>
          <a:bodyPr>
            <a:normAutofit/>
          </a:bodyPr>
          <a:lstStyle/>
          <a:p>
            <a:r>
              <a:rPr lang="en-IN" sz="2000" dirty="0"/>
              <a:t>It is done with reference to the LOG.</a:t>
            </a:r>
          </a:p>
          <a:p>
            <a:pPr marL="0" indent="0">
              <a:buNone/>
            </a:pPr>
            <a:r>
              <a:rPr lang="en-IN" sz="2400" b="1" dirty="0"/>
              <a:t>Sagittal plane analysis</a:t>
            </a:r>
          </a:p>
          <a:p>
            <a:pPr marL="0" indent="0">
              <a:buNone/>
            </a:pPr>
            <a:r>
              <a:rPr lang="en-IN" sz="2000" b="1" dirty="0"/>
              <a:t>1. Ankle</a:t>
            </a:r>
          </a:p>
          <a:p>
            <a:r>
              <a:rPr lang="en-IN" sz="2000" dirty="0"/>
              <a:t>In the optimal erect posture the ankle joint is in neutral position , or midway between dorsiflexion and plantar flexion.</a:t>
            </a:r>
          </a:p>
          <a:p>
            <a:r>
              <a:rPr lang="en-IN" sz="2000" dirty="0"/>
              <a:t>The LOG falls slightly anterior to the lateral malleolus and therefore , anterior to the ankle joint axis</a:t>
            </a:r>
          </a:p>
          <a:p>
            <a:r>
              <a:rPr lang="en-IN" sz="2000" dirty="0"/>
              <a:t>The anterior position of the LOG relative to ankle joint axis creates a dorsiflexion moment.</a:t>
            </a:r>
          </a:p>
          <a:p>
            <a:r>
              <a:rPr lang="en-IN" sz="2000" dirty="0"/>
              <a:t>Soleus muscle acting in reverse action  exerts a posterior pull on the tibia and in this way is able to oppose dorsiflexion movements.</a:t>
            </a:r>
          </a:p>
          <a:p>
            <a:endParaRPr lang="en-IN" sz="2000" dirty="0"/>
          </a:p>
        </p:txBody>
      </p:sp>
      <p:pic>
        <p:nvPicPr>
          <p:cNvPr id="5" name="Picture 4">
            <a:extLst>
              <a:ext uri="{FF2B5EF4-FFF2-40B4-BE49-F238E27FC236}">
                <a16:creationId xmlns:a16="http://schemas.microsoft.com/office/drawing/2014/main" xmlns="" id="{E4577A37-6FCF-4A17-9B54-B326255EFB0A}"/>
              </a:ext>
            </a:extLst>
          </p:cNvPr>
          <p:cNvPicPr>
            <a:picLocks noChangeAspect="1"/>
          </p:cNvPicPr>
          <p:nvPr/>
        </p:nvPicPr>
        <p:blipFill>
          <a:blip r:embed="rId2"/>
          <a:stretch>
            <a:fillRect/>
          </a:stretch>
        </p:blipFill>
        <p:spPr>
          <a:xfrm>
            <a:off x="7945120" y="1270000"/>
            <a:ext cx="3688080" cy="5039359"/>
          </a:xfrm>
          <a:prstGeom prst="rect">
            <a:avLst/>
          </a:prstGeom>
        </p:spPr>
      </p:pic>
    </p:spTree>
    <p:extLst>
      <p:ext uri="{BB962C8B-B14F-4D97-AF65-F5344CB8AC3E}">
        <p14:creationId xmlns:p14="http://schemas.microsoft.com/office/powerpoint/2010/main" val="176632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8BDE97-242D-459B-BFF4-E7910444F21A}"/>
              </a:ext>
            </a:extLst>
          </p:cNvPr>
          <p:cNvSpPr>
            <a:spLocks noGrp="1"/>
          </p:cNvSpPr>
          <p:nvPr>
            <p:ph type="title"/>
          </p:nvPr>
        </p:nvSpPr>
        <p:spPr>
          <a:xfrm>
            <a:off x="870374" y="816637"/>
            <a:ext cx="8842586" cy="924560"/>
          </a:xfrm>
        </p:spPr>
        <p:txBody>
          <a:bodyPr/>
          <a:lstStyle/>
          <a:p>
            <a:r>
              <a:rPr lang="en-IN" dirty="0" smtClean="0"/>
              <a:t>Definition</a:t>
            </a:r>
            <a:endParaRPr lang="en-IN" dirty="0"/>
          </a:p>
        </p:txBody>
      </p:sp>
      <p:sp>
        <p:nvSpPr>
          <p:cNvPr id="3" name="Content Placeholder 2">
            <a:extLst>
              <a:ext uri="{FF2B5EF4-FFF2-40B4-BE49-F238E27FC236}">
                <a16:creationId xmlns:a16="http://schemas.microsoft.com/office/drawing/2014/main" xmlns="" id="{E9B3575C-1309-44FE-BC71-8E57EA59CFA0}"/>
              </a:ext>
            </a:extLst>
          </p:cNvPr>
          <p:cNvSpPr>
            <a:spLocks noGrp="1"/>
          </p:cNvSpPr>
          <p:nvPr>
            <p:ph idx="1"/>
          </p:nvPr>
        </p:nvSpPr>
        <p:spPr>
          <a:xfrm>
            <a:off x="677334" y="1930401"/>
            <a:ext cx="8486986" cy="4110962"/>
          </a:xfrm>
        </p:spPr>
        <p:txBody>
          <a:bodyPr/>
          <a:lstStyle/>
          <a:p>
            <a:pPr>
              <a:buNone/>
            </a:pPr>
            <a:endParaRPr lang="en-IN" dirty="0"/>
          </a:p>
          <a:p>
            <a:pPr marL="0" indent="0">
              <a:buNone/>
            </a:pPr>
            <a:r>
              <a:rPr lang="en-IN" sz="2800" dirty="0" smtClean="0">
                <a:solidFill>
                  <a:schemeClr val="accent1">
                    <a:lumMod val="75000"/>
                  </a:schemeClr>
                </a:solidFill>
              </a:rPr>
              <a:t> </a:t>
            </a:r>
            <a:endParaRPr lang="en-IN" sz="2800" dirty="0">
              <a:solidFill>
                <a:schemeClr val="accent1">
                  <a:lumMod val="75000"/>
                </a:schemeClr>
              </a:solidFill>
            </a:endParaRPr>
          </a:p>
          <a:p>
            <a:r>
              <a:rPr lang="en-IN" dirty="0"/>
              <a:t> It is the attitude assumed by body either with support during muscular inactivity or by means of the co-ordinated action of many muscles working to maintain stability. </a:t>
            </a:r>
          </a:p>
          <a:p>
            <a:r>
              <a:rPr lang="en-IN" dirty="0"/>
              <a:t>They are of two types of posture </a:t>
            </a:r>
          </a:p>
          <a:p>
            <a:pPr>
              <a:buFont typeface="+mj-lt"/>
              <a:buAutoNum type="arabicPeriod"/>
            </a:pPr>
            <a:r>
              <a:rPr lang="en-IN" dirty="0"/>
              <a:t> Inactive posture </a:t>
            </a:r>
          </a:p>
          <a:p>
            <a:pPr>
              <a:buFont typeface="+mj-lt"/>
              <a:buAutoNum type="arabicPeriod"/>
            </a:pPr>
            <a:r>
              <a:rPr lang="en-IN" dirty="0"/>
              <a:t> Active posture </a:t>
            </a:r>
          </a:p>
        </p:txBody>
      </p:sp>
    </p:spTree>
    <p:extLst>
      <p:ext uri="{BB962C8B-B14F-4D97-AF65-F5344CB8AC3E}">
        <p14:creationId xmlns:p14="http://schemas.microsoft.com/office/powerpoint/2010/main" val="3393071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01F3D0A-CBED-4F8F-90BD-6F15F3F2087D}"/>
              </a:ext>
            </a:extLst>
          </p:cNvPr>
          <p:cNvSpPr>
            <a:spLocks noGrp="1"/>
          </p:cNvSpPr>
          <p:nvPr>
            <p:ph idx="1"/>
          </p:nvPr>
        </p:nvSpPr>
        <p:spPr>
          <a:xfrm>
            <a:off x="677334" y="441435"/>
            <a:ext cx="7084906" cy="6010165"/>
          </a:xfrm>
        </p:spPr>
        <p:txBody>
          <a:bodyPr>
            <a:normAutofit lnSpcReduction="10000"/>
          </a:bodyPr>
          <a:lstStyle/>
          <a:p>
            <a:pPr marL="0" indent="0">
              <a:buNone/>
            </a:pPr>
            <a:r>
              <a:rPr lang="en-IN" sz="2000" b="1" dirty="0"/>
              <a:t>2. Knee</a:t>
            </a:r>
          </a:p>
          <a:p>
            <a:r>
              <a:rPr lang="en-IN" sz="2000" dirty="0"/>
              <a:t>Knee joint is in full extension and LOG passes anterior to the midline of knee and posterior to patella. This places the LOG just anterior to knee joint axis . </a:t>
            </a:r>
          </a:p>
          <a:p>
            <a:r>
              <a:rPr lang="en-IN" sz="2000" dirty="0"/>
              <a:t>Knee joint axis creates an extension Movements. </a:t>
            </a:r>
          </a:p>
          <a:p>
            <a:r>
              <a:rPr lang="en-IN" sz="2000" dirty="0"/>
              <a:t>Passive tension in posterior joint capsule and associated ligaments is sufficient to balance the gravitational moment and prevent knee hyperextension.</a:t>
            </a:r>
          </a:p>
          <a:p>
            <a:pPr marL="0" indent="0">
              <a:buNone/>
            </a:pPr>
            <a:r>
              <a:rPr lang="en-IN" sz="2000" b="1" dirty="0"/>
              <a:t>3. Hip and pelvis </a:t>
            </a:r>
          </a:p>
          <a:p>
            <a:r>
              <a:rPr lang="en-IN" sz="2000" dirty="0"/>
              <a:t>In optimal posture, hip is in neutral position and pelvis is level with no anterior or posterior tilt according to Kendall and MC crazy.</a:t>
            </a:r>
          </a:p>
          <a:p>
            <a:r>
              <a:rPr lang="en-IN" sz="2000" dirty="0"/>
              <a:t>When in hip joint LOG passes slightly posteriorly to axis. Movement is created in pelvis so extension movement occurs in hip joint but hip extension is required to maintain the posture so there is nothing required to maintain the posture.</a:t>
            </a:r>
          </a:p>
          <a:p>
            <a:endParaRPr lang="en-IN" sz="2000" dirty="0"/>
          </a:p>
        </p:txBody>
      </p:sp>
      <p:pic>
        <p:nvPicPr>
          <p:cNvPr id="4" name="Picture 3">
            <a:extLst>
              <a:ext uri="{FF2B5EF4-FFF2-40B4-BE49-F238E27FC236}">
                <a16:creationId xmlns:a16="http://schemas.microsoft.com/office/drawing/2014/main" xmlns="" id="{838C4117-AC6B-4403-BCF8-5BD1055E5CFC}"/>
              </a:ext>
            </a:extLst>
          </p:cNvPr>
          <p:cNvPicPr>
            <a:picLocks noChangeAspect="1"/>
          </p:cNvPicPr>
          <p:nvPr/>
        </p:nvPicPr>
        <p:blipFill>
          <a:blip r:embed="rId2"/>
          <a:stretch>
            <a:fillRect/>
          </a:stretch>
        </p:blipFill>
        <p:spPr>
          <a:xfrm>
            <a:off x="7843520" y="2955925"/>
            <a:ext cx="4148666" cy="3608475"/>
          </a:xfrm>
          <a:prstGeom prst="rect">
            <a:avLst/>
          </a:prstGeom>
        </p:spPr>
      </p:pic>
    </p:spTree>
    <p:extLst>
      <p:ext uri="{BB962C8B-B14F-4D97-AF65-F5344CB8AC3E}">
        <p14:creationId xmlns:p14="http://schemas.microsoft.com/office/powerpoint/2010/main" val="2256864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3F02B39-9268-46FC-92BA-93CF50E29094}"/>
              </a:ext>
            </a:extLst>
          </p:cNvPr>
          <p:cNvSpPr>
            <a:spLocks noGrp="1"/>
          </p:cNvSpPr>
          <p:nvPr>
            <p:ph idx="1"/>
          </p:nvPr>
        </p:nvSpPr>
        <p:spPr>
          <a:xfrm>
            <a:off x="677334" y="472966"/>
            <a:ext cx="6312746" cy="5998953"/>
          </a:xfrm>
        </p:spPr>
        <p:txBody>
          <a:bodyPr>
            <a:normAutofit/>
          </a:bodyPr>
          <a:lstStyle/>
          <a:p>
            <a:pPr marL="0" indent="0">
              <a:buNone/>
            </a:pPr>
            <a:r>
              <a:rPr lang="en-IN" sz="2000" b="1" dirty="0"/>
              <a:t>Lambo cycle and sacroiliac joint</a:t>
            </a:r>
          </a:p>
          <a:p>
            <a:r>
              <a:rPr lang="en-IN" sz="2000" dirty="0"/>
              <a:t>Optimal lumbosacral angle is about 30 degree .</a:t>
            </a:r>
          </a:p>
          <a:p>
            <a:r>
              <a:rPr lang="en-IN" sz="2000" dirty="0"/>
              <a:t> In the ideal posture LOG passes through the body of 5</a:t>
            </a:r>
            <a:r>
              <a:rPr lang="en-IN" sz="2000" baseline="30000" dirty="0"/>
              <a:t>th</a:t>
            </a:r>
            <a:r>
              <a:rPr lang="en-IN" sz="2000" dirty="0"/>
              <a:t> lumbar vertebra and closed to axis of rotation of lumbosacral joint .</a:t>
            </a:r>
          </a:p>
          <a:p>
            <a:r>
              <a:rPr lang="en-IN" sz="2000" dirty="0"/>
              <a:t> Gravity, therefore, creates a very slight extension moment at L5 - S1 that is opposed by the anterior longitudinal ligament.</a:t>
            </a:r>
          </a:p>
          <a:p>
            <a:r>
              <a:rPr lang="en-IN" sz="2000" dirty="0"/>
              <a:t>When sacrum is in optimal position the LOG passes slightly anterior to sacroiliac joint.  Tension in the sacrospinous and </a:t>
            </a:r>
            <a:r>
              <a:rPr lang="en-IN" sz="2000" dirty="0" err="1"/>
              <a:t>Sacrotuberous</a:t>
            </a:r>
            <a:r>
              <a:rPr lang="en-IN" sz="2000" dirty="0"/>
              <a:t> ligaments  counterbalances by gravitational torque and prevents the inferior portion of sacrum from moving posteriorly. The superior portion of sacrum is kept from being thrust anteriorly by sacroiliac ligaments.</a:t>
            </a:r>
          </a:p>
          <a:p>
            <a:endParaRPr lang="en-IN" sz="2000" dirty="0"/>
          </a:p>
        </p:txBody>
      </p:sp>
      <p:pic>
        <p:nvPicPr>
          <p:cNvPr id="4" name="Picture 3">
            <a:extLst>
              <a:ext uri="{FF2B5EF4-FFF2-40B4-BE49-F238E27FC236}">
                <a16:creationId xmlns:a16="http://schemas.microsoft.com/office/drawing/2014/main" xmlns="" id="{C63E3454-AEEC-40FF-A05A-7FC228AB0D90}"/>
              </a:ext>
            </a:extLst>
          </p:cNvPr>
          <p:cNvPicPr>
            <a:picLocks noChangeAspect="1"/>
          </p:cNvPicPr>
          <p:nvPr/>
        </p:nvPicPr>
        <p:blipFill>
          <a:blip r:embed="rId2"/>
          <a:stretch>
            <a:fillRect/>
          </a:stretch>
        </p:blipFill>
        <p:spPr>
          <a:xfrm>
            <a:off x="7359226" y="2590799"/>
            <a:ext cx="4467014" cy="2763521"/>
          </a:xfrm>
          <a:prstGeom prst="rect">
            <a:avLst/>
          </a:prstGeom>
        </p:spPr>
      </p:pic>
    </p:spTree>
    <p:extLst>
      <p:ext uri="{BB962C8B-B14F-4D97-AF65-F5344CB8AC3E}">
        <p14:creationId xmlns:p14="http://schemas.microsoft.com/office/powerpoint/2010/main" val="1173836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F469075-82E5-4758-8F39-E91C7237742D}"/>
              </a:ext>
            </a:extLst>
          </p:cNvPr>
          <p:cNvSpPr>
            <a:spLocks noGrp="1"/>
          </p:cNvSpPr>
          <p:nvPr>
            <p:ph idx="1"/>
          </p:nvPr>
        </p:nvSpPr>
        <p:spPr>
          <a:xfrm>
            <a:off x="457200" y="573526"/>
            <a:ext cx="5933440" cy="5745994"/>
          </a:xfrm>
        </p:spPr>
        <p:txBody>
          <a:bodyPr>
            <a:noAutofit/>
          </a:bodyPr>
          <a:lstStyle/>
          <a:p>
            <a:pPr marL="0" indent="0">
              <a:buNone/>
            </a:pPr>
            <a:r>
              <a:rPr lang="en-IN" sz="2000" b="1" dirty="0"/>
              <a:t>Vertebral column</a:t>
            </a:r>
          </a:p>
          <a:p>
            <a:r>
              <a:rPr lang="en-IN" sz="2000" dirty="0"/>
              <a:t>In optimal alignment, the LOG will pass through midline of trunk .</a:t>
            </a:r>
          </a:p>
          <a:p>
            <a:r>
              <a:rPr lang="en-IN" sz="2000" dirty="0"/>
              <a:t> Stress in lumbar and cervical regions would be comparatively less because the LOG falls close to or through joint axis of these regions.</a:t>
            </a:r>
          </a:p>
          <a:p>
            <a:r>
              <a:rPr lang="en-IN" sz="2000" dirty="0"/>
              <a:t>According to KENDALL , the LOG passes through the bodies of the lumbar and cervical vertebrae and anterior to the thoracic vertebrae in the optimal posture .</a:t>
            </a:r>
          </a:p>
          <a:p>
            <a:endParaRPr lang="en-IN" sz="2000" dirty="0"/>
          </a:p>
        </p:txBody>
      </p:sp>
      <p:pic>
        <p:nvPicPr>
          <p:cNvPr id="4" name="Picture 3">
            <a:extLst>
              <a:ext uri="{FF2B5EF4-FFF2-40B4-BE49-F238E27FC236}">
                <a16:creationId xmlns:a16="http://schemas.microsoft.com/office/drawing/2014/main" xmlns="" id="{5FBD9DB1-04CF-4317-A901-52681AF5DD98}"/>
              </a:ext>
            </a:extLst>
          </p:cNvPr>
          <p:cNvPicPr>
            <a:picLocks noChangeAspect="1"/>
          </p:cNvPicPr>
          <p:nvPr/>
        </p:nvPicPr>
        <p:blipFill>
          <a:blip r:embed="rId2"/>
          <a:stretch>
            <a:fillRect/>
          </a:stretch>
        </p:blipFill>
        <p:spPr>
          <a:xfrm>
            <a:off x="6784022" y="665797"/>
            <a:ext cx="4534218" cy="5687961"/>
          </a:xfrm>
          <a:prstGeom prst="rect">
            <a:avLst/>
          </a:prstGeom>
        </p:spPr>
      </p:pic>
    </p:spTree>
    <p:extLst>
      <p:ext uri="{BB962C8B-B14F-4D97-AF65-F5344CB8AC3E}">
        <p14:creationId xmlns:p14="http://schemas.microsoft.com/office/powerpoint/2010/main" val="1680538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AC1C361-CDF0-4CE6-B115-FFEC562C90FA}"/>
              </a:ext>
            </a:extLst>
          </p:cNvPr>
          <p:cNvSpPr/>
          <p:nvPr/>
        </p:nvSpPr>
        <p:spPr>
          <a:xfrm>
            <a:off x="751840" y="1111240"/>
            <a:ext cx="6482080" cy="4093428"/>
          </a:xfrm>
          <a:prstGeom prst="rect">
            <a:avLst/>
          </a:prstGeom>
        </p:spPr>
        <p:txBody>
          <a:bodyPr wrap="square">
            <a:spAutoFit/>
          </a:bodyPr>
          <a:lstStyle/>
          <a:p>
            <a:endParaRPr lang="en-IN" sz="2000" b="1" dirty="0"/>
          </a:p>
          <a:p>
            <a:r>
              <a:rPr lang="en-IN" sz="2000" dirty="0"/>
              <a:t>LOG passes through external auditory meatus , posterior to the coronal suture and through the odontoid process . Therefore the LOG falls slightly anterior to the transverse (coronal) axis of rotation for flexion and extension of head and creates a flexion moment.</a:t>
            </a:r>
          </a:p>
          <a:p>
            <a:r>
              <a:rPr lang="en-IN" sz="2000" dirty="0"/>
              <a:t>The gravitational moment,  which tends to tilt the head forward is counteracted by tension in ligamentous nuchae, tectorial membrane, posterior aspect of zygapophyseal joint capsule, and posterior fibres of annulus pulposus, and by activity of the capital extensors.</a:t>
            </a:r>
          </a:p>
        </p:txBody>
      </p:sp>
      <p:sp>
        <p:nvSpPr>
          <p:cNvPr id="5" name="Rectangle 4">
            <a:extLst>
              <a:ext uri="{FF2B5EF4-FFF2-40B4-BE49-F238E27FC236}">
                <a16:creationId xmlns:a16="http://schemas.microsoft.com/office/drawing/2014/main" xmlns="" id="{0F52EB35-775F-4110-BA94-15BFFCD705C8}"/>
              </a:ext>
            </a:extLst>
          </p:cNvPr>
          <p:cNvSpPr/>
          <p:nvPr/>
        </p:nvSpPr>
        <p:spPr>
          <a:xfrm>
            <a:off x="1280160" y="396240"/>
            <a:ext cx="1747521" cy="461665"/>
          </a:xfrm>
          <a:prstGeom prst="rect">
            <a:avLst/>
          </a:prstGeom>
        </p:spPr>
        <p:txBody>
          <a:bodyPr wrap="square">
            <a:spAutoFit/>
          </a:bodyPr>
          <a:lstStyle/>
          <a:p>
            <a:r>
              <a:rPr lang="en-IN" sz="2400" b="1" dirty="0"/>
              <a:t>Head</a:t>
            </a:r>
            <a:endParaRPr lang="en-IN" sz="2400" dirty="0"/>
          </a:p>
        </p:txBody>
      </p:sp>
      <p:pic>
        <p:nvPicPr>
          <p:cNvPr id="7" name="Picture 6">
            <a:extLst>
              <a:ext uri="{FF2B5EF4-FFF2-40B4-BE49-F238E27FC236}">
                <a16:creationId xmlns:a16="http://schemas.microsoft.com/office/drawing/2014/main" xmlns="" id="{9B2348D0-6DC3-4889-B5BD-A1B72B0FB598}"/>
              </a:ext>
            </a:extLst>
          </p:cNvPr>
          <p:cNvPicPr>
            <a:picLocks noChangeAspect="1"/>
          </p:cNvPicPr>
          <p:nvPr/>
        </p:nvPicPr>
        <p:blipFill>
          <a:blip r:embed="rId2"/>
          <a:stretch>
            <a:fillRect/>
          </a:stretch>
        </p:blipFill>
        <p:spPr>
          <a:xfrm>
            <a:off x="7382510" y="1191260"/>
            <a:ext cx="4057650" cy="4800600"/>
          </a:xfrm>
          <a:prstGeom prst="rect">
            <a:avLst/>
          </a:prstGeom>
        </p:spPr>
      </p:pic>
    </p:spTree>
    <p:extLst>
      <p:ext uri="{BB962C8B-B14F-4D97-AF65-F5344CB8AC3E}">
        <p14:creationId xmlns:p14="http://schemas.microsoft.com/office/powerpoint/2010/main" val="1831076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C9F32A88-25FE-4173-B677-29AD56F4743B}"/>
              </a:ext>
            </a:extLst>
          </p:cNvPr>
          <p:cNvPicPr>
            <a:picLocks noGrp="1" noChangeAspect="1"/>
          </p:cNvPicPr>
          <p:nvPr>
            <p:ph idx="1"/>
          </p:nvPr>
        </p:nvPicPr>
        <p:blipFill>
          <a:blip r:embed="rId2"/>
          <a:stretch>
            <a:fillRect/>
          </a:stretch>
        </p:blipFill>
        <p:spPr>
          <a:xfrm>
            <a:off x="274320" y="491504"/>
            <a:ext cx="11398145" cy="5692762"/>
          </a:xfrm>
        </p:spPr>
      </p:pic>
    </p:spTree>
    <p:extLst>
      <p:ext uri="{BB962C8B-B14F-4D97-AF65-F5344CB8AC3E}">
        <p14:creationId xmlns:p14="http://schemas.microsoft.com/office/powerpoint/2010/main" val="2860385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A90C76-D147-4F64-B151-43E4908B7CEC}"/>
              </a:ext>
            </a:extLst>
          </p:cNvPr>
          <p:cNvSpPr>
            <a:spLocks noGrp="1"/>
          </p:cNvSpPr>
          <p:nvPr>
            <p:ph type="title"/>
          </p:nvPr>
        </p:nvSpPr>
        <p:spPr/>
        <p:txBody>
          <a:bodyPr/>
          <a:lstStyle/>
          <a:p>
            <a:r>
              <a:rPr lang="en-IN" dirty="0"/>
              <a:t>Deviation from optimal alignment (in sagittal plane)</a:t>
            </a:r>
          </a:p>
        </p:txBody>
      </p:sp>
      <p:sp>
        <p:nvSpPr>
          <p:cNvPr id="3" name="Content Placeholder 2">
            <a:extLst>
              <a:ext uri="{FF2B5EF4-FFF2-40B4-BE49-F238E27FC236}">
                <a16:creationId xmlns:a16="http://schemas.microsoft.com/office/drawing/2014/main" xmlns="" id="{91A2E18A-22DC-4E60-A500-2C963028AF76}"/>
              </a:ext>
            </a:extLst>
          </p:cNvPr>
          <p:cNvSpPr>
            <a:spLocks noGrp="1"/>
          </p:cNvSpPr>
          <p:nvPr>
            <p:ph idx="1"/>
          </p:nvPr>
        </p:nvSpPr>
        <p:spPr>
          <a:xfrm>
            <a:off x="677334" y="2160589"/>
            <a:ext cx="6180666" cy="3874451"/>
          </a:xfrm>
        </p:spPr>
        <p:txBody>
          <a:bodyPr/>
          <a:lstStyle/>
          <a:p>
            <a:r>
              <a:rPr lang="en-IN" b="1" dirty="0"/>
              <a:t>FLEXED KNEE POSTURE – </a:t>
            </a:r>
          </a:p>
          <a:p>
            <a:pPr marL="0" indent="0">
              <a:buNone/>
            </a:pPr>
            <a:r>
              <a:rPr lang="en-IN" b="1" dirty="0"/>
              <a:t>NOTE – (</a:t>
            </a:r>
            <a:r>
              <a:rPr lang="en-IN" dirty="0"/>
              <a:t>If knee is flexed 30 degree , the quadriceps having its maximum force i.e. 51% to maintain the posture when it is more than 30 degree , the quadriceps will be unable to control this posture and the person may fall.) </a:t>
            </a:r>
          </a:p>
          <a:p>
            <a:pPr marL="0" indent="0">
              <a:buNone/>
            </a:pPr>
            <a:r>
              <a:rPr lang="en-IN" b="1" dirty="0"/>
              <a:t>LOG </a:t>
            </a:r>
            <a:r>
              <a:rPr lang="en-IN" dirty="0"/>
              <a:t>falls anterior to hip joint and posterior to knee joints anterior to ankle joint so hip flexion , knee – flexion and dorsi-flexion occurs.</a:t>
            </a:r>
            <a:endParaRPr lang="en-IN" b="1" dirty="0"/>
          </a:p>
        </p:txBody>
      </p:sp>
      <p:sp>
        <p:nvSpPr>
          <p:cNvPr id="4" name="Rectangle 3">
            <a:extLst>
              <a:ext uri="{FF2B5EF4-FFF2-40B4-BE49-F238E27FC236}">
                <a16:creationId xmlns:a16="http://schemas.microsoft.com/office/drawing/2014/main" xmlns="" id="{1135F51D-0DB4-4BA6-A3E2-C03499634407}"/>
              </a:ext>
            </a:extLst>
          </p:cNvPr>
          <p:cNvSpPr/>
          <p:nvPr/>
        </p:nvSpPr>
        <p:spPr>
          <a:xfrm>
            <a:off x="508000" y="5035232"/>
            <a:ext cx="6075680" cy="1477328"/>
          </a:xfrm>
          <a:prstGeom prst="rect">
            <a:avLst/>
          </a:prstGeom>
        </p:spPr>
        <p:txBody>
          <a:bodyPr wrap="square">
            <a:spAutoFit/>
          </a:bodyPr>
          <a:lstStyle/>
          <a:p>
            <a:pPr marL="285750" indent="-285750">
              <a:buFont typeface="Wingdings" panose="05000000000000000000" pitchFamily="2" charset="2"/>
              <a:buChar char="Ø"/>
            </a:pPr>
            <a:r>
              <a:rPr lang="en-IN" b="1" dirty="0"/>
              <a:t>EXTENSIVE ANTERIOR PELVIC TILT- </a:t>
            </a:r>
            <a:endParaRPr lang="en-IN" dirty="0"/>
          </a:p>
          <a:p>
            <a:r>
              <a:rPr lang="en-IN" dirty="0"/>
              <a:t>The anterior pelvic tilt is when the LOG is passing anterior to the hip joint , the excessive anterior pelvic tilt results in an increase in lumber anterior convexity and anterior cervical convexity.</a:t>
            </a:r>
          </a:p>
        </p:txBody>
      </p:sp>
      <p:pic>
        <p:nvPicPr>
          <p:cNvPr id="6" name="Picture 5">
            <a:extLst>
              <a:ext uri="{FF2B5EF4-FFF2-40B4-BE49-F238E27FC236}">
                <a16:creationId xmlns:a16="http://schemas.microsoft.com/office/drawing/2014/main" xmlns="" id="{326A23B3-89C6-4A1E-8E01-18C9F694D60C}"/>
              </a:ext>
            </a:extLst>
          </p:cNvPr>
          <p:cNvPicPr>
            <a:picLocks noChangeAspect="1"/>
          </p:cNvPicPr>
          <p:nvPr/>
        </p:nvPicPr>
        <p:blipFill>
          <a:blip r:embed="rId2"/>
          <a:stretch>
            <a:fillRect/>
          </a:stretch>
        </p:blipFill>
        <p:spPr>
          <a:xfrm>
            <a:off x="7209366" y="1501140"/>
            <a:ext cx="4305300" cy="4533900"/>
          </a:xfrm>
          <a:prstGeom prst="rect">
            <a:avLst/>
          </a:prstGeom>
        </p:spPr>
      </p:pic>
    </p:spTree>
    <p:extLst>
      <p:ext uri="{BB962C8B-B14F-4D97-AF65-F5344CB8AC3E}">
        <p14:creationId xmlns:p14="http://schemas.microsoft.com/office/powerpoint/2010/main" val="3926326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CDC1CD6-7E07-48D5-92DA-0174F5CFE4E3}"/>
              </a:ext>
            </a:extLst>
          </p:cNvPr>
          <p:cNvPicPr>
            <a:picLocks noGrp="1" noChangeAspect="1"/>
          </p:cNvPicPr>
          <p:nvPr>
            <p:ph idx="1"/>
          </p:nvPr>
        </p:nvPicPr>
        <p:blipFill>
          <a:blip r:embed="rId2"/>
          <a:stretch>
            <a:fillRect/>
          </a:stretch>
        </p:blipFill>
        <p:spPr>
          <a:xfrm>
            <a:off x="375920" y="388278"/>
            <a:ext cx="10556723" cy="5765507"/>
          </a:xfrm>
        </p:spPr>
      </p:pic>
    </p:spTree>
    <p:extLst>
      <p:ext uri="{BB962C8B-B14F-4D97-AF65-F5344CB8AC3E}">
        <p14:creationId xmlns:p14="http://schemas.microsoft.com/office/powerpoint/2010/main" val="342825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7FC43-0180-445C-ADBD-6D4F210AFC66}"/>
              </a:ext>
            </a:extLst>
          </p:cNvPr>
          <p:cNvSpPr>
            <a:spLocks noGrp="1"/>
          </p:cNvSpPr>
          <p:nvPr>
            <p:ph type="title"/>
          </p:nvPr>
        </p:nvSpPr>
        <p:spPr/>
        <p:txBody>
          <a:bodyPr/>
          <a:lstStyle/>
          <a:p>
            <a:r>
              <a:rPr lang="en-IN" dirty="0"/>
              <a:t>Optimal alignment with Anterior – Posterior Analysis-</a:t>
            </a:r>
          </a:p>
        </p:txBody>
      </p:sp>
      <p:sp>
        <p:nvSpPr>
          <p:cNvPr id="3" name="Content Placeholder 2">
            <a:extLst>
              <a:ext uri="{FF2B5EF4-FFF2-40B4-BE49-F238E27FC236}">
                <a16:creationId xmlns:a16="http://schemas.microsoft.com/office/drawing/2014/main" xmlns="" id="{3CAE8C42-C3E2-46D5-8E56-A80E074D3272}"/>
              </a:ext>
            </a:extLst>
          </p:cNvPr>
          <p:cNvSpPr>
            <a:spLocks noGrp="1"/>
          </p:cNvSpPr>
          <p:nvPr>
            <p:ph idx="1"/>
          </p:nvPr>
        </p:nvSpPr>
        <p:spPr/>
        <p:txBody>
          <a:bodyPr/>
          <a:lstStyle/>
          <a:p>
            <a:r>
              <a:rPr lang="en-IN" dirty="0"/>
              <a:t>The of gravity bisects the body in two equal halves.</a:t>
            </a:r>
          </a:p>
        </p:txBody>
      </p:sp>
      <p:pic>
        <p:nvPicPr>
          <p:cNvPr id="5" name="Picture 4">
            <a:extLst>
              <a:ext uri="{FF2B5EF4-FFF2-40B4-BE49-F238E27FC236}">
                <a16:creationId xmlns:a16="http://schemas.microsoft.com/office/drawing/2014/main" xmlns="" id="{479720A9-955B-4B17-AAA5-1A1BD114EB0F}"/>
              </a:ext>
            </a:extLst>
          </p:cNvPr>
          <p:cNvPicPr>
            <a:picLocks noChangeAspect="1"/>
          </p:cNvPicPr>
          <p:nvPr/>
        </p:nvPicPr>
        <p:blipFill>
          <a:blip r:embed="rId2"/>
          <a:stretch>
            <a:fillRect/>
          </a:stretch>
        </p:blipFill>
        <p:spPr>
          <a:xfrm>
            <a:off x="6807200" y="1402080"/>
            <a:ext cx="4409440" cy="5049520"/>
          </a:xfrm>
          <a:prstGeom prst="rect">
            <a:avLst/>
          </a:prstGeom>
        </p:spPr>
      </p:pic>
    </p:spTree>
    <p:extLst>
      <p:ext uri="{BB962C8B-B14F-4D97-AF65-F5344CB8AC3E}">
        <p14:creationId xmlns:p14="http://schemas.microsoft.com/office/powerpoint/2010/main" val="4090296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F371B-3A3D-4464-8BFA-8D383BF5A6DA}"/>
              </a:ext>
            </a:extLst>
          </p:cNvPr>
          <p:cNvSpPr>
            <a:spLocks noGrp="1"/>
          </p:cNvSpPr>
          <p:nvPr>
            <p:ph type="title"/>
          </p:nvPr>
        </p:nvSpPr>
        <p:spPr/>
        <p:txBody>
          <a:bodyPr/>
          <a:lstStyle/>
          <a:p>
            <a:r>
              <a:rPr lang="en-IN" dirty="0"/>
              <a:t>Deviation from Optimal alignment in Anterior – Posterior view - </a:t>
            </a:r>
          </a:p>
        </p:txBody>
      </p:sp>
      <p:sp>
        <p:nvSpPr>
          <p:cNvPr id="3" name="Content Placeholder 2">
            <a:extLst>
              <a:ext uri="{FF2B5EF4-FFF2-40B4-BE49-F238E27FC236}">
                <a16:creationId xmlns:a16="http://schemas.microsoft.com/office/drawing/2014/main" xmlns="" id="{3D70FFAC-83E2-419C-88D6-629821C69963}"/>
              </a:ext>
            </a:extLst>
          </p:cNvPr>
          <p:cNvSpPr>
            <a:spLocks noGrp="1"/>
          </p:cNvSpPr>
          <p:nvPr>
            <p:ph idx="1"/>
          </p:nvPr>
        </p:nvSpPr>
        <p:spPr>
          <a:xfrm>
            <a:off x="677334" y="1859280"/>
            <a:ext cx="5418666" cy="4094480"/>
          </a:xfrm>
        </p:spPr>
        <p:txBody>
          <a:bodyPr>
            <a:normAutofit/>
          </a:bodyPr>
          <a:lstStyle/>
          <a:p>
            <a:r>
              <a:rPr lang="en-IN" b="1" dirty="0"/>
              <a:t>KNEE- </a:t>
            </a:r>
            <a:r>
              <a:rPr lang="en-IN" dirty="0"/>
              <a:t>The main problem that occurs Knock knee or </a:t>
            </a:r>
            <a:r>
              <a:rPr lang="en-IN" dirty="0" err="1"/>
              <a:t>Jenu-Valgum</a:t>
            </a:r>
            <a:r>
              <a:rPr lang="en-IN" dirty="0"/>
              <a:t>. </a:t>
            </a:r>
          </a:p>
          <a:p>
            <a:pPr marL="0" indent="0">
              <a:buNone/>
            </a:pPr>
            <a:r>
              <a:rPr lang="en-IN" dirty="0"/>
              <a:t>The angle between the femur and tibia will increase medially and decrease laterally.</a:t>
            </a:r>
          </a:p>
          <a:p>
            <a:pPr marL="0" indent="0">
              <a:buNone/>
            </a:pPr>
            <a:r>
              <a:rPr lang="en-IN" dirty="0"/>
              <a:t>The stress will increase to the lateral side and stretching of medial side.</a:t>
            </a:r>
          </a:p>
        </p:txBody>
      </p:sp>
      <p:pic>
        <p:nvPicPr>
          <p:cNvPr id="5" name="Picture 4">
            <a:extLst>
              <a:ext uri="{FF2B5EF4-FFF2-40B4-BE49-F238E27FC236}">
                <a16:creationId xmlns:a16="http://schemas.microsoft.com/office/drawing/2014/main" xmlns="" id="{716CC120-53B7-4C17-82B5-AB7A13478122}"/>
              </a:ext>
            </a:extLst>
          </p:cNvPr>
          <p:cNvPicPr>
            <a:picLocks noChangeAspect="1"/>
          </p:cNvPicPr>
          <p:nvPr/>
        </p:nvPicPr>
        <p:blipFill>
          <a:blip r:embed="rId2"/>
          <a:stretch>
            <a:fillRect/>
          </a:stretch>
        </p:blipFill>
        <p:spPr>
          <a:xfrm>
            <a:off x="6721792" y="1574801"/>
            <a:ext cx="3990975" cy="4378959"/>
          </a:xfrm>
          <a:prstGeom prst="rect">
            <a:avLst/>
          </a:prstGeom>
        </p:spPr>
      </p:pic>
    </p:spTree>
    <p:extLst>
      <p:ext uri="{BB962C8B-B14F-4D97-AF65-F5344CB8AC3E}">
        <p14:creationId xmlns:p14="http://schemas.microsoft.com/office/powerpoint/2010/main" val="2993958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A14536B-7B68-42E4-A28E-486BDDD80388}"/>
              </a:ext>
            </a:extLst>
          </p:cNvPr>
          <p:cNvSpPr/>
          <p:nvPr/>
        </p:nvSpPr>
        <p:spPr>
          <a:xfrm>
            <a:off x="518160" y="599440"/>
            <a:ext cx="9154160" cy="2585323"/>
          </a:xfrm>
          <a:prstGeom prst="rect">
            <a:avLst/>
          </a:prstGeom>
        </p:spPr>
        <p:txBody>
          <a:bodyPr wrap="square">
            <a:spAutoFit/>
          </a:bodyPr>
          <a:lstStyle/>
          <a:p>
            <a:r>
              <a:rPr lang="en-IN" b="1" dirty="0"/>
              <a:t>FOOT AND TOE – </a:t>
            </a:r>
          </a:p>
          <a:p>
            <a:r>
              <a:rPr lang="en-IN" dirty="0"/>
              <a:t>In </a:t>
            </a:r>
            <a:r>
              <a:rPr lang="en-IN" b="1" dirty="0"/>
              <a:t>pes planus or flat foot </a:t>
            </a:r>
            <a:r>
              <a:rPr lang="en-IN" dirty="0"/>
              <a:t>, there is displacement of talus anteriorly , medially and inferiorly , depression and pronation of </a:t>
            </a:r>
            <a:r>
              <a:rPr lang="en-IN" dirty="0" err="1"/>
              <a:t>calcanium</a:t>
            </a:r>
            <a:r>
              <a:rPr lang="en-IN" dirty="0"/>
              <a:t> and depression of navicular . This condition disturbs the </a:t>
            </a:r>
            <a:r>
              <a:rPr lang="en-IN" dirty="0" err="1"/>
              <a:t>feissline</a:t>
            </a:r>
            <a:r>
              <a:rPr lang="en-IN" dirty="0"/>
              <a:t> . </a:t>
            </a:r>
          </a:p>
          <a:p>
            <a:r>
              <a:rPr lang="en-IN" b="1" dirty="0" err="1"/>
              <a:t>Feiss</a:t>
            </a:r>
            <a:r>
              <a:rPr lang="en-IN" b="1" dirty="0"/>
              <a:t> LINE – </a:t>
            </a:r>
          </a:p>
          <a:p>
            <a:r>
              <a:rPr lang="en-IN" dirty="0"/>
              <a:t>This line is fond in normal foot .</a:t>
            </a:r>
          </a:p>
          <a:p>
            <a:r>
              <a:rPr lang="en-IN" dirty="0"/>
              <a:t>This is a line starting from medial malleolus through the tuberosity of navicular ends at a heads of 1</a:t>
            </a:r>
            <a:r>
              <a:rPr lang="en-IN" baseline="30000" dirty="0"/>
              <a:t>st</a:t>
            </a:r>
            <a:r>
              <a:rPr lang="en-IN" dirty="0"/>
              <a:t> metatarsals . This is a straight line.</a:t>
            </a:r>
          </a:p>
          <a:p>
            <a:r>
              <a:rPr lang="en-IN" dirty="0"/>
              <a:t>In conditions like FEISS PLANUS , the whole navicular may be below the </a:t>
            </a:r>
            <a:r>
              <a:rPr lang="en-IN" dirty="0" err="1"/>
              <a:t>feiss</a:t>
            </a:r>
            <a:r>
              <a:rPr lang="en-IN" dirty="0"/>
              <a:t> line.</a:t>
            </a:r>
          </a:p>
        </p:txBody>
      </p:sp>
      <p:pic>
        <p:nvPicPr>
          <p:cNvPr id="6" name="Picture 5">
            <a:extLst>
              <a:ext uri="{FF2B5EF4-FFF2-40B4-BE49-F238E27FC236}">
                <a16:creationId xmlns:a16="http://schemas.microsoft.com/office/drawing/2014/main" xmlns="" id="{8CA568DC-066D-4555-9ED1-2546EACC6666}"/>
              </a:ext>
            </a:extLst>
          </p:cNvPr>
          <p:cNvPicPr>
            <a:picLocks noChangeAspect="1"/>
          </p:cNvPicPr>
          <p:nvPr/>
        </p:nvPicPr>
        <p:blipFill>
          <a:blip r:embed="rId2"/>
          <a:stretch>
            <a:fillRect/>
          </a:stretch>
        </p:blipFill>
        <p:spPr>
          <a:xfrm>
            <a:off x="1945957" y="3318192"/>
            <a:ext cx="7934325" cy="3228975"/>
          </a:xfrm>
          <a:prstGeom prst="rect">
            <a:avLst/>
          </a:prstGeom>
        </p:spPr>
      </p:pic>
    </p:spTree>
    <p:extLst>
      <p:ext uri="{BB962C8B-B14F-4D97-AF65-F5344CB8AC3E}">
        <p14:creationId xmlns:p14="http://schemas.microsoft.com/office/powerpoint/2010/main" val="248470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AEFCBA-9278-4649-8AA7-38090711435C}"/>
              </a:ext>
            </a:extLst>
          </p:cNvPr>
          <p:cNvSpPr>
            <a:spLocks noGrp="1"/>
          </p:cNvSpPr>
          <p:nvPr>
            <p:ph type="title"/>
          </p:nvPr>
        </p:nvSpPr>
        <p:spPr>
          <a:xfrm>
            <a:off x="677334" y="609600"/>
            <a:ext cx="8596668" cy="1117600"/>
          </a:xfrm>
        </p:spPr>
        <p:txBody>
          <a:bodyPr>
            <a:normAutofit/>
          </a:bodyPr>
          <a:lstStyle/>
          <a:p>
            <a:r>
              <a:rPr lang="en-IN" sz="4800" dirty="0">
                <a:latin typeface="Calibri" panose="020F0502020204030204" pitchFamily="34" charset="0"/>
                <a:ea typeface="Times New Roman" panose="02020603050405020304" pitchFamily="18" charset="0"/>
                <a:cs typeface="Times New Roman" panose="02020603050405020304" pitchFamily="18" charset="0"/>
              </a:rPr>
              <a:t> Inactive Posture </a:t>
            </a:r>
            <a:endParaRPr lang="en-IN" sz="4800" dirty="0"/>
          </a:p>
        </p:txBody>
      </p:sp>
      <p:sp>
        <p:nvSpPr>
          <p:cNvPr id="3" name="Content Placeholder 2">
            <a:extLst>
              <a:ext uri="{FF2B5EF4-FFF2-40B4-BE49-F238E27FC236}">
                <a16:creationId xmlns:a16="http://schemas.microsoft.com/office/drawing/2014/main" xmlns="" id="{77708388-E8E6-441C-A983-5F94044BDE40}"/>
              </a:ext>
            </a:extLst>
          </p:cNvPr>
          <p:cNvSpPr>
            <a:spLocks noGrp="1"/>
          </p:cNvSpPr>
          <p:nvPr>
            <p:ph idx="1"/>
          </p:nvPr>
        </p:nvSpPr>
        <p:spPr/>
        <p:txBody>
          <a:bodyPr>
            <a:normAutofit/>
          </a:bodyPr>
          <a:lstStyle/>
          <a:p>
            <a:r>
              <a:rPr lang="en-IN" sz="2800" dirty="0"/>
              <a:t>These are </a:t>
            </a:r>
            <a:r>
              <a:rPr lang="en-IN" sz="2800" dirty="0">
                <a:latin typeface="Calibri" panose="020F0502020204030204" pitchFamily="34" charset="0"/>
                <a:cs typeface="Times New Roman" panose="02020603050405020304" pitchFamily="18" charset="0"/>
              </a:rPr>
              <a:t>a</a:t>
            </a:r>
            <a:r>
              <a:rPr lang="en-IN" sz="2800" dirty="0">
                <a:latin typeface="Calibri" panose="020F0502020204030204" pitchFamily="34" charset="0"/>
                <a:ea typeface="Times New Roman" panose="02020603050405020304" pitchFamily="18" charset="0"/>
                <a:cs typeface="Times New Roman" panose="02020603050405020304" pitchFamily="18" charset="0"/>
              </a:rPr>
              <a:t>ttitude adopted for resting or sleeping.</a:t>
            </a:r>
          </a:p>
          <a:p>
            <a:r>
              <a:rPr lang="en-IN" sz="2800" dirty="0">
                <a:latin typeface="Calibri" panose="020F0502020204030204" pitchFamily="34" charset="0"/>
                <a:ea typeface="Times New Roman" panose="02020603050405020304" pitchFamily="18" charset="0"/>
                <a:cs typeface="Times New Roman" panose="02020603050405020304" pitchFamily="18" charset="0"/>
              </a:rPr>
              <a:t>They are most suitable for the purpose when all essential muscular activity which are required to maintain life is reduced to a minimum.</a:t>
            </a:r>
          </a:p>
          <a:p>
            <a:r>
              <a:rPr lang="en-IN" sz="2800" dirty="0">
                <a:latin typeface="Calibri" panose="020F0502020204030204" pitchFamily="34" charset="0"/>
                <a:ea typeface="Times New Roman" panose="02020603050405020304" pitchFamily="18" charset="0"/>
                <a:cs typeface="Times New Roman" panose="02020603050405020304" pitchFamily="18" charset="0"/>
              </a:rPr>
              <a:t>The function of respiration and circulation are preferred to maintain the function of all the body parts </a:t>
            </a:r>
            <a:endParaRPr lang="en-IN" sz="2800" dirty="0"/>
          </a:p>
          <a:p>
            <a:endParaRPr lang="en-IN" sz="2800" dirty="0"/>
          </a:p>
        </p:txBody>
      </p:sp>
    </p:spTree>
    <p:extLst>
      <p:ext uri="{BB962C8B-B14F-4D97-AF65-F5344CB8AC3E}">
        <p14:creationId xmlns:p14="http://schemas.microsoft.com/office/powerpoint/2010/main" val="997343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2C7DC34-6A6B-4ECF-B538-F981BB037CF2}"/>
              </a:ext>
            </a:extLst>
          </p:cNvPr>
          <p:cNvSpPr>
            <a:spLocks noGrp="1"/>
          </p:cNvSpPr>
          <p:nvPr>
            <p:ph idx="1"/>
          </p:nvPr>
        </p:nvSpPr>
        <p:spPr>
          <a:xfrm>
            <a:off x="494454" y="626429"/>
            <a:ext cx="8596668" cy="3880773"/>
          </a:xfrm>
        </p:spPr>
        <p:txBody>
          <a:bodyPr/>
          <a:lstStyle/>
          <a:p>
            <a:r>
              <a:rPr lang="en-IN" b="1" dirty="0"/>
              <a:t>PES CAVUS – </a:t>
            </a:r>
          </a:p>
          <a:p>
            <a:pPr marL="0" indent="0">
              <a:buNone/>
            </a:pPr>
            <a:r>
              <a:rPr lang="en-IN" dirty="0"/>
              <a:t>In pes </a:t>
            </a:r>
            <a:r>
              <a:rPr lang="en-IN" dirty="0" err="1"/>
              <a:t>cavus</a:t>
            </a:r>
            <a:r>
              <a:rPr lang="en-IN" dirty="0"/>
              <a:t> , the medial longitudinal arch of foot will be high. This condition may be rigid or flexible but more stable than PES PLANUS. In walking the foot is unable to adopt to the supporting surface . In this condition stability will decrease . </a:t>
            </a:r>
          </a:p>
        </p:txBody>
      </p:sp>
      <p:pic>
        <p:nvPicPr>
          <p:cNvPr id="4" name="Picture 3">
            <a:extLst>
              <a:ext uri="{FF2B5EF4-FFF2-40B4-BE49-F238E27FC236}">
                <a16:creationId xmlns:a16="http://schemas.microsoft.com/office/drawing/2014/main" xmlns="" id="{57D3503D-E4FD-40FA-986F-57F70A165BEB}"/>
              </a:ext>
            </a:extLst>
          </p:cNvPr>
          <p:cNvPicPr>
            <a:picLocks noChangeAspect="1"/>
          </p:cNvPicPr>
          <p:nvPr/>
        </p:nvPicPr>
        <p:blipFill>
          <a:blip r:embed="rId2"/>
          <a:stretch>
            <a:fillRect/>
          </a:stretch>
        </p:blipFill>
        <p:spPr>
          <a:xfrm>
            <a:off x="849438" y="2661920"/>
            <a:ext cx="4545076" cy="2810482"/>
          </a:xfrm>
          <a:prstGeom prst="rect">
            <a:avLst/>
          </a:prstGeom>
        </p:spPr>
      </p:pic>
      <p:pic>
        <p:nvPicPr>
          <p:cNvPr id="6" name="Picture 5">
            <a:extLst>
              <a:ext uri="{FF2B5EF4-FFF2-40B4-BE49-F238E27FC236}">
                <a16:creationId xmlns:a16="http://schemas.microsoft.com/office/drawing/2014/main" xmlns="" id="{FCDD3CBB-DE03-4B66-8941-91C0E3345C8B}"/>
              </a:ext>
            </a:extLst>
          </p:cNvPr>
          <p:cNvPicPr>
            <a:picLocks noChangeAspect="1"/>
          </p:cNvPicPr>
          <p:nvPr/>
        </p:nvPicPr>
        <p:blipFill>
          <a:blip r:embed="rId3"/>
          <a:stretch>
            <a:fillRect/>
          </a:stretch>
        </p:blipFill>
        <p:spPr>
          <a:xfrm>
            <a:off x="6198234" y="2225040"/>
            <a:ext cx="5281351" cy="2956546"/>
          </a:xfrm>
          <a:prstGeom prst="rect">
            <a:avLst/>
          </a:prstGeom>
        </p:spPr>
      </p:pic>
    </p:spTree>
    <p:extLst>
      <p:ext uri="{BB962C8B-B14F-4D97-AF65-F5344CB8AC3E}">
        <p14:creationId xmlns:p14="http://schemas.microsoft.com/office/powerpoint/2010/main" val="199196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1DC36-300E-48D3-9834-9CE06BF6ACE7}"/>
              </a:ext>
            </a:extLst>
          </p:cNvPr>
          <p:cNvSpPr>
            <a:spLocks noGrp="1"/>
          </p:cNvSpPr>
          <p:nvPr>
            <p:ph type="title"/>
          </p:nvPr>
        </p:nvSpPr>
        <p:spPr>
          <a:xfrm>
            <a:off x="1957259" y="2490952"/>
            <a:ext cx="6770446" cy="1860330"/>
          </a:xfrm>
        </p:spPr>
        <p:txBody>
          <a:bodyPr>
            <a:normAutofit/>
          </a:bodyPr>
          <a:lstStyle/>
          <a:p>
            <a:pPr algn="ctr"/>
            <a:r>
              <a:rPr lang="en-IN" sz="6600" b="1" i="1" dirty="0">
                <a:solidFill>
                  <a:srgbClr val="00B050"/>
                </a:solidFill>
              </a:rPr>
              <a:t>THANK YOU</a:t>
            </a:r>
          </a:p>
        </p:txBody>
      </p:sp>
    </p:spTree>
    <p:extLst>
      <p:ext uri="{BB962C8B-B14F-4D97-AF65-F5344CB8AC3E}">
        <p14:creationId xmlns:p14="http://schemas.microsoft.com/office/powerpoint/2010/main" val="4103130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99A99-8DEB-4311-BAE5-7602BFD18FCE}"/>
              </a:ext>
            </a:extLst>
          </p:cNvPr>
          <p:cNvSpPr>
            <a:spLocks noGrp="1"/>
          </p:cNvSpPr>
          <p:nvPr>
            <p:ph type="title"/>
          </p:nvPr>
        </p:nvSpPr>
        <p:spPr/>
        <p:txBody>
          <a:bodyPr/>
          <a:lstStyle/>
          <a:p>
            <a:r>
              <a:rPr lang="en-IN" dirty="0"/>
              <a:t>Active Posture-</a:t>
            </a:r>
          </a:p>
        </p:txBody>
      </p:sp>
      <p:sp>
        <p:nvSpPr>
          <p:cNvPr id="3" name="Content Placeholder 2">
            <a:extLst>
              <a:ext uri="{FF2B5EF4-FFF2-40B4-BE49-F238E27FC236}">
                <a16:creationId xmlns:a16="http://schemas.microsoft.com/office/drawing/2014/main" xmlns="" id="{D4837152-9063-4506-A131-44A7E98E71EA}"/>
              </a:ext>
            </a:extLst>
          </p:cNvPr>
          <p:cNvSpPr>
            <a:spLocks noGrp="1"/>
          </p:cNvSpPr>
          <p:nvPr>
            <p:ph idx="1"/>
          </p:nvPr>
        </p:nvSpPr>
        <p:spPr>
          <a:xfrm>
            <a:off x="677334" y="1361441"/>
            <a:ext cx="8596668" cy="4679922"/>
          </a:xfrm>
        </p:spPr>
        <p:txBody>
          <a:bodyPr>
            <a:normAutofit/>
          </a:bodyPr>
          <a:lstStyle/>
          <a:p>
            <a:r>
              <a:rPr lang="en-IN" sz="2800" dirty="0"/>
              <a:t>The integrated action of many muscles </a:t>
            </a:r>
            <a:r>
              <a:rPr lang="en-IN" sz="2800" dirty="0" smtClean="0"/>
              <a:t>are </a:t>
            </a:r>
            <a:r>
              <a:rPr lang="en-IN" sz="2800" dirty="0"/>
              <a:t>required to maintain active posture.</a:t>
            </a:r>
          </a:p>
          <a:p>
            <a:r>
              <a:rPr lang="en-IN" sz="2800" dirty="0"/>
              <a:t>It is of two types </a:t>
            </a:r>
          </a:p>
          <a:p>
            <a:pPr>
              <a:buFont typeface="+mj-lt"/>
              <a:buAutoNum type="arabicPeriod"/>
            </a:pPr>
            <a:r>
              <a:rPr lang="en-IN" sz="2800" dirty="0"/>
              <a:t>Static posture</a:t>
            </a:r>
          </a:p>
          <a:p>
            <a:pPr>
              <a:buFont typeface="+mj-lt"/>
              <a:buAutoNum type="arabicPeriod"/>
            </a:pPr>
            <a:r>
              <a:rPr lang="en-IN" sz="2800" dirty="0"/>
              <a:t>Dynamic Posture</a:t>
            </a:r>
          </a:p>
          <a:p>
            <a:endParaRPr lang="en-IN" sz="2800" dirty="0"/>
          </a:p>
        </p:txBody>
      </p:sp>
    </p:spTree>
    <p:extLst>
      <p:ext uri="{BB962C8B-B14F-4D97-AF65-F5344CB8AC3E}">
        <p14:creationId xmlns:p14="http://schemas.microsoft.com/office/powerpoint/2010/main" val="3490850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3D442D-824A-4448-A271-88BDDBED4193}"/>
              </a:ext>
            </a:extLst>
          </p:cNvPr>
          <p:cNvSpPr>
            <a:spLocks noGrp="1"/>
          </p:cNvSpPr>
          <p:nvPr>
            <p:ph type="title"/>
          </p:nvPr>
        </p:nvSpPr>
        <p:spPr/>
        <p:txBody>
          <a:bodyPr/>
          <a:lstStyle/>
          <a:p>
            <a:r>
              <a:rPr lang="en-IN" dirty="0"/>
              <a:t>1. Static Posture -</a:t>
            </a:r>
          </a:p>
        </p:txBody>
      </p:sp>
      <p:sp>
        <p:nvSpPr>
          <p:cNvPr id="3" name="Content Placeholder 2">
            <a:extLst>
              <a:ext uri="{FF2B5EF4-FFF2-40B4-BE49-F238E27FC236}">
                <a16:creationId xmlns:a16="http://schemas.microsoft.com/office/drawing/2014/main" xmlns="" id="{0FAD3872-A2D9-4B16-954A-C37D16AF2042}"/>
              </a:ext>
            </a:extLst>
          </p:cNvPr>
          <p:cNvSpPr>
            <a:spLocks noGrp="1"/>
          </p:cNvSpPr>
          <p:nvPr>
            <p:ph idx="1"/>
          </p:nvPr>
        </p:nvSpPr>
        <p:spPr>
          <a:xfrm>
            <a:off x="677334" y="1564641"/>
            <a:ext cx="8596668" cy="4476722"/>
          </a:xfrm>
        </p:spPr>
        <p:txBody>
          <a:bodyPr>
            <a:normAutofit/>
          </a:bodyPr>
          <a:lstStyle/>
          <a:p>
            <a:r>
              <a:rPr lang="en-IN" sz="2400" dirty="0"/>
              <a:t>A constant pattern of posture is maintained by the inter -action of group of muscles , which work more or less statically to stabilize the joint and in opposition to gravity or other forces.</a:t>
            </a:r>
          </a:p>
          <a:p>
            <a:r>
              <a:rPr lang="en-IN" sz="2400" dirty="0"/>
              <a:t>In the erect postures they preserve a state of equilibrium.</a:t>
            </a:r>
          </a:p>
          <a:p>
            <a:r>
              <a:rPr lang="en-IN" sz="2400" dirty="0"/>
              <a:t>The body and its segments are aligned and maintain in certain position.</a:t>
            </a:r>
          </a:p>
        </p:txBody>
      </p:sp>
    </p:spTree>
    <p:extLst>
      <p:ext uri="{BB962C8B-B14F-4D97-AF65-F5344CB8AC3E}">
        <p14:creationId xmlns:p14="http://schemas.microsoft.com/office/powerpoint/2010/main" val="2672779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CA5633-96DE-433D-AB04-9A72729DDFC8}"/>
              </a:ext>
            </a:extLst>
          </p:cNvPr>
          <p:cNvSpPr>
            <a:spLocks noGrp="1"/>
          </p:cNvSpPr>
          <p:nvPr>
            <p:ph type="title"/>
          </p:nvPr>
        </p:nvSpPr>
        <p:spPr/>
        <p:txBody>
          <a:bodyPr/>
          <a:lstStyle/>
          <a:p>
            <a:r>
              <a:rPr lang="en-IN" dirty="0"/>
              <a:t>Dynamic Posture -</a:t>
            </a:r>
          </a:p>
        </p:txBody>
      </p:sp>
      <p:sp>
        <p:nvSpPr>
          <p:cNvPr id="3" name="Content Placeholder 2">
            <a:extLst>
              <a:ext uri="{FF2B5EF4-FFF2-40B4-BE49-F238E27FC236}">
                <a16:creationId xmlns:a16="http://schemas.microsoft.com/office/drawing/2014/main" xmlns="" id="{F60B996E-863E-4240-BAAD-C8F90DC68AD7}"/>
              </a:ext>
            </a:extLst>
          </p:cNvPr>
          <p:cNvSpPr>
            <a:spLocks noGrp="1"/>
          </p:cNvSpPr>
          <p:nvPr>
            <p:ph idx="1"/>
          </p:nvPr>
        </p:nvSpPr>
        <p:spPr>
          <a:xfrm>
            <a:off x="677334" y="1503681"/>
            <a:ext cx="8596668" cy="4537682"/>
          </a:xfrm>
        </p:spPr>
        <p:txBody>
          <a:bodyPr>
            <a:normAutofit/>
          </a:bodyPr>
          <a:lstStyle/>
          <a:p>
            <a:r>
              <a:rPr lang="en-IN" sz="2400" dirty="0"/>
              <a:t>This type of active posture is required to form an efficient basis for movement.</a:t>
            </a:r>
          </a:p>
          <a:p>
            <a:r>
              <a:rPr lang="en-IN" sz="2400" dirty="0"/>
              <a:t>The pattern of posture is constantly  modified and adjusted to meet the changing circumstances , which arises as the result of movement.</a:t>
            </a:r>
          </a:p>
          <a:p>
            <a:endParaRPr lang="en-IN" sz="2400" dirty="0"/>
          </a:p>
        </p:txBody>
      </p:sp>
    </p:spTree>
    <p:extLst>
      <p:ext uri="{BB962C8B-B14F-4D97-AF65-F5344CB8AC3E}">
        <p14:creationId xmlns:p14="http://schemas.microsoft.com/office/powerpoint/2010/main" val="1946840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06F8BA-176E-486A-A9E3-3B63F7B495B9}"/>
              </a:ext>
            </a:extLst>
          </p:cNvPr>
          <p:cNvSpPr>
            <a:spLocks noGrp="1"/>
          </p:cNvSpPr>
          <p:nvPr>
            <p:ph type="title"/>
          </p:nvPr>
        </p:nvSpPr>
        <p:spPr/>
        <p:txBody>
          <a:bodyPr>
            <a:normAutofit fontScale="90000"/>
          </a:bodyPr>
          <a:lstStyle/>
          <a:p>
            <a:r>
              <a:rPr lang="en-IN" dirty="0"/>
              <a:t>The postural mechanism or postural control -</a:t>
            </a:r>
            <a:br>
              <a:rPr lang="en-IN" dirty="0"/>
            </a:br>
            <a:endParaRPr lang="en-IN" dirty="0"/>
          </a:p>
        </p:txBody>
      </p:sp>
      <p:sp>
        <p:nvSpPr>
          <p:cNvPr id="3" name="Content Placeholder 2">
            <a:extLst>
              <a:ext uri="{FF2B5EF4-FFF2-40B4-BE49-F238E27FC236}">
                <a16:creationId xmlns:a16="http://schemas.microsoft.com/office/drawing/2014/main" xmlns="" id="{7A6463BC-A3BE-4E06-9368-724B8843397D}"/>
              </a:ext>
            </a:extLst>
          </p:cNvPr>
          <p:cNvSpPr>
            <a:spLocks noGrp="1"/>
          </p:cNvSpPr>
          <p:nvPr>
            <p:ph idx="1"/>
          </p:nvPr>
        </p:nvSpPr>
        <p:spPr>
          <a:xfrm>
            <a:off x="677334" y="1513841"/>
            <a:ext cx="8596668" cy="4527522"/>
          </a:xfrm>
        </p:spPr>
        <p:txBody>
          <a:bodyPr>
            <a:noAutofit/>
          </a:bodyPr>
          <a:lstStyle/>
          <a:p>
            <a:r>
              <a:rPr lang="en-IN" sz="2000" b="1" dirty="0"/>
              <a:t>Muscles</a:t>
            </a:r>
            <a:r>
              <a:rPr lang="en-IN" sz="2000" dirty="0"/>
              <a:t> – </a:t>
            </a:r>
          </a:p>
          <a:p>
            <a:pPr marL="0" indent="0">
              <a:buNone/>
            </a:pPr>
            <a:r>
              <a:rPr lang="en-IN" sz="2000" dirty="0"/>
              <a:t>The intensity and distribution of muscle work, which is required for both static and dynamic posture varies considerably with the pattern of posture.</a:t>
            </a:r>
          </a:p>
          <a:p>
            <a:pPr marL="0" indent="0">
              <a:buNone/>
            </a:pPr>
            <a:r>
              <a:rPr lang="en-IN" sz="2000" dirty="0"/>
              <a:t>The groups of muscles most frequently employed are those which are used to maintain erect position of body, by working to counteract the effects of gravity.</a:t>
            </a:r>
          </a:p>
          <a:p>
            <a:pPr marL="0" indent="0">
              <a:buNone/>
            </a:pPr>
            <a:r>
              <a:rPr lang="en-IN" sz="2000" dirty="0"/>
              <a:t>They are consequently known as </a:t>
            </a:r>
            <a:r>
              <a:rPr lang="en-IN" sz="2000" b="1" i="1" dirty="0"/>
              <a:t>antigravity muscles </a:t>
            </a:r>
            <a:r>
              <a:rPr lang="en-IN" sz="2000" dirty="0"/>
              <a:t>and their action with regards to joints </a:t>
            </a:r>
            <a:r>
              <a:rPr lang="en-IN" sz="2000" dirty="0" smtClean="0"/>
              <a:t>are </a:t>
            </a:r>
            <a:r>
              <a:rPr lang="en-IN" sz="2000" dirty="0"/>
              <a:t>usually that of </a:t>
            </a:r>
            <a:r>
              <a:rPr lang="en-IN" sz="2000" dirty="0" smtClean="0"/>
              <a:t>extensors </a:t>
            </a:r>
            <a:r>
              <a:rPr lang="en-IN" sz="2000" dirty="0"/>
              <a:t>(they are mainly involved for erect posture).</a:t>
            </a:r>
          </a:p>
          <a:p>
            <a:pPr marL="0" indent="0">
              <a:buNone/>
            </a:pPr>
            <a:r>
              <a:rPr lang="en-IN" sz="2000" dirty="0"/>
              <a:t>Gravity motivates for flexion, so to counteract there must </a:t>
            </a:r>
            <a:r>
              <a:rPr lang="en-IN" sz="2000" dirty="0" smtClean="0"/>
              <a:t>be an </a:t>
            </a:r>
            <a:r>
              <a:rPr lang="en-IN" sz="2000" dirty="0"/>
              <a:t>extensor so if antagonistic muscles are acting actively the agonist action will be cancelled.</a:t>
            </a:r>
          </a:p>
        </p:txBody>
      </p:sp>
    </p:spTree>
    <p:extLst>
      <p:ext uri="{BB962C8B-B14F-4D97-AF65-F5344CB8AC3E}">
        <p14:creationId xmlns:p14="http://schemas.microsoft.com/office/powerpoint/2010/main" val="128428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E5E226-7B47-411E-A587-7F16F444C6EB}"/>
              </a:ext>
            </a:extLst>
          </p:cNvPr>
          <p:cNvSpPr>
            <a:spLocks noGrp="1"/>
          </p:cNvSpPr>
          <p:nvPr>
            <p:ph type="title"/>
          </p:nvPr>
        </p:nvSpPr>
        <p:spPr/>
        <p:txBody>
          <a:bodyPr/>
          <a:lstStyle/>
          <a:p>
            <a:r>
              <a:rPr lang="en-IN" dirty="0"/>
              <a:t>Nervous Control-</a:t>
            </a:r>
          </a:p>
        </p:txBody>
      </p:sp>
      <p:sp>
        <p:nvSpPr>
          <p:cNvPr id="3" name="Content Placeholder 2">
            <a:extLst>
              <a:ext uri="{FF2B5EF4-FFF2-40B4-BE49-F238E27FC236}">
                <a16:creationId xmlns:a16="http://schemas.microsoft.com/office/drawing/2014/main" xmlns="" id="{C25DB0F3-EF03-4BD3-A19F-4EF3B2BFECE8}"/>
              </a:ext>
            </a:extLst>
          </p:cNvPr>
          <p:cNvSpPr>
            <a:spLocks noGrp="1"/>
          </p:cNvSpPr>
          <p:nvPr>
            <p:ph idx="1"/>
          </p:nvPr>
        </p:nvSpPr>
        <p:spPr>
          <a:xfrm>
            <a:off x="677334" y="1381761"/>
            <a:ext cx="4351866" cy="4659602"/>
          </a:xfrm>
        </p:spPr>
        <p:txBody>
          <a:bodyPr>
            <a:normAutofit/>
          </a:bodyPr>
          <a:lstStyle/>
          <a:p>
            <a:pPr marL="0" indent="0">
              <a:buNone/>
            </a:pPr>
            <a:r>
              <a:rPr lang="en-IN" sz="2000" dirty="0"/>
              <a:t>postures are maintained or adopted as a result of neuromuscular co-ordination.</a:t>
            </a:r>
          </a:p>
          <a:p>
            <a:pPr marL="0" indent="0">
              <a:buNone/>
            </a:pPr>
            <a:r>
              <a:rPr lang="en-IN" sz="2000" dirty="0"/>
              <a:t>The appropriate muscles being innervated by means of a very complex reflex mechanism.</a:t>
            </a:r>
          </a:p>
          <a:p>
            <a:endParaRPr lang="en-IN" sz="2000" dirty="0"/>
          </a:p>
        </p:txBody>
      </p:sp>
      <p:pic>
        <p:nvPicPr>
          <p:cNvPr id="5" name="Picture 4">
            <a:extLst>
              <a:ext uri="{FF2B5EF4-FFF2-40B4-BE49-F238E27FC236}">
                <a16:creationId xmlns:a16="http://schemas.microsoft.com/office/drawing/2014/main" xmlns="" id="{699C5C8B-C2ED-4384-87FC-E7E6B4E9C79C}"/>
              </a:ext>
            </a:extLst>
          </p:cNvPr>
          <p:cNvPicPr>
            <a:picLocks noChangeAspect="1"/>
          </p:cNvPicPr>
          <p:nvPr/>
        </p:nvPicPr>
        <p:blipFill>
          <a:blip r:embed="rId2"/>
          <a:stretch>
            <a:fillRect/>
          </a:stretch>
        </p:blipFill>
        <p:spPr>
          <a:xfrm>
            <a:off x="5029200" y="609600"/>
            <a:ext cx="6167120" cy="5924550"/>
          </a:xfrm>
          <a:prstGeom prst="rect">
            <a:avLst/>
          </a:prstGeom>
        </p:spPr>
      </p:pic>
    </p:spTree>
    <p:extLst>
      <p:ext uri="{BB962C8B-B14F-4D97-AF65-F5344CB8AC3E}">
        <p14:creationId xmlns:p14="http://schemas.microsoft.com/office/powerpoint/2010/main" val="2538632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3D99C7-A556-4F0F-BF60-5F0C9A7429AD}"/>
              </a:ext>
            </a:extLst>
          </p:cNvPr>
          <p:cNvSpPr>
            <a:spLocks noGrp="1"/>
          </p:cNvSpPr>
          <p:nvPr>
            <p:ph type="title"/>
          </p:nvPr>
        </p:nvSpPr>
        <p:spPr/>
        <p:txBody>
          <a:bodyPr/>
          <a:lstStyle/>
          <a:p>
            <a:r>
              <a:rPr lang="en-IN" dirty="0"/>
              <a:t>The Postural Reflexes</a:t>
            </a:r>
          </a:p>
        </p:txBody>
      </p:sp>
      <p:sp>
        <p:nvSpPr>
          <p:cNvPr id="3" name="Content Placeholder 2">
            <a:extLst>
              <a:ext uri="{FF2B5EF4-FFF2-40B4-BE49-F238E27FC236}">
                <a16:creationId xmlns:a16="http://schemas.microsoft.com/office/drawing/2014/main" xmlns="" id="{E1B65CB9-5CCC-4858-B05B-8058DD53F2B6}"/>
              </a:ext>
            </a:extLst>
          </p:cNvPr>
          <p:cNvSpPr>
            <a:spLocks noGrp="1"/>
          </p:cNvSpPr>
          <p:nvPr>
            <p:ph idx="1"/>
          </p:nvPr>
        </p:nvSpPr>
        <p:spPr>
          <a:xfrm>
            <a:off x="677334" y="1422401"/>
            <a:ext cx="8596668" cy="4618962"/>
          </a:xfrm>
        </p:spPr>
        <p:txBody>
          <a:bodyPr>
            <a:normAutofit lnSpcReduction="10000"/>
          </a:bodyPr>
          <a:lstStyle/>
          <a:p>
            <a:r>
              <a:rPr lang="en-IN" sz="2000" dirty="0"/>
              <a:t>A reflex is , by definition , an efferent response to an afferent stimulus. </a:t>
            </a:r>
          </a:p>
          <a:p>
            <a:r>
              <a:rPr lang="en-IN" sz="2000" dirty="0"/>
              <a:t>The efferent response in this instance is a motor one , the anti-gravity muscles being the principal effector organs.</a:t>
            </a:r>
          </a:p>
          <a:p>
            <a:r>
              <a:rPr lang="en-IN" sz="2000" dirty="0"/>
              <a:t>After afferent stimuli arises  from a variety of sources all over the body.</a:t>
            </a:r>
          </a:p>
          <a:p>
            <a:r>
              <a:rPr lang="en-IN" sz="2000" dirty="0"/>
              <a:t>The most important receptor, being situated in </a:t>
            </a:r>
            <a:r>
              <a:rPr lang="en-IN" sz="2000" dirty="0" smtClean="0"/>
              <a:t>the body are </a:t>
            </a:r>
            <a:r>
              <a:rPr lang="en-IN" sz="2000" dirty="0"/>
              <a:t>eye, ear and the muscles itself.</a:t>
            </a:r>
          </a:p>
          <a:p>
            <a:pPr>
              <a:buFont typeface="+mj-lt"/>
              <a:buAutoNum type="alphaLcPeriod"/>
            </a:pPr>
            <a:r>
              <a:rPr lang="en-IN" sz="2000" dirty="0"/>
              <a:t>Muscles</a:t>
            </a:r>
          </a:p>
          <a:p>
            <a:pPr>
              <a:buFont typeface="+mj-lt"/>
              <a:buAutoNum type="alphaLcPeriod"/>
            </a:pPr>
            <a:r>
              <a:rPr lang="en-IN" sz="2000" dirty="0"/>
              <a:t>Eye</a:t>
            </a:r>
          </a:p>
          <a:p>
            <a:pPr>
              <a:buFont typeface="+mj-lt"/>
              <a:buAutoNum type="alphaLcPeriod"/>
            </a:pPr>
            <a:r>
              <a:rPr lang="en-IN" sz="2000" dirty="0"/>
              <a:t>Ear</a:t>
            </a:r>
          </a:p>
          <a:p>
            <a:pPr>
              <a:buFont typeface="+mj-lt"/>
              <a:buAutoNum type="alphaLcPeriod"/>
            </a:pPr>
            <a:r>
              <a:rPr lang="en-IN" sz="2000" dirty="0"/>
              <a:t>Joint</a:t>
            </a:r>
          </a:p>
        </p:txBody>
      </p:sp>
    </p:spTree>
    <p:extLst>
      <p:ext uri="{BB962C8B-B14F-4D97-AF65-F5344CB8AC3E}">
        <p14:creationId xmlns:p14="http://schemas.microsoft.com/office/powerpoint/2010/main" val="122099595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965</TotalTime>
  <Words>2134</Words>
  <Application>Microsoft Office PowerPoint</Application>
  <PresentationFormat>Custom</PresentationFormat>
  <Paragraphs>155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Facet</vt:lpstr>
      <vt:lpstr>POSTURE</vt:lpstr>
      <vt:lpstr>Definition</vt:lpstr>
      <vt:lpstr> Inactive Posture </vt:lpstr>
      <vt:lpstr>Active Posture-</vt:lpstr>
      <vt:lpstr>1. Static Posture -</vt:lpstr>
      <vt:lpstr>Dynamic Posture -</vt:lpstr>
      <vt:lpstr>The postural mechanism or postural control - </vt:lpstr>
      <vt:lpstr>Nervous Control-</vt:lpstr>
      <vt:lpstr>The Postural Reflexes</vt:lpstr>
      <vt:lpstr>PowerPoint Presentation</vt:lpstr>
      <vt:lpstr>PowerPoint Presentation</vt:lpstr>
      <vt:lpstr>Pattern Of Posture-</vt:lpstr>
      <vt:lpstr>GOOD POSTURE -</vt:lpstr>
      <vt:lpstr>Poor posture</vt:lpstr>
      <vt:lpstr>Factors that act to maintain posture/ kinetics and kinematics of postures-</vt:lpstr>
      <vt:lpstr>PowerPoint Presentation</vt:lpstr>
      <vt:lpstr>PowerPoint Presentation</vt:lpstr>
      <vt:lpstr>Optimal posture -</vt:lpstr>
      <vt:lpstr>Analysis of posture - </vt:lpstr>
      <vt:lpstr>PowerPoint Presentation</vt:lpstr>
      <vt:lpstr>PowerPoint Presentation</vt:lpstr>
      <vt:lpstr>PowerPoint Presentation</vt:lpstr>
      <vt:lpstr>PowerPoint Presentation</vt:lpstr>
      <vt:lpstr>PowerPoint Presentation</vt:lpstr>
      <vt:lpstr>Deviation from optimal alignment (in sagittal plane)</vt:lpstr>
      <vt:lpstr>PowerPoint Presentation</vt:lpstr>
      <vt:lpstr>Optimal alignment with Anterior – Posterior Analysis-</vt:lpstr>
      <vt:lpstr>Deviation from Optimal alignment in Anterior – Posterior view - </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POSTURE</dc:title>
  <dc:creator>anjali chaurasia</dc:creator>
  <cp:lastModifiedBy>Dr.Digvijay Sharma</cp:lastModifiedBy>
  <cp:revision>87</cp:revision>
  <dcterms:created xsi:type="dcterms:W3CDTF">2020-03-03T07:11:18Z</dcterms:created>
  <dcterms:modified xsi:type="dcterms:W3CDTF">2022-12-21T07:21:05Z</dcterms:modified>
</cp:coreProperties>
</file>